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theme/themeOverride2.xml" ContentType="application/vnd.openxmlformats-officedocument.themeOverride+xml"/>
  <Override PartName="/ppt/notesSlides/notesSlide1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28"/>
  </p:notesMasterIdLst>
  <p:sldIdLst>
    <p:sldId id="898" r:id="rId3"/>
    <p:sldId id="936" r:id="rId4"/>
    <p:sldId id="965" r:id="rId5"/>
    <p:sldId id="966" r:id="rId6"/>
    <p:sldId id="967" r:id="rId7"/>
    <p:sldId id="968" r:id="rId8"/>
    <p:sldId id="969" r:id="rId9"/>
    <p:sldId id="941" r:id="rId10"/>
    <p:sldId id="937" r:id="rId11"/>
    <p:sldId id="938" r:id="rId12"/>
    <p:sldId id="939" r:id="rId13"/>
    <p:sldId id="964" r:id="rId14"/>
    <p:sldId id="947" r:id="rId15"/>
    <p:sldId id="948" r:id="rId16"/>
    <p:sldId id="949" r:id="rId17"/>
    <p:sldId id="950" r:id="rId18"/>
    <p:sldId id="956" r:id="rId19"/>
    <p:sldId id="951" r:id="rId20"/>
    <p:sldId id="952" r:id="rId21"/>
    <p:sldId id="953" r:id="rId22"/>
    <p:sldId id="954" r:id="rId23"/>
    <p:sldId id="814" r:id="rId24"/>
    <p:sldId id="815" r:id="rId25"/>
    <p:sldId id="816" r:id="rId26"/>
    <p:sldId id="817" r:id="rId27"/>
    <p:sldId id="819" r:id="rId28"/>
    <p:sldId id="820" r:id="rId29"/>
    <p:sldId id="826" r:id="rId30"/>
    <p:sldId id="822" r:id="rId31"/>
    <p:sldId id="824" r:id="rId32"/>
    <p:sldId id="823" r:id="rId33"/>
    <p:sldId id="958" r:id="rId34"/>
    <p:sldId id="829" r:id="rId35"/>
    <p:sldId id="830" r:id="rId36"/>
    <p:sldId id="959" r:id="rId37"/>
    <p:sldId id="960" r:id="rId38"/>
    <p:sldId id="961" r:id="rId39"/>
    <p:sldId id="825" r:id="rId40"/>
    <p:sldId id="828" r:id="rId41"/>
    <p:sldId id="827" r:id="rId42"/>
    <p:sldId id="831" r:id="rId43"/>
    <p:sldId id="834" r:id="rId44"/>
    <p:sldId id="836" r:id="rId45"/>
    <p:sldId id="835" r:id="rId46"/>
    <p:sldId id="962" r:id="rId47"/>
    <p:sldId id="963" r:id="rId48"/>
    <p:sldId id="957" r:id="rId49"/>
    <p:sldId id="927" r:id="rId50"/>
    <p:sldId id="928" r:id="rId51"/>
    <p:sldId id="932" r:id="rId52"/>
    <p:sldId id="933" r:id="rId53"/>
    <p:sldId id="934" r:id="rId54"/>
    <p:sldId id="970" r:id="rId55"/>
    <p:sldId id="971" r:id="rId56"/>
    <p:sldId id="972" r:id="rId57"/>
    <p:sldId id="973" r:id="rId58"/>
    <p:sldId id="979" r:id="rId59"/>
    <p:sldId id="837" r:id="rId60"/>
    <p:sldId id="980" r:id="rId61"/>
    <p:sldId id="917" r:id="rId62"/>
    <p:sldId id="978" r:id="rId63"/>
    <p:sldId id="838" r:id="rId64"/>
    <p:sldId id="839" r:id="rId65"/>
    <p:sldId id="843" r:id="rId66"/>
    <p:sldId id="840" r:id="rId67"/>
    <p:sldId id="841" r:id="rId68"/>
    <p:sldId id="842" r:id="rId69"/>
    <p:sldId id="844" r:id="rId70"/>
    <p:sldId id="845" r:id="rId71"/>
    <p:sldId id="846" r:id="rId72"/>
    <p:sldId id="847" r:id="rId73"/>
    <p:sldId id="894" r:id="rId74"/>
    <p:sldId id="848" r:id="rId75"/>
    <p:sldId id="849" r:id="rId76"/>
    <p:sldId id="850" r:id="rId77"/>
    <p:sldId id="851" r:id="rId78"/>
    <p:sldId id="852" r:id="rId79"/>
    <p:sldId id="853" r:id="rId80"/>
    <p:sldId id="854" r:id="rId81"/>
    <p:sldId id="895" r:id="rId82"/>
    <p:sldId id="855" r:id="rId83"/>
    <p:sldId id="882" r:id="rId84"/>
    <p:sldId id="856" r:id="rId85"/>
    <p:sldId id="857" r:id="rId86"/>
    <p:sldId id="858" r:id="rId87"/>
    <p:sldId id="859" r:id="rId88"/>
    <p:sldId id="883" r:id="rId89"/>
    <p:sldId id="884" r:id="rId90"/>
    <p:sldId id="861" r:id="rId91"/>
    <p:sldId id="862" r:id="rId92"/>
    <p:sldId id="863" r:id="rId93"/>
    <p:sldId id="864" r:id="rId94"/>
    <p:sldId id="865" r:id="rId95"/>
    <p:sldId id="866" r:id="rId96"/>
    <p:sldId id="867" r:id="rId97"/>
    <p:sldId id="916" r:id="rId98"/>
    <p:sldId id="868" r:id="rId99"/>
    <p:sldId id="869" r:id="rId100"/>
    <p:sldId id="870" r:id="rId101"/>
    <p:sldId id="871" r:id="rId102"/>
    <p:sldId id="872" r:id="rId103"/>
    <p:sldId id="363" r:id="rId104"/>
    <p:sldId id="873" r:id="rId105"/>
    <p:sldId id="369" r:id="rId106"/>
    <p:sldId id="876" r:id="rId107"/>
    <p:sldId id="875" r:id="rId108"/>
    <p:sldId id="877" r:id="rId109"/>
    <p:sldId id="878" r:id="rId110"/>
    <p:sldId id="879" r:id="rId111"/>
    <p:sldId id="880" r:id="rId112"/>
    <p:sldId id="977" r:id="rId113"/>
    <p:sldId id="974" r:id="rId114"/>
    <p:sldId id="975" r:id="rId115"/>
    <p:sldId id="976" r:id="rId116"/>
    <p:sldId id="881" r:id="rId117"/>
    <p:sldId id="885" r:id="rId118"/>
    <p:sldId id="886" r:id="rId119"/>
    <p:sldId id="888" r:id="rId120"/>
    <p:sldId id="887" r:id="rId121"/>
    <p:sldId id="889" r:id="rId122"/>
    <p:sldId id="890" r:id="rId123"/>
    <p:sldId id="891" r:id="rId124"/>
    <p:sldId id="892" r:id="rId125"/>
    <p:sldId id="893" r:id="rId126"/>
    <p:sldId id="274" r:id="rId1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8000"/>
    <a:srgbClr val="FFFFCC"/>
    <a:srgbClr val="009900"/>
    <a:srgbClr val="8C53FF"/>
    <a:srgbClr val="FF5050"/>
    <a:srgbClr val="F1FCCC"/>
    <a:srgbClr val="C7D8F9"/>
    <a:srgbClr val="3333FF"/>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80533" autoAdjust="0"/>
  </p:normalViewPr>
  <p:slideViewPr>
    <p:cSldViewPr>
      <p:cViewPr varScale="1">
        <p:scale>
          <a:sx n="90" d="100"/>
          <a:sy n="90" d="100"/>
        </p:scale>
        <p:origin x="2262"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notesMaster" Target="notesMasters/notes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presProps" Target="pres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EB1537-1344-4CA7-B8DC-4214A86D2F7D}" type="doc">
      <dgm:prSet loTypeId="urn:microsoft.com/office/officeart/2005/8/layout/radial5" loCatId="cycle" qsTypeId="urn:microsoft.com/office/officeart/2005/8/quickstyle/simple5" qsCatId="simple" csTypeId="urn:microsoft.com/office/officeart/2005/8/colors/colorful1#1" csCatId="colorful" phldr="1"/>
      <dgm:spPr/>
      <dgm:t>
        <a:bodyPr/>
        <a:lstStyle/>
        <a:p>
          <a:endParaRPr lang="en-US"/>
        </a:p>
      </dgm:t>
    </dgm:pt>
    <dgm:pt modelId="{6E2A75FD-E96B-4FCA-9F86-3EEB176146E6}">
      <dgm:prSet phldrT="[Text]" custT="1"/>
      <dgm:spPr/>
      <dgm:t>
        <a:bodyPr/>
        <a:lstStyle/>
        <a:p>
          <a:pPr rtl="1"/>
          <a:r>
            <a:rPr lang="fa-IR" sz="2400" b="1" dirty="0">
              <a:solidFill>
                <a:schemeClr val="tx1"/>
              </a:solidFill>
            </a:rPr>
            <a:t>بصری‌سازی (ویژوآلیزاسیون) و </a:t>
          </a:r>
        </a:p>
        <a:p>
          <a:pPr rtl="1"/>
          <a:r>
            <a:rPr lang="fa-IR" sz="2400" b="1" dirty="0">
              <a:solidFill>
                <a:schemeClr val="tx1"/>
              </a:solidFill>
              <a:cs typeface="B Nazanin" pitchFamily="2" charset="-78"/>
            </a:rPr>
            <a:t>دید بهتر</a:t>
          </a:r>
          <a:endParaRPr lang="en-US" sz="2400" b="1" dirty="0">
            <a:solidFill>
              <a:schemeClr val="tx1"/>
            </a:solidFill>
            <a:cs typeface="B Nazanin" pitchFamily="2" charset="-78"/>
          </a:endParaRPr>
        </a:p>
      </dgm:t>
    </dgm:pt>
    <dgm:pt modelId="{B7986E0E-199E-4280-836C-E1A41C57679A}" type="parTrans" cxnId="{AE425BC4-6A6C-4DD0-AA84-84FA2E6D9833}">
      <dgm:prSet/>
      <dgm:spPr/>
      <dgm:t>
        <a:bodyPr/>
        <a:lstStyle/>
        <a:p>
          <a:endParaRPr lang="en-US" dirty="0"/>
        </a:p>
      </dgm:t>
    </dgm:pt>
    <dgm:pt modelId="{4DC8B114-EC22-403B-BEFE-50D28F4B2D15}" type="sibTrans" cxnId="{AE425BC4-6A6C-4DD0-AA84-84FA2E6D9833}">
      <dgm:prSet/>
      <dgm:spPr/>
      <dgm:t>
        <a:bodyPr/>
        <a:lstStyle/>
        <a:p>
          <a:endParaRPr lang="en-US"/>
        </a:p>
      </dgm:t>
    </dgm:pt>
    <dgm:pt modelId="{2D032AB0-7C74-4A5B-899F-93813D1EF4EB}">
      <dgm:prSet phldrT="[Text]" custT="1"/>
      <dgm:spPr/>
      <dgm:t>
        <a:bodyPr/>
        <a:lstStyle/>
        <a:p>
          <a:pPr rtl="1"/>
          <a:r>
            <a:rPr lang="fa-IR" sz="2400" b="1" dirty="0">
              <a:solidFill>
                <a:schemeClr val="tx1"/>
              </a:solidFill>
            </a:rPr>
            <a:t>تحلیل‌های مکانی سه‌بعدی</a:t>
          </a:r>
          <a:endParaRPr lang="en-US" sz="2400" b="1" dirty="0">
            <a:solidFill>
              <a:schemeClr val="tx1"/>
            </a:solidFill>
            <a:cs typeface="B Nazanin" pitchFamily="2" charset="-78"/>
          </a:endParaRPr>
        </a:p>
      </dgm:t>
    </dgm:pt>
    <dgm:pt modelId="{BB85CB7C-173A-4E36-9055-24BE5EB2BEA2}" type="parTrans" cxnId="{310F0553-EF25-4FF9-8957-6840CDA58D77}">
      <dgm:prSet/>
      <dgm:spPr/>
      <dgm:t>
        <a:bodyPr/>
        <a:lstStyle/>
        <a:p>
          <a:endParaRPr lang="en-US" dirty="0"/>
        </a:p>
      </dgm:t>
    </dgm:pt>
    <dgm:pt modelId="{39B97D81-42CD-4F37-9934-1C8B264CC782}" type="sibTrans" cxnId="{310F0553-EF25-4FF9-8957-6840CDA58D77}">
      <dgm:prSet/>
      <dgm:spPr/>
      <dgm:t>
        <a:bodyPr/>
        <a:lstStyle/>
        <a:p>
          <a:endParaRPr lang="en-US"/>
        </a:p>
      </dgm:t>
    </dgm:pt>
    <dgm:pt modelId="{9C6BB03F-51DF-4DB4-9A41-6793FAC3EE67}">
      <dgm:prSet phldrT="[Text]" custT="1"/>
      <dgm:spPr/>
      <dgm:t>
        <a:bodyPr/>
        <a:lstStyle/>
        <a:p>
          <a:pPr rtl="1"/>
          <a:r>
            <a:rPr lang="fa-IR" sz="2400" b="1" dirty="0">
              <a:solidFill>
                <a:schemeClr val="tx1"/>
              </a:solidFill>
            </a:rPr>
            <a:t>مالکیت در بعد سوم</a:t>
          </a:r>
          <a:endParaRPr lang="en-US" sz="2400" b="1" dirty="0">
            <a:solidFill>
              <a:schemeClr val="tx1"/>
            </a:solidFill>
            <a:cs typeface="B Nazanin" pitchFamily="2" charset="-78"/>
          </a:endParaRPr>
        </a:p>
      </dgm:t>
    </dgm:pt>
    <dgm:pt modelId="{03470072-F44B-4640-94D3-B155E85B58F0}" type="parTrans" cxnId="{2F6F95D3-8B4D-4782-8620-03E485BB41E9}">
      <dgm:prSet/>
      <dgm:spPr/>
      <dgm:t>
        <a:bodyPr/>
        <a:lstStyle/>
        <a:p>
          <a:endParaRPr lang="en-US" dirty="0"/>
        </a:p>
      </dgm:t>
    </dgm:pt>
    <dgm:pt modelId="{863FEA7B-F189-4B87-B344-38BFA75C5FF0}" type="sibTrans" cxnId="{2F6F95D3-8B4D-4782-8620-03E485BB41E9}">
      <dgm:prSet/>
      <dgm:spPr/>
      <dgm:t>
        <a:bodyPr/>
        <a:lstStyle/>
        <a:p>
          <a:endParaRPr lang="en-US"/>
        </a:p>
      </dgm:t>
    </dgm:pt>
    <dgm:pt modelId="{F9733A8D-1DED-4327-8C5F-56012D4BA66E}">
      <dgm:prSet phldrT="[Text]"/>
      <dgm:spPr/>
      <dgm:t>
        <a:bodyPr/>
        <a:lstStyle/>
        <a:p>
          <a:pPr rtl="1"/>
          <a:r>
            <a:rPr lang="fa-IR" b="1" dirty="0">
              <a:solidFill>
                <a:schemeClr val="tx1"/>
              </a:solidFill>
            </a:rPr>
            <a:t>غنی‌سازی داده‌ها</a:t>
          </a:r>
          <a:endParaRPr lang="en-US" b="1" dirty="0">
            <a:solidFill>
              <a:schemeClr val="tx1"/>
            </a:solidFill>
            <a:cs typeface="B Nazanin" pitchFamily="2" charset="-78"/>
          </a:endParaRPr>
        </a:p>
      </dgm:t>
    </dgm:pt>
    <dgm:pt modelId="{6BA4EF3F-7863-4A50-945B-F24D581FC4FC}" type="parTrans" cxnId="{E51CF949-07CC-4F96-902A-D525BA83547C}">
      <dgm:prSet/>
      <dgm:spPr/>
      <dgm:t>
        <a:bodyPr/>
        <a:lstStyle/>
        <a:p>
          <a:endParaRPr lang="en-US" dirty="0"/>
        </a:p>
      </dgm:t>
    </dgm:pt>
    <dgm:pt modelId="{28D3B6E5-9333-4C79-A64A-04B09F1B1CED}" type="sibTrans" cxnId="{E51CF949-07CC-4F96-902A-D525BA83547C}">
      <dgm:prSet/>
      <dgm:spPr/>
      <dgm:t>
        <a:bodyPr/>
        <a:lstStyle/>
        <a:p>
          <a:endParaRPr lang="en-US"/>
        </a:p>
      </dgm:t>
    </dgm:pt>
    <dgm:pt modelId="{18CB1606-54DD-42E9-9C22-3A7C5677C478}">
      <dgm:prSet phldrT="[Text]" custT="1"/>
      <dgm:spPr/>
      <dgm:t>
        <a:bodyPr/>
        <a:lstStyle/>
        <a:p>
          <a:pPr rtl="1">
            <a:spcAft>
              <a:spcPts val="0"/>
            </a:spcAft>
          </a:pPr>
          <a:r>
            <a:rPr lang="en-US" sz="2400" b="1" dirty="0">
              <a:solidFill>
                <a:schemeClr val="tx1"/>
              </a:solidFill>
              <a:latin typeface="Arial Black" panose="020B0A04020102020204" pitchFamily="34" charset="0"/>
            </a:rPr>
            <a:t>BIM</a:t>
          </a:r>
        </a:p>
        <a:p>
          <a:pPr rtl="1">
            <a:spcAft>
              <a:spcPts val="0"/>
            </a:spcAft>
          </a:pPr>
          <a:r>
            <a:rPr lang="en-US" sz="2400" b="1" dirty="0">
              <a:solidFill>
                <a:schemeClr val="tx1"/>
              </a:solidFill>
              <a:latin typeface="Arial Black" panose="020B0A04020102020204" pitchFamily="34" charset="0"/>
            </a:rPr>
            <a:t>&amp;</a:t>
          </a:r>
        </a:p>
        <a:p>
          <a:pPr rtl="1">
            <a:spcAft>
              <a:spcPts val="0"/>
            </a:spcAft>
          </a:pPr>
          <a:r>
            <a:rPr lang="fa-IR" sz="2800" b="1" dirty="0">
              <a:solidFill>
                <a:schemeClr val="tx1"/>
              </a:solidFill>
              <a:latin typeface="Arial Black" panose="020B0A04020102020204" pitchFamily="34" charset="0"/>
            </a:rPr>
            <a:t>کاداستر سه‌بعدی</a:t>
          </a:r>
          <a:endParaRPr lang="en-US" sz="2800" b="1" dirty="0">
            <a:solidFill>
              <a:schemeClr val="tx1"/>
            </a:solidFill>
            <a:latin typeface="Arial Black" panose="020B0A04020102020204" pitchFamily="34" charset="0"/>
          </a:endParaRPr>
        </a:p>
      </dgm:t>
    </dgm:pt>
    <dgm:pt modelId="{29CF6ECC-7D58-4345-A91F-951EAD4D8445}" type="parTrans" cxnId="{31E3F487-43C9-422E-9E44-67BEC2AA8264}">
      <dgm:prSet/>
      <dgm:spPr/>
      <dgm:t>
        <a:bodyPr/>
        <a:lstStyle/>
        <a:p>
          <a:endParaRPr lang="en-US"/>
        </a:p>
      </dgm:t>
    </dgm:pt>
    <dgm:pt modelId="{88AB6373-5355-4800-BF50-12635A3AF9D6}" type="sibTrans" cxnId="{31E3F487-43C9-422E-9E44-67BEC2AA8264}">
      <dgm:prSet/>
      <dgm:spPr/>
      <dgm:t>
        <a:bodyPr/>
        <a:lstStyle/>
        <a:p>
          <a:endParaRPr lang="en-US"/>
        </a:p>
      </dgm:t>
    </dgm:pt>
    <dgm:pt modelId="{263B50AB-73C2-49F9-BAA7-79AACA50691C}">
      <dgm:prSet phldrT="[Text]"/>
      <dgm:spPr/>
      <dgm:t>
        <a:bodyPr/>
        <a:lstStyle/>
        <a:p>
          <a:pPr rtl="1"/>
          <a:r>
            <a:rPr lang="fa-IR" b="1" dirty="0">
              <a:solidFill>
                <a:schemeClr val="tx1"/>
              </a:solidFill>
            </a:rPr>
            <a:t>پیدا کردن تعارضات و تجاوزات ملکی</a:t>
          </a:r>
          <a:endParaRPr lang="en-US" b="1" dirty="0">
            <a:solidFill>
              <a:schemeClr val="tx1"/>
            </a:solidFill>
            <a:cs typeface="B Nazanin" pitchFamily="2" charset="-78"/>
          </a:endParaRPr>
        </a:p>
      </dgm:t>
    </dgm:pt>
    <dgm:pt modelId="{4114B28F-2DD6-4EF2-A2A7-54B7016BA326}" type="parTrans" cxnId="{71D8BDF8-09B5-4655-B47A-B2B469B01C1B}">
      <dgm:prSet/>
      <dgm:spPr/>
      <dgm:t>
        <a:bodyPr/>
        <a:lstStyle/>
        <a:p>
          <a:endParaRPr lang="en-US"/>
        </a:p>
      </dgm:t>
    </dgm:pt>
    <dgm:pt modelId="{9FA3AD9B-9996-4843-A2E0-1836BF8B9349}" type="sibTrans" cxnId="{71D8BDF8-09B5-4655-B47A-B2B469B01C1B}">
      <dgm:prSet/>
      <dgm:spPr/>
      <dgm:t>
        <a:bodyPr/>
        <a:lstStyle/>
        <a:p>
          <a:endParaRPr lang="en-US"/>
        </a:p>
      </dgm:t>
    </dgm:pt>
    <dgm:pt modelId="{5102639D-84E5-4C32-A4E7-4E675DC77C59}" type="pres">
      <dgm:prSet presAssocID="{91EB1537-1344-4CA7-B8DC-4214A86D2F7D}" presName="Name0" presStyleCnt="0">
        <dgm:presLayoutVars>
          <dgm:chMax val="1"/>
          <dgm:dir/>
          <dgm:animLvl val="ctr"/>
          <dgm:resizeHandles val="exact"/>
        </dgm:presLayoutVars>
      </dgm:prSet>
      <dgm:spPr/>
    </dgm:pt>
    <dgm:pt modelId="{4A5F59B8-DBF1-4E3C-B534-5CBF32B542C6}" type="pres">
      <dgm:prSet presAssocID="{18CB1606-54DD-42E9-9C22-3A7C5677C478}" presName="centerShape" presStyleLbl="node0" presStyleIdx="0" presStyleCnt="1" custScaleX="128427" custScaleY="109062"/>
      <dgm:spPr/>
    </dgm:pt>
    <dgm:pt modelId="{694EB802-CEE5-480C-9497-F84093922DA8}" type="pres">
      <dgm:prSet presAssocID="{B7986E0E-199E-4280-836C-E1A41C57679A}" presName="parTrans" presStyleLbl="sibTrans2D1" presStyleIdx="0" presStyleCnt="5"/>
      <dgm:spPr/>
    </dgm:pt>
    <dgm:pt modelId="{5ED089BC-503C-4A97-AA0B-9C10C1C6C479}" type="pres">
      <dgm:prSet presAssocID="{B7986E0E-199E-4280-836C-E1A41C57679A}" presName="connectorText" presStyleLbl="sibTrans2D1" presStyleIdx="0" presStyleCnt="5"/>
      <dgm:spPr/>
    </dgm:pt>
    <dgm:pt modelId="{D2C60FC4-8250-4736-A60B-392ED3A9D3AA}" type="pres">
      <dgm:prSet presAssocID="{6E2A75FD-E96B-4FCA-9F86-3EEB176146E6}" presName="node" presStyleLbl="node1" presStyleIdx="0" presStyleCnt="5" custScaleX="162297" custRadScaleRad="85436" custRadScaleInc="-9">
        <dgm:presLayoutVars>
          <dgm:bulletEnabled val="1"/>
        </dgm:presLayoutVars>
      </dgm:prSet>
      <dgm:spPr/>
    </dgm:pt>
    <dgm:pt modelId="{216F718F-17BB-4093-B34F-37CC4CFC8CB6}" type="pres">
      <dgm:prSet presAssocID="{BB85CB7C-173A-4E36-9055-24BE5EB2BEA2}" presName="parTrans" presStyleLbl="sibTrans2D1" presStyleIdx="1" presStyleCnt="5"/>
      <dgm:spPr/>
    </dgm:pt>
    <dgm:pt modelId="{5A61020A-3AC8-4E26-A7CB-262555702FC4}" type="pres">
      <dgm:prSet presAssocID="{BB85CB7C-173A-4E36-9055-24BE5EB2BEA2}" presName="connectorText" presStyleLbl="sibTrans2D1" presStyleIdx="1" presStyleCnt="5"/>
      <dgm:spPr/>
    </dgm:pt>
    <dgm:pt modelId="{879A4E9B-D942-457A-BF08-45F20A6C0D10}" type="pres">
      <dgm:prSet presAssocID="{2D032AB0-7C74-4A5B-899F-93813D1EF4EB}" presName="node" presStyleLbl="node1" presStyleIdx="1" presStyleCnt="5" custScaleX="162297" custRadScaleRad="108521" custRadScaleInc="4044">
        <dgm:presLayoutVars>
          <dgm:bulletEnabled val="1"/>
        </dgm:presLayoutVars>
      </dgm:prSet>
      <dgm:spPr/>
    </dgm:pt>
    <dgm:pt modelId="{D81428FF-FAF5-4158-BC62-4E0FFFB37F38}" type="pres">
      <dgm:prSet presAssocID="{4114B28F-2DD6-4EF2-A2A7-54B7016BA326}" presName="parTrans" presStyleLbl="sibTrans2D1" presStyleIdx="2" presStyleCnt="5"/>
      <dgm:spPr/>
    </dgm:pt>
    <dgm:pt modelId="{CE4C4EC5-E4AF-41B7-8867-A0FE748DA428}" type="pres">
      <dgm:prSet presAssocID="{4114B28F-2DD6-4EF2-A2A7-54B7016BA326}" presName="connectorText" presStyleLbl="sibTrans2D1" presStyleIdx="2" presStyleCnt="5"/>
      <dgm:spPr/>
    </dgm:pt>
    <dgm:pt modelId="{9615C15B-E9C5-4144-8517-C44DE0F11CA8}" type="pres">
      <dgm:prSet presAssocID="{263B50AB-73C2-49F9-BAA7-79AACA50691C}" presName="node" presStyleLbl="node1" presStyleIdx="2" presStyleCnt="5" custScaleX="162297" custRadScaleRad="95862" custRadScaleInc="-6450">
        <dgm:presLayoutVars>
          <dgm:bulletEnabled val="1"/>
        </dgm:presLayoutVars>
      </dgm:prSet>
      <dgm:spPr/>
    </dgm:pt>
    <dgm:pt modelId="{BDC8DE3C-DBF8-4A7E-BD9C-03DE2E792FED}" type="pres">
      <dgm:prSet presAssocID="{03470072-F44B-4640-94D3-B155E85B58F0}" presName="parTrans" presStyleLbl="sibTrans2D1" presStyleIdx="3" presStyleCnt="5"/>
      <dgm:spPr/>
    </dgm:pt>
    <dgm:pt modelId="{43080005-F787-4C2D-BFC7-D2C4A2143AD6}" type="pres">
      <dgm:prSet presAssocID="{03470072-F44B-4640-94D3-B155E85B58F0}" presName="connectorText" presStyleLbl="sibTrans2D1" presStyleIdx="3" presStyleCnt="5"/>
      <dgm:spPr/>
    </dgm:pt>
    <dgm:pt modelId="{654BFC51-9A69-460F-9601-EA05107C69A0}" type="pres">
      <dgm:prSet presAssocID="{9C6BB03F-51DF-4DB4-9A41-6793FAC3EE67}" presName="node" presStyleLbl="node1" presStyleIdx="3" presStyleCnt="5" custScaleX="162297" custRadScaleRad="97323" custRadScaleInc="23966">
        <dgm:presLayoutVars>
          <dgm:bulletEnabled val="1"/>
        </dgm:presLayoutVars>
      </dgm:prSet>
      <dgm:spPr/>
    </dgm:pt>
    <dgm:pt modelId="{FF2FC4E4-EAA0-4843-A917-98BC74784FD6}" type="pres">
      <dgm:prSet presAssocID="{6BA4EF3F-7863-4A50-945B-F24D581FC4FC}" presName="parTrans" presStyleLbl="sibTrans2D1" presStyleIdx="4" presStyleCnt="5"/>
      <dgm:spPr/>
    </dgm:pt>
    <dgm:pt modelId="{1003B998-1377-49A3-8322-521E5BB21523}" type="pres">
      <dgm:prSet presAssocID="{6BA4EF3F-7863-4A50-945B-F24D581FC4FC}" presName="connectorText" presStyleLbl="sibTrans2D1" presStyleIdx="4" presStyleCnt="5"/>
      <dgm:spPr/>
    </dgm:pt>
    <dgm:pt modelId="{82A0D882-C8A8-4A13-9246-A8153E25A747}" type="pres">
      <dgm:prSet presAssocID="{F9733A8D-1DED-4327-8C5F-56012D4BA66E}" presName="node" presStyleLbl="node1" presStyleIdx="4" presStyleCnt="5" custScaleX="162325" custRadScaleRad="110815" custRadScaleInc="-8119">
        <dgm:presLayoutVars>
          <dgm:bulletEnabled val="1"/>
        </dgm:presLayoutVars>
      </dgm:prSet>
      <dgm:spPr/>
    </dgm:pt>
  </dgm:ptLst>
  <dgm:cxnLst>
    <dgm:cxn modelId="{BE705E02-9E17-496A-8FDA-3B82EF02F018}" type="presOf" srcId="{03470072-F44B-4640-94D3-B155E85B58F0}" destId="{BDC8DE3C-DBF8-4A7E-BD9C-03DE2E792FED}" srcOrd="0" destOrd="0" presId="urn:microsoft.com/office/officeart/2005/8/layout/radial5"/>
    <dgm:cxn modelId="{635E573C-60A7-45DD-A152-1A3010B57813}" type="presOf" srcId="{F9733A8D-1DED-4327-8C5F-56012D4BA66E}" destId="{82A0D882-C8A8-4A13-9246-A8153E25A747}" srcOrd="0" destOrd="0" presId="urn:microsoft.com/office/officeart/2005/8/layout/radial5"/>
    <dgm:cxn modelId="{21E7135E-A5C7-422E-979D-C271EBF7AFB6}" type="presOf" srcId="{03470072-F44B-4640-94D3-B155E85B58F0}" destId="{43080005-F787-4C2D-BFC7-D2C4A2143AD6}" srcOrd="1" destOrd="0" presId="urn:microsoft.com/office/officeart/2005/8/layout/radial5"/>
    <dgm:cxn modelId="{A6ACAB60-366C-4AF4-A254-2C633EA30431}" type="presOf" srcId="{BB85CB7C-173A-4E36-9055-24BE5EB2BEA2}" destId="{216F718F-17BB-4093-B34F-37CC4CFC8CB6}" srcOrd="0" destOrd="0" presId="urn:microsoft.com/office/officeart/2005/8/layout/radial5"/>
    <dgm:cxn modelId="{93311844-5719-4986-9AAB-4DAE512A30F0}" type="presOf" srcId="{6BA4EF3F-7863-4A50-945B-F24D581FC4FC}" destId="{FF2FC4E4-EAA0-4843-A917-98BC74784FD6}" srcOrd="0" destOrd="0" presId="urn:microsoft.com/office/officeart/2005/8/layout/radial5"/>
    <dgm:cxn modelId="{E51CF949-07CC-4F96-902A-D525BA83547C}" srcId="{18CB1606-54DD-42E9-9C22-3A7C5677C478}" destId="{F9733A8D-1DED-4327-8C5F-56012D4BA66E}" srcOrd="4" destOrd="0" parTransId="{6BA4EF3F-7863-4A50-945B-F24D581FC4FC}" sibTransId="{28D3B6E5-9333-4C79-A64A-04B09F1B1CED}"/>
    <dgm:cxn modelId="{76BF7A4C-9CF5-420C-9CEA-1A99B70A13BC}" type="presOf" srcId="{4114B28F-2DD6-4EF2-A2A7-54B7016BA326}" destId="{D81428FF-FAF5-4158-BC62-4E0FFFB37F38}" srcOrd="0" destOrd="0" presId="urn:microsoft.com/office/officeart/2005/8/layout/radial5"/>
    <dgm:cxn modelId="{310F0553-EF25-4FF9-8957-6840CDA58D77}" srcId="{18CB1606-54DD-42E9-9C22-3A7C5677C478}" destId="{2D032AB0-7C74-4A5B-899F-93813D1EF4EB}" srcOrd="1" destOrd="0" parTransId="{BB85CB7C-173A-4E36-9055-24BE5EB2BEA2}" sibTransId="{39B97D81-42CD-4F37-9934-1C8B264CC782}"/>
    <dgm:cxn modelId="{8D262D7A-EC3E-4E20-B4FB-8C3F2636D5FC}" type="presOf" srcId="{18CB1606-54DD-42E9-9C22-3A7C5677C478}" destId="{4A5F59B8-DBF1-4E3C-B534-5CBF32B542C6}" srcOrd="0" destOrd="0" presId="urn:microsoft.com/office/officeart/2005/8/layout/radial5"/>
    <dgm:cxn modelId="{76E14682-23AA-437C-A875-7C26A2928203}" type="presOf" srcId="{B7986E0E-199E-4280-836C-E1A41C57679A}" destId="{694EB802-CEE5-480C-9497-F84093922DA8}" srcOrd="0" destOrd="0" presId="urn:microsoft.com/office/officeart/2005/8/layout/radial5"/>
    <dgm:cxn modelId="{D123E787-CC3A-4460-BB79-4276DCB63EA8}" type="presOf" srcId="{6E2A75FD-E96B-4FCA-9F86-3EEB176146E6}" destId="{D2C60FC4-8250-4736-A60B-392ED3A9D3AA}" srcOrd="0" destOrd="0" presId="urn:microsoft.com/office/officeart/2005/8/layout/radial5"/>
    <dgm:cxn modelId="{31E3F487-43C9-422E-9E44-67BEC2AA8264}" srcId="{91EB1537-1344-4CA7-B8DC-4214A86D2F7D}" destId="{18CB1606-54DD-42E9-9C22-3A7C5677C478}" srcOrd="0" destOrd="0" parTransId="{29CF6ECC-7D58-4345-A91F-951EAD4D8445}" sibTransId="{88AB6373-5355-4800-BF50-12635A3AF9D6}"/>
    <dgm:cxn modelId="{92345492-F7D8-41AE-A41F-D2B953716D28}" type="presOf" srcId="{BB85CB7C-173A-4E36-9055-24BE5EB2BEA2}" destId="{5A61020A-3AC8-4E26-A7CB-262555702FC4}" srcOrd="1" destOrd="0" presId="urn:microsoft.com/office/officeart/2005/8/layout/radial5"/>
    <dgm:cxn modelId="{8473DE94-3B68-4258-93A6-EAC127A17EB5}" type="presOf" srcId="{4114B28F-2DD6-4EF2-A2A7-54B7016BA326}" destId="{CE4C4EC5-E4AF-41B7-8867-A0FE748DA428}" srcOrd="1" destOrd="0" presId="urn:microsoft.com/office/officeart/2005/8/layout/radial5"/>
    <dgm:cxn modelId="{07CF1E9A-833F-46B3-AE3B-C393FF1E8DF4}" type="presOf" srcId="{B7986E0E-199E-4280-836C-E1A41C57679A}" destId="{5ED089BC-503C-4A97-AA0B-9C10C1C6C479}" srcOrd="1" destOrd="0" presId="urn:microsoft.com/office/officeart/2005/8/layout/radial5"/>
    <dgm:cxn modelId="{922641A4-4601-4A33-81B3-930ADA804675}" type="presOf" srcId="{2D032AB0-7C74-4A5B-899F-93813D1EF4EB}" destId="{879A4E9B-D942-457A-BF08-45F20A6C0D10}" srcOrd="0" destOrd="0" presId="urn:microsoft.com/office/officeart/2005/8/layout/radial5"/>
    <dgm:cxn modelId="{535C29B6-21FA-4E59-8153-55DC97B0F0B6}" type="presOf" srcId="{91EB1537-1344-4CA7-B8DC-4214A86D2F7D}" destId="{5102639D-84E5-4C32-A4E7-4E675DC77C59}" srcOrd="0" destOrd="0" presId="urn:microsoft.com/office/officeart/2005/8/layout/radial5"/>
    <dgm:cxn modelId="{AE425BC4-6A6C-4DD0-AA84-84FA2E6D9833}" srcId="{18CB1606-54DD-42E9-9C22-3A7C5677C478}" destId="{6E2A75FD-E96B-4FCA-9F86-3EEB176146E6}" srcOrd="0" destOrd="0" parTransId="{B7986E0E-199E-4280-836C-E1A41C57679A}" sibTransId="{4DC8B114-EC22-403B-BEFE-50D28F4B2D15}"/>
    <dgm:cxn modelId="{2F6F95D3-8B4D-4782-8620-03E485BB41E9}" srcId="{18CB1606-54DD-42E9-9C22-3A7C5677C478}" destId="{9C6BB03F-51DF-4DB4-9A41-6793FAC3EE67}" srcOrd="3" destOrd="0" parTransId="{03470072-F44B-4640-94D3-B155E85B58F0}" sibTransId="{863FEA7B-F189-4B87-B344-38BFA75C5FF0}"/>
    <dgm:cxn modelId="{8DA83CE4-3064-468B-B474-928B057E4A1B}" type="presOf" srcId="{9C6BB03F-51DF-4DB4-9A41-6793FAC3EE67}" destId="{654BFC51-9A69-460F-9601-EA05107C69A0}" srcOrd="0" destOrd="0" presId="urn:microsoft.com/office/officeart/2005/8/layout/radial5"/>
    <dgm:cxn modelId="{D12625EA-B9D8-45A1-99F9-2B1DCF41B1DE}" type="presOf" srcId="{6BA4EF3F-7863-4A50-945B-F24D581FC4FC}" destId="{1003B998-1377-49A3-8322-521E5BB21523}" srcOrd="1" destOrd="0" presId="urn:microsoft.com/office/officeart/2005/8/layout/radial5"/>
    <dgm:cxn modelId="{5D2EB3EC-0B41-4F48-8D3F-BAB951D9F987}" type="presOf" srcId="{263B50AB-73C2-49F9-BAA7-79AACA50691C}" destId="{9615C15B-E9C5-4144-8517-C44DE0F11CA8}" srcOrd="0" destOrd="0" presId="urn:microsoft.com/office/officeart/2005/8/layout/radial5"/>
    <dgm:cxn modelId="{71D8BDF8-09B5-4655-B47A-B2B469B01C1B}" srcId="{18CB1606-54DD-42E9-9C22-3A7C5677C478}" destId="{263B50AB-73C2-49F9-BAA7-79AACA50691C}" srcOrd="2" destOrd="0" parTransId="{4114B28F-2DD6-4EF2-A2A7-54B7016BA326}" sibTransId="{9FA3AD9B-9996-4843-A2E0-1836BF8B9349}"/>
    <dgm:cxn modelId="{E8455F2D-39CA-47D9-AC4B-1F1F00D4FCD1}" type="presParOf" srcId="{5102639D-84E5-4C32-A4E7-4E675DC77C59}" destId="{4A5F59B8-DBF1-4E3C-B534-5CBF32B542C6}" srcOrd="0" destOrd="0" presId="urn:microsoft.com/office/officeart/2005/8/layout/radial5"/>
    <dgm:cxn modelId="{C5E6D302-D30E-4E6B-8BE5-FBE29C7EF002}" type="presParOf" srcId="{5102639D-84E5-4C32-A4E7-4E675DC77C59}" destId="{694EB802-CEE5-480C-9497-F84093922DA8}" srcOrd="1" destOrd="0" presId="urn:microsoft.com/office/officeart/2005/8/layout/radial5"/>
    <dgm:cxn modelId="{8F09B3AC-9E8E-4D34-AF8B-AF2C5C7F9EEF}" type="presParOf" srcId="{694EB802-CEE5-480C-9497-F84093922DA8}" destId="{5ED089BC-503C-4A97-AA0B-9C10C1C6C479}" srcOrd="0" destOrd="0" presId="urn:microsoft.com/office/officeart/2005/8/layout/radial5"/>
    <dgm:cxn modelId="{ACA2BF94-0962-4354-915C-66D25493A07A}" type="presParOf" srcId="{5102639D-84E5-4C32-A4E7-4E675DC77C59}" destId="{D2C60FC4-8250-4736-A60B-392ED3A9D3AA}" srcOrd="2" destOrd="0" presId="urn:microsoft.com/office/officeart/2005/8/layout/radial5"/>
    <dgm:cxn modelId="{799CBF20-C31B-4934-9832-CA2B540EB145}" type="presParOf" srcId="{5102639D-84E5-4C32-A4E7-4E675DC77C59}" destId="{216F718F-17BB-4093-B34F-37CC4CFC8CB6}" srcOrd="3" destOrd="0" presId="urn:microsoft.com/office/officeart/2005/8/layout/radial5"/>
    <dgm:cxn modelId="{AB8F6B29-B7FA-45D7-B257-5082D3F59221}" type="presParOf" srcId="{216F718F-17BB-4093-B34F-37CC4CFC8CB6}" destId="{5A61020A-3AC8-4E26-A7CB-262555702FC4}" srcOrd="0" destOrd="0" presId="urn:microsoft.com/office/officeart/2005/8/layout/radial5"/>
    <dgm:cxn modelId="{69E00265-D9EE-4059-BA15-A1D4F3ADD9A6}" type="presParOf" srcId="{5102639D-84E5-4C32-A4E7-4E675DC77C59}" destId="{879A4E9B-D942-457A-BF08-45F20A6C0D10}" srcOrd="4" destOrd="0" presId="urn:microsoft.com/office/officeart/2005/8/layout/radial5"/>
    <dgm:cxn modelId="{1F6BEB5C-7529-45DA-8B85-1BEDD301FBED}" type="presParOf" srcId="{5102639D-84E5-4C32-A4E7-4E675DC77C59}" destId="{D81428FF-FAF5-4158-BC62-4E0FFFB37F38}" srcOrd="5" destOrd="0" presId="urn:microsoft.com/office/officeart/2005/8/layout/radial5"/>
    <dgm:cxn modelId="{282EEA28-857D-46BA-B7AF-B6D5A1D35494}" type="presParOf" srcId="{D81428FF-FAF5-4158-BC62-4E0FFFB37F38}" destId="{CE4C4EC5-E4AF-41B7-8867-A0FE748DA428}" srcOrd="0" destOrd="0" presId="urn:microsoft.com/office/officeart/2005/8/layout/radial5"/>
    <dgm:cxn modelId="{0FE6AFCC-BCE2-4B14-B51C-61C08842073F}" type="presParOf" srcId="{5102639D-84E5-4C32-A4E7-4E675DC77C59}" destId="{9615C15B-E9C5-4144-8517-C44DE0F11CA8}" srcOrd="6" destOrd="0" presId="urn:microsoft.com/office/officeart/2005/8/layout/radial5"/>
    <dgm:cxn modelId="{6A16D3D5-F4D7-4B0E-9458-1B535DE4E211}" type="presParOf" srcId="{5102639D-84E5-4C32-A4E7-4E675DC77C59}" destId="{BDC8DE3C-DBF8-4A7E-BD9C-03DE2E792FED}" srcOrd="7" destOrd="0" presId="urn:microsoft.com/office/officeart/2005/8/layout/radial5"/>
    <dgm:cxn modelId="{B45E9E31-3181-4E2D-88C8-4ADC9673E271}" type="presParOf" srcId="{BDC8DE3C-DBF8-4A7E-BD9C-03DE2E792FED}" destId="{43080005-F787-4C2D-BFC7-D2C4A2143AD6}" srcOrd="0" destOrd="0" presId="urn:microsoft.com/office/officeart/2005/8/layout/radial5"/>
    <dgm:cxn modelId="{B0019272-F3F8-4629-8C34-C308BBC1FFFA}" type="presParOf" srcId="{5102639D-84E5-4C32-A4E7-4E675DC77C59}" destId="{654BFC51-9A69-460F-9601-EA05107C69A0}" srcOrd="8" destOrd="0" presId="urn:microsoft.com/office/officeart/2005/8/layout/radial5"/>
    <dgm:cxn modelId="{F08033CB-F18A-4A82-8195-CDBCB49A510D}" type="presParOf" srcId="{5102639D-84E5-4C32-A4E7-4E675DC77C59}" destId="{FF2FC4E4-EAA0-4843-A917-98BC74784FD6}" srcOrd="9" destOrd="0" presId="urn:microsoft.com/office/officeart/2005/8/layout/radial5"/>
    <dgm:cxn modelId="{6E44E2D5-D416-4AF6-8555-8F7F7C830A89}" type="presParOf" srcId="{FF2FC4E4-EAA0-4843-A917-98BC74784FD6}" destId="{1003B998-1377-49A3-8322-521E5BB21523}" srcOrd="0" destOrd="0" presId="urn:microsoft.com/office/officeart/2005/8/layout/radial5"/>
    <dgm:cxn modelId="{99FAB045-10D4-43E4-BBD4-A835B3D0255E}" type="presParOf" srcId="{5102639D-84E5-4C32-A4E7-4E675DC77C59}" destId="{82A0D882-C8A8-4A13-9246-A8153E25A747}"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5F59B8-DBF1-4E3C-B534-5CBF32B542C6}">
      <dsp:nvSpPr>
        <dsp:cNvPr id="0" name=""/>
        <dsp:cNvSpPr/>
      </dsp:nvSpPr>
      <dsp:spPr>
        <a:xfrm>
          <a:off x="3053063" y="2484371"/>
          <a:ext cx="2352328" cy="1997630"/>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ts val="0"/>
            </a:spcAft>
            <a:buNone/>
          </a:pPr>
          <a:r>
            <a:rPr lang="en-US" sz="2400" b="1" kern="1200" dirty="0">
              <a:solidFill>
                <a:schemeClr val="tx1"/>
              </a:solidFill>
              <a:latin typeface="Arial Black" panose="020B0A04020102020204" pitchFamily="34" charset="0"/>
            </a:rPr>
            <a:t>BIM</a:t>
          </a:r>
        </a:p>
        <a:p>
          <a:pPr marL="0" lvl="0" indent="0" algn="ctr" defTabSz="1066800" rtl="1">
            <a:lnSpc>
              <a:spcPct val="90000"/>
            </a:lnSpc>
            <a:spcBef>
              <a:spcPct val="0"/>
            </a:spcBef>
            <a:spcAft>
              <a:spcPts val="0"/>
            </a:spcAft>
            <a:buNone/>
          </a:pPr>
          <a:r>
            <a:rPr lang="en-US" sz="2400" b="1" kern="1200" dirty="0">
              <a:solidFill>
                <a:schemeClr val="tx1"/>
              </a:solidFill>
              <a:latin typeface="Arial Black" panose="020B0A04020102020204" pitchFamily="34" charset="0"/>
            </a:rPr>
            <a:t>&amp;</a:t>
          </a:r>
        </a:p>
        <a:p>
          <a:pPr marL="0" lvl="0" indent="0" algn="ctr" defTabSz="1066800" rtl="1">
            <a:lnSpc>
              <a:spcPct val="90000"/>
            </a:lnSpc>
            <a:spcBef>
              <a:spcPct val="0"/>
            </a:spcBef>
            <a:spcAft>
              <a:spcPts val="0"/>
            </a:spcAft>
            <a:buNone/>
          </a:pPr>
          <a:r>
            <a:rPr lang="fa-IR" sz="2800" b="1" kern="1200" dirty="0">
              <a:solidFill>
                <a:schemeClr val="tx1"/>
              </a:solidFill>
              <a:latin typeface="Arial Black" panose="020B0A04020102020204" pitchFamily="34" charset="0"/>
            </a:rPr>
            <a:t>کاداستر سه‌بعدی</a:t>
          </a:r>
          <a:endParaRPr lang="en-US" sz="2800" b="1" kern="1200" dirty="0">
            <a:solidFill>
              <a:schemeClr val="tx1"/>
            </a:solidFill>
            <a:latin typeface="Arial Black" panose="020B0A04020102020204" pitchFamily="34" charset="0"/>
          </a:endParaRPr>
        </a:p>
      </dsp:txBody>
      <dsp:txXfrm>
        <a:off x="3397553" y="2776917"/>
        <a:ext cx="1663348" cy="1412538"/>
      </dsp:txXfrm>
    </dsp:sp>
    <dsp:sp modelId="{694EB802-CEE5-480C-9497-F84093922DA8}">
      <dsp:nvSpPr>
        <dsp:cNvPr id="0" name=""/>
        <dsp:cNvSpPr/>
      </dsp:nvSpPr>
      <dsp:spPr>
        <a:xfrm rot="16199806">
          <a:off x="4156403" y="2039826"/>
          <a:ext cx="145520" cy="622759"/>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rot="10800000">
        <a:off x="4178232" y="2186206"/>
        <a:ext cx="101864" cy="373655"/>
      </dsp:txXfrm>
    </dsp:sp>
    <dsp:sp modelId="{D2C60FC4-8250-4736-A60B-392ED3A9D3AA}">
      <dsp:nvSpPr>
        <dsp:cNvPr id="0" name=""/>
        <dsp:cNvSpPr/>
      </dsp:nvSpPr>
      <dsp:spPr>
        <a:xfrm>
          <a:off x="2742750" y="378157"/>
          <a:ext cx="2972707" cy="1831646"/>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fa-IR" sz="2400" b="1" kern="1200" dirty="0">
              <a:solidFill>
                <a:schemeClr val="tx1"/>
              </a:solidFill>
            </a:rPr>
            <a:t>بصری‌سازی (ویژوآلیزاسیون) و </a:t>
          </a:r>
        </a:p>
        <a:p>
          <a:pPr marL="0" lvl="0" indent="0" algn="ctr" defTabSz="1066800" rtl="1">
            <a:lnSpc>
              <a:spcPct val="90000"/>
            </a:lnSpc>
            <a:spcBef>
              <a:spcPct val="0"/>
            </a:spcBef>
            <a:spcAft>
              <a:spcPct val="35000"/>
            </a:spcAft>
            <a:buNone/>
          </a:pPr>
          <a:r>
            <a:rPr lang="fa-IR" sz="2400" b="1" kern="1200" dirty="0">
              <a:solidFill>
                <a:schemeClr val="tx1"/>
              </a:solidFill>
              <a:cs typeface="B Nazanin" pitchFamily="2" charset="-78"/>
            </a:rPr>
            <a:t>دید بهتر</a:t>
          </a:r>
          <a:endParaRPr lang="en-US" sz="2400" b="1" kern="1200" dirty="0">
            <a:solidFill>
              <a:schemeClr val="tx1"/>
            </a:solidFill>
            <a:cs typeface="B Nazanin" pitchFamily="2" charset="-78"/>
          </a:endParaRPr>
        </a:p>
      </dsp:txBody>
      <dsp:txXfrm>
        <a:off x="3178093" y="646395"/>
        <a:ext cx="2102021" cy="1295170"/>
      </dsp:txXfrm>
    </dsp:sp>
    <dsp:sp modelId="{216F718F-17BB-4093-B34F-37CC4CFC8CB6}">
      <dsp:nvSpPr>
        <dsp:cNvPr id="0" name=""/>
        <dsp:cNvSpPr/>
      </dsp:nvSpPr>
      <dsp:spPr>
        <a:xfrm rot="20607350">
          <a:off x="5384589" y="2810823"/>
          <a:ext cx="119717" cy="622759"/>
        </a:xfrm>
        <a:prstGeom prst="rightArrow">
          <a:avLst>
            <a:gd name="adj1" fmla="val 6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5385332" y="2940488"/>
        <a:ext cx="83802" cy="373655"/>
      </dsp:txXfrm>
    </dsp:sp>
    <dsp:sp modelId="{879A4E9B-D942-457A-BF08-45F20A6C0D10}">
      <dsp:nvSpPr>
        <dsp:cNvPr id="0" name=""/>
        <dsp:cNvSpPr/>
      </dsp:nvSpPr>
      <dsp:spPr>
        <a:xfrm>
          <a:off x="5408488" y="1775537"/>
          <a:ext cx="2972707" cy="183164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fa-IR" sz="2400" b="1" kern="1200" dirty="0">
              <a:solidFill>
                <a:schemeClr val="tx1"/>
              </a:solidFill>
            </a:rPr>
            <a:t>تحلیل‌های مکانی سه‌بعدی</a:t>
          </a:r>
          <a:endParaRPr lang="en-US" sz="2400" b="1" kern="1200" dirty="0">
            <a:solidFill>
              <a:schemeClr val="tx1"/>
            </a:solidFill>
            <a:cs typeface="B Nazanin" pitchFamily="2" charset="-78"/>
          </a:endParaRPr>
        </a:p>
      </dsp:txBody>
      <dsp:txXfrm>
        <a:off x="5843831" y="2043775"/>
        <a:ext cx="2102021" cy="1295170"/>
      </dsp:txXfrm>
    </dsp:sp>
    <dsp:sp modelId="{D81428FF-FAF5-4158-BC62-4E0FFFB37F38}">
      <dsp:nvSpPr>
        <dsp:cNvPr id="0" name=""/>
        <dsp:cNvSpPr/>
      </dsp:nvSpPr>
      <dsp:spPr>
        <a:xfrm rot="3100680">
          <a:off x="4897207" y="4134220"/>
          <a:ext cx="185377" cy="622759"/>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4907771" y="4236957"/>
        <a:ext cx="129764" cy="373655"/>
      </dsp:txXfrm>
    </dsp:sp>
    <dsp:sp modelId="{9615C15B-E9C5-4144-8517-C44DE0F11CA8}">
      <dsp:nvSpPr>
        <dsp:cNvPr id="0" name=""/>
        <dsp:cNvSpPr/>
      </dsp:nvSpPr>
      <dsp:spPr>
        <a:xfrm>
          <a:off x="4266015" y="4494472"/>
          <a:ext cx="2972707" cy="1831646"/>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fa-IR" sz="2400" b="1" kern="1200" dirty="0">
              <a:solidFill>
                <a:schemeClr val="tx1"/>
              </a:solidFill>
            </a:rPr>
            <a:t>پیدا کردن تعارضات و تجاوزات ملکی</a:t>
          </a:r>
          <a:endParaRPr lang="en-US" sz="2400" b="1" kern="1200" dirty="0">
            <a:solidFill>
              <a:schemeClr val="tx1"/>
            </a:solidFill>
            <a:cs typeface="B Nazanin" pitchFamily="2" charset="-78"/>
          </a:endParaRPr>
        </a:p>
      </dsp:txBody>
      <dsp:txXfrm>
        <a:off x="4701358" y="4762710"/>
        <a:ext cx="2102021" cy="1295170"/>
      </dsp:txXfrm>
    </dsp:sp>
    <dsp:sp modelId="{BDC8DE3C-DBF8-4A7E-BD9C-03DE2E792FED}">
      <dsp:nvSpPr>
        <dsp:cNvPr id="0" name=""/>
        <dsp:cNvSpPr/>
      </dsp:nvSpPr>
      <dsp:spPr>
        <a:xfrm rot="8077666">
          <a:off x="3280560" y="4047298"/>
          <a:ext cx="168957" cy="622759"/>
        </a:xfrm>
        <a:prstGeom prst="rightArrow">
          <a:avLst>
            <a:gd name="adj1" fmla="val 60000"/>
            <a:gd name="adj2" fmla="val 5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rot="10800000">
        <a:off x="3323707" y="4153813"/>
        <a:ext cx="118270" cy="373655"/>
      </dsp:txXfrm>
    </dsp:sp>
    <dsp:sp modelId="{654BFC51-9A69-460F-9601-EA05107C69A0}">
      <dsp:nvSpPr>
        <dsp:cNvPr id="0" name=""/>
        <dsp:cNvSpPr/>
      </dsp:nvSpPr>
      <dsp:spPr>
        <a:xfrm>
          <a:off x="990987" y="4342163"/>
          <a:ext cx="2972707" cy="1831646"/>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fa-IR" sz="2400" b="1" kern="1200" dirty="0">
              <a:solidFill>
                <a:schemeClr val="tx1"/>
              </a:solidFill>
            </a:rPr>
            <a:t>مالکیت در بعد سوم</a:t>
          </a:r>
          <a:endParaRPr lang="en-US" sz="2400" b="1" kern="1200" dirty="0">
            <a:solidFill>
              <a:schemeClr val="tx1"/>
            </a:solidFill>
            <a:cs typeface="B Nazanin" pitchFamily="2" charset="-78"/>
          </a:endParaRPr>
        </a:p>
      </dsp:txBody>
      <dsp:txXfrm>
        <a:off x="1426330" y="4610401"/>
        <a:ext cx="2102021" cy="1295170"/>
      </dsp:txXfrm>
    </dsp:sp>
    <dsp:sp modelId="{FF2FC4E4-EAA0-4843-A917-98BC74784FD6}">
      <dsp:nvSpPr>
        <dsp:cNvPr id="0" name=""/>
        <dsp:cNvSpPr/>
      </dsp:nvSpPr>
      <dsp:spPr>
        <a:xfrm rot="11704630">
          <a:off x="2911736" y="2836002"/>
          <a:ext cx="141939" cy="622759"/>
        </a:xfrm>
        <a:prstGeom prst="rightArrow">
          <a:avLst>
            <a:gd name="adj1" fmla="val 60000"/>
            <a:gd name="adj2" fmla="val 5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rot="10800000">
        <a:off x="2953585" y="2966092"/>
        <a:ext cx="99357" cy="373655"/>
      </dsp:txXfrm>
    </dsp:sp>
    <dsp:sp modelId="{82A0D882-C8A8-4A13-9246-A8153E25A747}">
      <dsp:nvSpPr>
        <dsp:cNvPr id="0" name=""/>
        <dsp:cNvSpPr/>
      </dsp:nvSpPr>
      <dsp:spPr>
        <a:xfrm>
          <a:off x="849" y="1828749"/>
          <a:ext cx="2973219" cy="1831646"/>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fa-IR" sz="2400" b="1" kern="1200" dirty="0">
              <a:solidFill>
                <a:schemeClr val="tx1"/>
              </a:solidFill>
            </a:rPr>
            <a:t>غنی‌سازی داده‌ها</a:t>
          </a:r>
          <a:endParaRPr lang="en-US" sz="2400" b="1" kern="1200" dirty="0">
            <a:solidFill>
              <a:schemeClr val="tx1"/>
            </a:solidFill>
            <a:cs typeface="B Nazanin" pitchFamily="2" charset="-78"/>
          </a:endParaRPr>
        </a:p>
      </dsp:txBody>
      <dsp:txXfrm>
        <a:off x="436267" y="2096987"/>
        <a:ext cx="2102383" cy="1295170"/>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34E705-9C36-45DE-A606-D4BFD28E4A5E}" type="datetimeFigureOut">
              <a:rPr lang="en-US" smtClean="0"/>
              <a:pPr/>
              <a:t>12/7/2024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1D81ED-315E-442B-8B03-206F00C03B75}" type="slidenum">
              <a:rPr lang="en-US" smtClean="0"/>
              <a:pPr/>
              <a:t>‹#›</a:t>
            </a:fld>
            <a:endParaRPr lang="en-US"/>
          </a:p>
        </p:txBody>
      </p:sp>
    </p:spTree>
    <p:extLst>
      <p:ext uri="{BB962C8B-B14F-4D97-AF65-F5344CB8AC3E}">
        <p14:creationId xmlns:p14="http://schemas.microsoft.com/office/powerpoint/2010/main" val="2429223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b="1" kern="1200" dirty="0">
                <a:solidFill>
                  <a:schemeClr val="tx1"/>
                </a:solidFill>
                <a:effectLst/>
                <a:latin typeface="+mn-lt"/>
                <a:ea typeface="+mn-ea"/>
                <a:cs typeface="+mn-cs"/>
              </a:rPr>
              <a:t>در این ارائه، تعریف </a:t>
            </a:r>
            <a:r>
              <a:rPr lang="en-US" sz="1200" b="1" kern="1200" dirty="0">
                <a:solidFill>
                  <a:schemeClr val="tx1"/>
                </a:solidFill>
                <a:effectLst/>
                <a:latin typeface="+mn-lt"/>
                <a:ea typeface="+mn-ea"/>
                <a:cs typeface="+mn-cs"/>
              </a:rPr>
              <a:t>BIM</a:t>
            </a:r>
            <a:r>
              <a:rPr lang="fa-IR" sz="1200" b="1" kern="1200" dirty="0">
                <a:solidFill>
                  <a:schemeClr val="tx1"/>
                </a:solidFill>
                <a:effectLst/>
                <a:latin typeface="+mn-lt"/>
                <a:ea typeface="+mn-ea"/>
                <a:cs typeface="+mn-cs"/>
              </a:rPr>
              <a:t> یا مدلسازی سه‌بعدی ساختمان و مزایای آن توضیح داده می‌شود.</a:t>
            </a:r>
          </a:p>
          <a:p>
            <a:pPr algn="r" rtl="1"/>
            <a:r>
              <a:rPr lang="fa-IR" sz="1200" b="1" kern="1200" dirty="0">
                <a:solidFill>
                  <a:schemeClr val="tx1"/>
                </a:solidFill>
                <a:effectLst/>
                <a:latin typeface="+mn-lt"/>
                <a:ea typeface="+mn-ea"/>
                <a:cs typeface="+mn-cs"/>
              </a:rPr>
              <a:t>پس از آن، سرویس‌های سه‌بعدی و نحوه ساخت آن ارائه می‌شود. البته این مبحث‌ها شاید خیلی فناوری جدیدی محسوب نشود (با توجه به پیشرفت ثانیه‌ای که در دنیای امروز شاهدش هستیم)، اما به دلیل کاربردی بودن آن‌ها</a:t>
            </a:r>
          </a:p>
          <a:p>
            <a:pPr algn="r" rtl="1"/>
            <a:r>
              <a:rPr lang="fa-IR" sz="1200" b="1" kern="1200" dirty="0">
                <a:solidFill>
                  <a:schemeClr val="tx1"/>
                </a:solidFill>
                <a:effectLst/>
                <a:latin typeface="+mn-lt"/>
                <a:ea typeface="+mn-ea"/>
                <a:cs typeface="+mn-cs"/>
              </a:rPr>
              <a:t>در اینجا شرح داده می‌شود.</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2</a:t>
            </a:fld>
            <a:endParaRPr lang="en-US"/>
          </a:p>
        </p:txBody>
      </p:sp>
    </p:spTree>
    <p:extLst>
      <p:ext uri="{BB962C8B-B14F-4D97-AF65-F5344CB8AC3E}">
        <p14:creationId xmlns:p14="http://schemas.microsoft.com/office/powerpoint/2010/main" val="235413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just" rtl="1"/>
            <a:r>
              <a:rPr lang="fa-IR" sz="1400" b="1" dirty="0">
                <a:solidFill>
                  <a:schemeClr val="tx1"/>
                </a:solidFill>
              </a:rPr>
              <a:t>برای تشریح بهتر تفاوت‌های این دو رویکرد، می‌توان به صورت استعاره، آنها را به رقومی‌سازی‌های مکانی 2 بعدی نسبت داد.</a:t>
            </a:r>
          </a:p>
          <a:p>
            <a:pPr algn="just" rtl="1"/>
            <a:r>
              <a:rPr lang="fa-IR" sz="1400" b="1" dirty="0">
                <a:solidFill>
                  <a:schemeClr val="tx1"/>
                </a:solidFill>
              </a:rPr>
              <a:t>در رقومی‌سازی 2 بعدی، تصاویر هوایی و ماهواره‌ای از سلول‌های رستری (</a:t>
            </a:r>
            <a:r>
              <a:rPr lang="en-US" sz="1400" b="1" dirty="0">
                <a:solidFill>
                  <a:schemeClr val="tx1"/>
                </a:solidFill>
              </a:rPr>
              <a:t>Cell - Raster</a:t>
            </a:r>
            <a:r>
              <a:rPr lang="fa-IR" sz="1400" b="1" dirty="0">
                <a:solidFill>
                  <a:schemeClr val="tx1"/>
                </a:solidFill>
              </a:rPr>
              <a:t>)، تشکیل می‌شوند، در مقابل نقشه‌های 2 بعدی از عوارض برداری </a:t>
            </a:r>
            <a:r>
              <a:rPr lang="en-US" sz="1400" b="1" dirty="0">
                <a:solidFill>
                  <a:schemeClr val="tx1"/>
                </a:solidFill>
              </a:rPr>
              <a:t>(</a:t>
            </a:r>
            <a:r>
              <a:rPr lang="en-US" sz="1400" b="1" dirty="0" err="1">
                <a:solidFill>
                  <a:schemeClr val="tx1"/>
                </a:solidFill>
              </a:rPr>
              <a:t>vector_feature</a:t>
            </a:r>
            <a:r>
              <a:rPr lang="en-US" sz="1400" b="1" dirty="0">
                <a:solidFill>
                  <a:schemeClr val="tx1"/>
                </a:solidFill>
              </a:rPr>
              <a:t>)</a:t>
            </a:r>
            <a:r>
              <a:rPr lang="fa-IR" sz="1400" b="1" dirty="0">
                <a:solidFill>
                  <a:schemeClr val="tx1"/>
                </a:solidFill>
              </a:rPr>
              <a:t> تشکیل می‌شوند.</a:t>
            </a:r>
          </a:p>
          <a:p>
            <a:pPr algn="just" rtl="1"/>
            <a:r>
              <a:rPr lang="fa-IR" sz="1400" b="1" dirty="0">
                <a:solidFill>
                  <a:schemeClr val="tx1"/>
                </a:solidFill>
              </a:rPr>
              <a:t>در رقومی‌سازی سه بعدی می‌توان معادل همین مقایسه را به این شکل انجام داد که رقومی‌سازی‌های 3 بعدی ابر نقطه (</a:t>
            </a:r>
            <a:r>
              <a:rPr lang="en-US" sz="1400" b="1" dirty="0">
                <a:solidFill>
                  <a:schemeClr val="tx1"/>
                </a:solidFill>
              </a:rPr>
              <a:t>Point – Cloud</a:t>
            </a:r>
            <a:r>
              <a:rPr lang="fa-IR" sz="1400" b="1" dirty="0">
                <a:solidFill>
                  <a:schemeClr val="tx1"/>
                </a:solidFill>
              </a:rPr>
              <a:t>)، مشابه همان تصاویر هوایی و ماهواره‌ای 2 بعدی محسوب می‌گردند و در مقابل آنها، مدل‌های جی آی اسی 3 بعدی (</a:t>
            </a:r>
            <a:r>
              <a:rPr lang="en-US" sz="1400" b="1" dirty="0">
                <a:solidFill>
                  <a:schemeClr val="tx1"/>
                </a:solidFill>
              </a:rPr>
              <a:t>GIS – Model</a:t>
            </a:r>
            <a:r>
              <a:rPr lang="fa-IR" sz="1400" b="1" dirty="0">
                <a:solidFill>
                  <a:schemeClr val="tx1"/>
                </a:solidFill>
              </a:rPr>
              <a:t>)، مشابه با همان نقشه‌های 2 بعدی برداری می‌باشند.  </a:t>
            </a:r>
          </a:p>
        </p:txBody>
      </p:sp>
      <p:sp>
        <p:nvSpPr>
          <p:cNvPr id="4" name="Slide Number Placeholder 3"/>
          <p:cNvSpPr>
            <a:spLocks noGrp="1"/>
          </p:cNvSpPr>
          <p:nvPr>
            <p:ph type="sldNum" sz="quarter" idx="10"/>
          </p:nvPr>
        </p:nvSpPr>
        <p:spPr/>
        <p:txBody>
          <a:bodyPr/>
          <a:lstStyle/>
          <a:p>
            <a:pPr algn="l">
              <a:defRPr/>
            </a:pPr>
            <a:fld id="{8987B796-0FB4-4BD0-A80C-C9BFCA5CB64E}" type="slidenum">
              <a:rPr lang="fa-IR" smtClean="0">
                <a:solidFill>
                  <a:prstClr val="black"/>
                </a:solidFill>
              </a:rPr>
              <a:pPr algn="l">
                <a:defRPr/>
              </a:pPr>
              <a:t>11</a:t>
            </a:fld>
            <a:endParaRPr lang="fa-IR">
              <a:solidFill>
                <a:prstClr val="black"/>
              </a:solidFill>
            </a:endParaRPr>
          </a:p>
        </p:txBody>
      </p:sp>
    </p:spTree>
    <p:extLst>
      <p:ext uri="{BB962C8B-B14F-4D97-AF65-F5344CB8AC3E}">
        <p14:creationId xmlns:p14="http://schemas.microsoft.com/office/powerpoint/2010/main" val="6827153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اکنون می توانید مدل</a:t>
            </a:r>
            <a:r>
              <a:rPr lang="fa-IR" sz="1400" b="1" baseline="0" dirty="0">
                <a:solidFill>
                  <a:schemeClr val="tx1"/>
                </a:solidFill>
              </a:rPr>
              <a:t> سه‌بعدی </a:t>
            </a:r>
            <a:r>
              <a:rPr lang="fa-IR" sz="1400" b="1" dirty="0">
                <a:solidFill>
                  <a:schemeClr val="tx1"/>
                </a:solidFill>
              </a:rPr>
              <a:t>خود را در </a:t>
            </a:r>
            <a:r>
              <a:rPr lang="en-US" sz="1400" b="1" dirty="0" err="1">
                <a:solidFill>
                  <a:schemeClr val="tx1"/>
                </a:solidFill>
              </a:rPr>
              <a:t>CesiumJS</a:t>
            </a:r>
            <a:r>
              <a:rPr lang="en-US" sz="1400" b="1" dirty="0">
                <a:solidFill>
                  <a:schemeClr val="tx1"/>
                </a:solidFill>
              </a:rPr>
              <a:t> </a:t>
            </a:r>
            <a:r>
              <a:rPr lang="fa-IR" sz="1400" b="1" dirty="0">
                <a:solidFill>
                  <a:schemeClr val="tx1"/>
                </a:solidFill>
              </a:rPr>
              <a:t> ببینید. فقط کافی</a:t>
            </a:r>
            <a:r>
              <a:rPr lang="fa-IR" sz="1400" b="1" baseline="0" dirty="0">
                <a:solidFill>
                  <a:schemeClr val="tx1"/>
                </a:solidFill>
              </a:rPr>
              <a:t> است که آدرس </a:t>
            </a:r>
            <a:r>
              <a:rPr lang="en-US" sz="1400" b="1" baseline="0" dirty="0">
                <a:solidFill>
                  <a:schemeClr val="tx1"/>
                </a:solidFill>
              </a:rPr>
              <a:t>URL</a:t>
            </a:r>
            <a:r>
              <a:rPr lang="fa-IR" sz="1400" b="1" baseline="0" dirty="0">
                <a:solidFill>
                  <a:schemeClr val="tx1"/>
                </a:solidFill>
              </a:rPr>
              <a:t>ای </a:t>
            </a:r>
            <a:r>
              <a:rPr lang="fa-IR" sz="1400" b="1" dirty="0">
                <a:solidFill>
                  <a:schemeClr val="tx1"/>
                </a:solidFill>
              </a:rPr>
              <a:t>فایل </a:t>
            </a:r>
            <a:r>
              <a:rPr lang="en-US" sz="1400" b="1" dirty="0">
                <a:solidFill>
                  <a:schemeClr val="tx1"/>
                </a:solidFill>
              </a:rPr>
              <a:t>html </a:t>
            </a:r>
            <a:r>
              <a:rPr lang="fa-IR" sz="1400" b="1" dirty="0">
                <a:solidFill>
                  <a:schemeClr val="tx1"/>
                </a:solidFill>
              </a:rPr>
              <a:t> را در نوار آدرس به این ترتیب</a:t>
            </a:r>
            <a:r>
              <a:rPr lang="fa-IR" sz="1400" b="1" baseline="0" dirty="0">
                <a:solidFill>
                  <a:schemeClr val="tx1"/>
                </a:solidFill>
              </a:rPr>
              <a:t> که در کادر قرمز درج شده، وارد کنید.</a:t>
            </a:r>
            <a:endParaRPr lang="fa-IR" sz="1400" b="1" dirty="0">
              <a:solidFill>
                <a:schemeClr val="tx1"/>
              </a:solidFill>
            </a:endParaRPr>
          </a:p>
          <a:p>
            <a:pPr algn="r" rtl="1"/>
            <a:r>
              <a:rPr lang="fa-IR" sz="1400" b="1" dirty="0">
                <a:solidFill>
                  <a:schemeClr val="tx1"/>
                </a:solidFill>
              </a:rPr>
              <a:t>نتیجه به این صورت خواهد بود. به این ترتیب، شما یک وب سرویس سه بعدی از ساختمان های خود بر پایه</a:t>
            </a:r>
            <a:r>
              <a:rPr lang="en-US" sz="1400" b="1" dirty="0" err="1">
                <a:solidFill>
                  <a:schemeClr val="tx1"/>
                </a:solidFill>
              </a:rPr>
              <a:t>Shapefile</a:t>
            </a:r>
            <a:r>
              <a:rPr lang="en-US" sz="1400" b="1" dirty="0">
                <a:solidFill>
                  <a:schemeClr val="tx1"/>
                </a:solidFill>
              </a:rPr>
              <a:t> </a:t>
            </a:r>
            <a:r>
              <a:rPr lang="fa-IR" sz="1400" b="1" dirty="0">
                <a:solidFill>
                  <a:schemeClr val="tx1"/>
                </a:solidFill>
              </a:rPr>
              <a:t> و در سطح جزئیات 1</a:t>
            </a:r>
            <a:r>
              <a:rPr lang="fa-IR" sz="1400" b="1" baseline="0" dirty="0">
                <a:solidFill>
                  <a:schemeClr val="tx1"/>
                </a:solidFill>
              </a:rPr>
              <a:t> یا </a:t>
            </a:r>
            <a:r>
              <a:rPr lang="en-US" sz="1400" b="1" baseline="0" dirty="0">
                <a:solidFill>
                  <a:schemeClr val="tx1"/>
                </a:solidFill>
              </a:rPr>
              <a:t>LOD1</a:t>
            </a:r>
            <a:r>
              <a:rPr lang="fa-IR" sz="1400" b="1" baseline="0" dirty="0">
                <a:solidFill>
                  <a:schemeClr val="tx1"/>
                </a:solidFill>
              </a:rPr>
              <a:t> ِ </a:t>
            </a:r>
            <a:r>
              <a:rPr lang="en-US" sz="1400" b="1" baseline="0" dirty="0" err="1">
                <a:solidFill>
                  <a:schemeClr val="tx1"/>
                </a:solidFill>
              </a:rPr>
              <a:t>CityGML</a:t>
            </a:r>
            <a:r>
              <a:rPr lang="fa-IR" sz="1400" b="1" baseline="0" dirty="0">
                <a:solidFill>
                  <a:schemeClr val="tx1"/>
                </a:solidFill>
              </a:rPr>
              <a:t> ایجاد کرده‌اید.</a:t>
            </a:r>
            <a:endParaRPr lang="en-US" sz="1400" b="1"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101</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21400411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این شکل مربوط به یک وب سرویس سه بعدی قسمتی</a:t>
            </a:r>
            <a:r>
              <a:rPr lang="fa-IR" sz="1400" b="1" baseline="0" dirty="0">
                <a:solidFill>
                  <a:schemeClr val="tx1"/>
                </a:solidFill>
              </a:rPr>
              <a:t> از منطقه 22 تهران است که با سطح جزئیات 1 یا </a:t>
            </a:r>
            <a:r>
              <a:rPr lang="en-US" sz="1400" b="1" baseline="0" dirty="0">
                <a:solidFill>
                  <a:schemeClr val="tx1"/>
                </a:solidFill>
              </a:rPr>
              <a:t>LOD1</a:t>
            </a:r>
            <a:r>
              <a:rPr lang="fa-IR" sz="1400" b="1" baseline="0" dirty="0">
                <a:solidFill>
                  <a:schemeClr val="tx1"/>
                </a:solidFill>
              </a:rPr>
              <a:t> از </a:t>
            </a:r>
            <a:r>
              <a:rPr lang="en-US" sz="1400" b="1" baseline="0" dirty="0" err="1">
                <a:solidFill>
                  <a:schemeClr val="tx1"/>
                </a:solidFill>
              </a:rPr>
              <a:t>CityGML</a:t>
            </a:r>
            <a:r>
              <a:rPr lang="fa-IR" sz="1400" b="1" baseline="0" dirty="0">
                <a:solidFill>
                  <a:schemeClr val="tx1"/>
                </a:solidFill>
              </a:rPr>
              <a:t> ساخته شده است</a:t>
            </a:r>
            <a:r>
              <a:rPr lang="fa-IR" sz="1400" b="1" dirty="0">
                <a:solidFill>
                  <a:schemeClr val="tx1"/>
                </a:solidFill>
              </a:rPr>
              <a:t>.</a:t>
            </a: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102</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80948521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1" dirty="0"/>
              <a:t>بیایید به سراغ مثال دوم برویم که در مورد ایجاد وب سرویس سه بعدی مبتنی بر </a:t>
            </a:r>
            <a:r>
              <a:rPr lang="en-US" b="1" dirty="0" err="1"/>
              <a:t>CityGML</a:t>
            </a:r>
            <a:r>
              <a:rPr lang="en-US" b="1" dirty="0"/>
              <a:t> </a:t>
            </a:r>
            <a:r>
              <a:rPr lang="fa-IR" b="1" dirty="0"/>
              <a:t> با سطح سوم جزئیات 3 یا </a:t>
            </a:r>
            <a:r>
              <a:rPr lang="en-US" b="1" dirty="0"/>
              <a:t>LOD 3 </a:t>
            </a:r>
            <a:r>
              <a:rPr lang="fa-IR" b="1" dirty="0"/>
              <a:t> است.</a:t>
            </a:r>
            <a:endParaRPr lang="en-US" b="1" dirty="0"/>
          </a:p>
        </p:txBody>
      </p:sp>
      <p:sp>
        <p:nvSpPr>
          <p:cNvPr id="4" name="Slide Number Placeholder 3"/>
          <p:cNvSpPr>
            <a:spLocks noGrp="1"/>
          </p:cNvSpPr>
          <p:nvPr>
            <p:ph type="sldNum" sz="quarter" idx="10"/>
          </p:nvPr>
        </p:nvSpPr>
        <p:spPr/>
        <p:txBody>
          <a:bodyPr/>
          <a:lstStyle/>
          <a:p>
            <a:fld id="{0F1D81ED-315E-442B-8B03-206F00C03B75}" type="slidenum">
              <a:rPr lang="en-US" smtClean="0"/>
              <a:pPr/>
              <a:t>103</a:t>
            </a:fld>
            <a:endParaRPr lang="en-US"/>
          </a:p>
        </p:txBody>
      </p:sp>
    </p:spTree>
    <p:extLst>
      <p:ext uri="{BB962C8B-B14F-4D97-AF65-F5344CB8AC3E}">
        <p14:creationId xmlns:p14="http://schemas.microsoft.com/office/powerpoint/2010/main" val="143822240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این نمایی از ساختمان شهرداری منطقه 9 تهران است که در نرم افزار </a:t>
            </a:r>
            <a:r>
              <a:rPr lang="en-US" sz="1400" b="1" dirty="0">
                <a:solidFill>
                  <a:schemeClr val="tx1"/>
                </a:solidFill>
              </a:rPr>
              <a:t>Revit</a:t>
            </a:r>
            <a:r>
              <a:rPr lang="fa-IR" sz="1400" b="1" dirty="0">
                <a:solidFill>
                  <a:schemeClr val="tx1"/>
                </a:solidFill>
              </a:rPr>
              <a:t> ترسیم شده است. ما ‌می‌خواهیم</a:t>
            </a:r>
            <a:r>
              <a:rPr lang="fa-IR" sz="1400" b="1" baseline="0" dirty="0">
                <a:solidFill>
                  <a:schemeClr val="tx1"/>
                </a:solidFill>
              </a:rPr>
              <a:t> ابتدا </a:t>
            </a:r>
            <a:r>
              <a:rPr lang="fa-IR" sz="1400" b="1" dirty="0">
                <a:solidFill>
                  <a:schemeClr val="tx1"/>
                </a:solidFill>
              </a:rPr>
              <a:t>این ساختمان را ژئورفرنس کنیم و سپس وب سرویس سه بعدی را از آن ایجاد کنیم.</a:t>
            </a:r>
          </a:p>
        </p:txBody>
      </p:sp>
      <p:sp>
        <p:nvSpPr>
          <p:cNvPr id="4" name="Slide Number Placeholder 3"/>
          <p:cNvSpPr>
            <a:spLocks noGrp="1"/>
          </p:cNvSpPr>
          <p:nvPr>
            <p:ph type="sldNum" sz="quarter" idx="10"/>
          </p:nvPr>
        </p:nvSpPr>
        <p:spPr/>
        <p:txBody>
          <a:bodyPr/>
          <a:lstStyle/>
          <a:p>
            <a:pPr algn="l">
              <a:defRPr/>
            </a:pPr>
            <a:fld id="{8987B796-0FB4-4BD0-A80C-C9BFCA5CB64E}" type="slidenum">
              <a:rPr lang="fa-IR" smtClean="0">
                <a:solidFill>
                  <a:prstClr val="black"/>
                </a:solidFill>
              </a:rPr>
              <a:pPr algn="l">
                <a:defRPr/>
              </a:pPr>
              <a:t>104</a:t>
            </a:fld>
            <a:endParaRPr lang="fa-IR">
              <a:solidFill>
                <a:prstClr val="black"/>
              </a:solidFill>
            </a:endParaRPr>
          </a:p>
        </p:txBody>
      </p:sp>
    </p:spTree>
    <p:extLst>
      <p:ext uri="{BB962C8B-B14F-4D97-AF65-F5344CB8AC3E}">
        <p14:creationId xmlns:p14="http://schemas.microsoft.com/office/powerpoint/2010/main" val="80948521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قبل از ژئورفرنس کردن ساختمان، مکان جغرافیایی</a:t>
            </a:r>
            <a:r>
              <a:rPr lang="fa-IR" sz="1400" b="1" baseline="0" dirty="0">
                <a:solidFill>
                  <a:schemeClr val="tx1"/>
                </a:solidFill>
              </a:rPr>
              <a:t> را در سطح کشور، در </a:t>
            </a:r>
            <a:r>
              <a:rPr lang="en-US" sz="1400" b="1" baseline="0" dirty="0">
                <a:solidFill>
                  <a:schemeClr val="tx1"/>
                </a:solidFill>
              </a:rPr>
              <a:t>Revit</a:t>
            </a:r>
            <a:r>
              <a:rPr lang="fa-IR" sz="1400" b="1" baseline="0" dirty="0">
                <a:solidFill>
                  <a:schemeClr val="tx1"/>
                </a:solidFill>
              </a:rPr>
              <a:t> تنظیم می‌کنیم.</a:t>
            </a:r>
            <a:endParaRPr lang="fa-IR" sz="1400" b="1" dirty="0">
              <a:solidFill>
                <a:schemeClr val="tx1"/>
              </a:solidFill>
            </a:endParaRPr>
          </a:p>
        </p:txBody>
      </p:sp>
      <p:sp>
        <p:nvSpPr>
          <p:cNvPr id="4" name="Slide Number Placeholder 3"/>
          <p:cNvSpPr>
            <a:spLocks noGrp="1"/>
          </p:cNvSpPr>
          <p:nvPr>
            <p:ph type="sldNum" sz="quarter" idx="10"/>
          </p:nvPr>
        </p:nvSpPr>
        <p:spPr/>
        <p:txBody>
          <a:bodyPr/>
          <a:lstStyle/>
          <a:p>
            <a:pPr algn="l">
              <a:defRPr/>
            </a:pPr>
            <a:fld id="{8987B796-0FB4-4BD0-A80C-C9BFCA5CB64E}" type="slidenum">
              <a:rPr lang="fa-IR" smtClean="0">
                <a:solidFill>
                  <a:prstClr val="black"/>
                </a:solidFill>
              </a:rPr>
              <a:pPr algn="l">
                <a:defRPr/>
              </a:pPr>
              <a:t>105</a:t>
            </a:fld>
            <a:endParaRPr lang="fa-IR">
              <a:solidFill>
                <a:prstClr val="black"/>
              </a:solidFill>
            </a:endParaRPr>
          </a:p>
        </p:txBody>
      </p:sp>
    </p:spTree>
    <p:extLst>
      <p:ext uri="{BB962C8B-B14F-4D97-AF65-F5344CB8AC3E}">
        <p14:creationId xmlns:p14="http://schemas.microsoft.com/office/powerpoint/2010/main" val="413927967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یک</a:t>
            </a:r>
            <a:r>
              <a:rPr lang="fa-IR" sz="1400" b="1" baseline="0" dirty="0">
                <a:solidFill>
                  <a:schemeClr val="tx1"/>
                </a:solidFill>
              </a:rPr>
              <a:t> نقطه‌ای به اسم</a:t>
            </a:r>
            <a:r>
              <a:rPr lang="en-US" sz="1400" b="1" dirty="0">
                <a:solidFill>
                  <a:schemeClr val="tx1"/>
                </a:solidFill>
              </a:rPr>
              <a:t>Survey Point </a:t>
            </a:r>
            <a:r>
              <a:rPr lang="fa-IR" sz="1400" b="1" dirty="0">
                <a:solidFill>
                  <a:schemeClr val="tx1"/>
                </a:solidFill>
              </a:rPr>
              <a:t> که یک نقطه مرجع در </a:t>
            </a:r>
            <a:r>
              <a:rPr lang="en-US" sz="1400" b="1" dirty="0">
                <a:solidFill>
                  <a:schemeClr val="tx1"/>
                </a:solidFill>
              </a:rPr>
              <a:t>Revit </a:t>
            </a:r>
            <a:r>
              <a:rPr lang="fa-IR" sz="1400" b="1" dirty="0">
                <a:solidFill>
                  <a:schemeClr val="tx1"/>
                </a:solidFill>
              </a:rPr>
              <a:t> است وجود دارد. با استفاده</a:t>
            </a:r>
            <a:r>
              <a:rPr lang="fa-IR" sz="1400" b="1" baseline="0" dirty="0">
                <a:solidFill>
                  <a:schemeClr val="tx1"/>
                </a:solidFill>
              </a:rPr>
              <a:t> از این نقطه می‌توانید برای پروژه مبدا و توجیه مختصاتی را تعریف کنید. ما در اینجا فقط به تعریف مبدا مختصات می‌پردازیم، چون تقریبا از توجیه ساختمان خودمان مطمئن هستیم، اما قاعدتا شما باید از حداقل 2 نقطه مختصات دار استفاده کنید تا هم مبدا و توجیه مختصاتی را حل کنید. </a:t>
            </a:r>
          </a:p>
          <a:p>
            <a:pPr algn="r" rtl="1"/>
            <a:r>
              <a:rPr lang="fa-IR" sz="1400" b="1" dirty="0">
                <a:solidFill>
                  <a:schemeClr val="tx1"/>
                </a:solidFill>
              </a:rPr>
              <a:t>در واقع این نقطه </a:t>
            </a:r>
            <a:r>
              <a:rPr lang="en-US" sz="1400" b="1" dirty="0">
                <a:solidFill>
                  <a:schemeClr val="tx1"/>
                </a:solidFill>
              </a:rPr>
              <a:t>(Survey</a:t>
            </a:r>
            <a:r>
              <a:rPr lang="en-US" sz="1400" b="1" baseline="0" dirty="0">
                <a:solidFill>
                  <a:schemeClr val="tx1"/>
                </a:solidFill>
              </a:rPr>
              <a:t> Point)</a:t>
            </a:r>
            <a:r>
              <a:rPr lang="fa-IR" sz="1400" b="1" dirty="0">
                <a:solidFill>
                  <a:schemeClr val="tx1"/>
                </a:solidFill>
              </a:rPr>
              <a:t> مانند پلی است بین مدل ساختمان ترسیم شده (با مختصات محلی) و دنیای واقعی (با مختصات واقعی). </a:t>
            </a:r>
            <a:r>
              <a:rPr lang="en-US" sz="1400" b="1" dirty="0">
                <a:solidFill>
                  <a:schemeClr val="tx1"/>
                </a:solidFill>
              </a:rPr>
              <a:t>Survey Point </a:t>
            </a:r>
            <a:r>
              <a:rPr lang="fa-IR" sz="1400" b="1" dirty="0">
                <a:solidFill>
                  <a:schemeClr val="tx1"/>
                </a:solidFill>
              </a:rPr>
              <a:t> را می توان به صورت دستی یا با لینک کردن آن با یک فایل </a:t>
            </a:r>
            <a:r>
              <a:rPr lang="en-US" sz="1400" b="1" dirty="0">
                <a:solidFill>
                  <a:schemeClr val="tx1"/>
                </a:solidFill>
              </a:rPr>
              <a:t>DWG</a:t>
            </a:r>
            <a:r>
              <a:rPr lang="fa-IR" sz="1400" b="1" dirty="0">
                <a:solidFill>
                  <a:schemeClr val="tx1"/>
                </a:solidFill>
              </a:rPr>
              <a:t> (با مختصات واقعی) روی یک موقعیت واقعی و درست تنظیم کرد. در اینجا روش دستی را در این قسمت معرفی می کنیم. اما این امکان وجود دارد که پروژه خود را در </a:t>
            </a:r>
            <a:r>
              <a:rPr lang="en-US" sz="1400" b="1" dirty="0">
                <a:solidFill>
                  <a:schemeClr val="tx1"/>
                </a:solidFill>
              </a:rPr>
              <a:t>Revit</a:t>
            </a:r>
            <a:r>
              <a:rPr lang="fa-IR" sz="1400" b="1" dirty="0">
                <a:solidFill>
                  <a:schemeClr val="tx1"/>
                </a:solidFill>
              </a:rPr>
              <a:t> به یک فایل </a:t>
            </a:r>
            <a:r>
              <a:rPr lang="en-US" sz="1400" b="1" dirty="0">
                <a:solidFill>
                  <a:schemeClr val="tx1"/>
                </a:solidFill>
              </a:rPr>
              <a:t>DWG </a:t>
            </a:r>
            <a:r>
              <a:rPr lang="fa-IR" sz="1400" b="1" dirty="0">
                <a:solidFill>
                  <a:schemeClr val="tx1"/>
                </a:solidFill>
              </a:rPr>
              <a:t> با مختصات صحیح لینک</a:t>
            </a:r>
            <a:r>
              <a:rPr lang="fa-IR" sz="1400" b="1" baseline="0" dirty="0">
                <a:solidFill>
                  <a:schemeClr val="tx1"/>
                </a:solidFill>
              </a:rPr>
              <a:t> کنید و مختصات یا مختصات‌های </a:t>
            </a:r>
            <a:r>
              <a:rPr lang="en-US" sz="1400" b="1" baseline="0" dirty="0" err="1">
                <a:solidFill>
                  <a:schemeClr val="tx1"/>
                </a:solidFill>
              </a:rPr>
              <a:t>Survery</a:t>
            </a:r>
            <a:r>
              <a:rPr lang="en-US" sz="1400" b="1" baseline="0" dirty="0">
                <a:solidFill>
                  <a:schemeClr val="tx1"/>
                </a:solidFill>
              </a:rPr>
              <a:t> Point</a:t>
            </a:r>
            <a:r>
              <a:rPr lang="fa-IR" sz="1400" b="1" baseline="0" dirty="0">
                <a:solidFill>
                  <a:schemeClr val="tx1"/>
                </a:solidFill>
              </a:rPr>
              <a:t> ها را با استفاده از فایل </a:t>
            </a:r>
            <a:r>
              <a:rPr lang="en-US" sz="1400" b="1" baseline="0" dirty="0">
                <a:solidFill>
                  <a:schemeClr val="tx1"/>
                </a:solidFill>
              </a:rPr>
              <a:t>DWG</a:t>
            </a:r>
            <a:r>
              <a:rPr lang="fa-IR" sz="1400" b="1" baseline="0" dirty="0">
                <a:solidFill>
                  <a:schemeClr val="tx1"/>
                </a:solidFill>
              </a:rPr>
              <a:t> لینک شده، معرفی کنید و به این ترتیب، فایل </a:t>
            </a:r>
            <a:r>
              <a:rPr lang="en-US" sz="1400" b="1" baseline="0" dirty="0">
                <a:solidFill>
                  <a:schemeClr val="tx1"/>
                </a:solidFill>
              </a:rPr>
              <a:t>Revit</a:t>
            </a:r>
            <a:r>
              <a:rPr lang="fa-IR" sz="1400" b="1" baseline="0" dirty="0">
                <a:solidFill>
                  <a:schemeClr val="tx1"/>
                </a:solidFill>
              </a:rPr>
              <a:t> خود را ژئورفرنس کنید.</a:t>
            </a:r>
            <a:endParaRPr lang="fa-IR" sz="1400" b="1" dirty="0">
              <a:solidFill>
                <a:schemeClr val="tx1"/>
              </a:solidFill>
            </a:endParaRPr>
          </a:p>
        </p:txBody>
      </p:sp>
      <p:sp>
        <p:nvSpPr>
          <p:cNvPr id="4" name="Slide Number Placeholder 3"/>
          <p:cNvSpPr>
            <a:spLocks noGrp="1"/>
          </p:cNvSpPr>
          <p:nvPr>
            <p:ph type="sldNum" sz="quarter" idx="10"/>
          </p:nvPr>
        </p:nvSpPr>
        <p:spPr/>
        <p:txBody>
          <a:bodyPr/>
          <a:lstStyle/>
          <a:p>
            <a:pPr algn="l">
              <a:defRPr/>
            </a:pPr>
            <a:fld id="{8987B796-0FB4-4BD0-A80C-C9BFCA5CB64E}" type="slidenum">
              <a:rPr lang="fa-IR" smtClean="0">
                <a:solidFill>
                  <a:prstClr val="black"/>
                </a:solidFill>
              </a:rPr>
              <a:pPr algn="l">
                <a:defRPr/>
              </a:pPr>
              <a:t>106</a:t>
            </a:fld>
            <a:endParaRPr lang="fa-IR">
              <a:solidFill>
                <a:prstClr val="black"/>
              </a:solidFill>
            </a:endParaRPr>
          </a:p>
        </p:txBody>
      </p:sp>
    </p:spTree>
    <p:extLst>
      <p:ext uri="{BB962C8B-B14F-4D97-AF65-F5344CB8AC3E}">
        <p14:creationId xmlns:p14="http://schemas.microsoft.com/office/powerpoint/2010/main" val="272238865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ابتدا </a:t>
            </a:r>
            <a:r>
              <a:rPr lang="en-US" sz="1400" b="1" dirty="0">
                <a:solidFill>
                  <a:schemeClr val="tx1"/>
                </a:solidFill>
              </a:rPr>
              <a:t>Survey Point</a:t>
            </a:r>
            <a:r>
              <a:rPr lang="fa-IR" sz="1400" b="1" dirty="0">
                <a:solidFill>
                  <a:schemeClr val="tx1"/>
                </a:solidFill>
              </a:rPr>
              <a:t> را به</a:t>
            </a:r>
            <a:r>
              <a:rPr lang="fa-IR" sz="1400" b="1" baseline="0" dirty="0">
                <a:solidFill>
                  <a:schemeClr val="tx1"/>
                </a:solidFill>
              </a:rPr>
              <a:t> یک گوشه از ساختمان که مختصات </a:t>
            </a:r>
            <a:r>
              <a:rPr lang="en-US" sz="1400" b="1" baseline="0" dirty="0">
                <a:solidFill>
                  <a:schemeClr val="tx1"/>
                </a:solidFill>
              </a:rPr>
              <a:t>UTM</a:t>
            </a:r>
            <a:r>
              <a:rPr lang="fa-IR" sz="1400" b="1" baseline="0" dirty="0">
                <a:solidFill>
                  <a:schemeClr val="tx1"/>
                </a:solidFill>
              </a:rPr>
              <a:t> آن مشخص است، منتقل می‌کنید (</a:t>
            </a:r>
            <a:r>
              <a:rPr lang="en-US" sz="1400" b="1" baseline="0" dirty="0">
                <a:solidFill>
                  <a:schemeClr val="tx1"/>
                </a:solidFill>
              </a:rPr>
              <a:t>move</a:t>
            </a:r>
            <a:r>
              <a:rPr lang="fa-IR" sz="1400" b="1" baseline="0" dirty="0">
                <a:solidFill>
                  <a:schemeClr val="tx1"/>
                </a:solidFill>
              </a:rPr>
              <a:t> می‌دهید).</a:t>
            </a:r>
            <a:endParaRPr lang="fa-IR" sz="1400" b="1" dirty="0">
              <a:solidFill>
                <a:schemeClr val="tx1"/>
              </a:solidFill>
            </a:endParaRPr>
          </a:p>
        </p:txBody>
      </p:sp>
      <p:sp>
        <p:nvSpPr>
          <p:cNvPr id="4" name="Slide Number Placeholder 3"/>
          <p:cNvSpPr>
            <a:spLocks noGrp="1"/>
          </p:cNvSpPr>
          <p:nvPr>
            <p:ph type="sldNum" sz="quarter" idx="10"/>
          </p:nvPr>
        </p:nvSpPr>
        <p:spPr/>
        <p:txBody>
          <a:bodyPr/>
          <a:lstStyle/>
          <a:p>
            <a:pPr algn="l">
              <a:defRPr/>
            </a:pPr>
            <a:fld id="{8987B796-0FB4-4BD0-A80C-C9BFCA5CB64E}" type="slidenum">
              <a:rPr lang="fa-IR" smtClean="0">
                <a:solidFill>
                  <a:prstClr val="black"/>
                </a:solidFill>
              </a:rPr>
              <a:pPr algn="l">
                <a:defRPr/>
              </a:pPr>
              <a:t>107</a:t>
            </a:fld>
            <a:endParaRPr lang="fa-IR">
              <a:solidFill>
                <a:prstClr val="black"/>
              </a:solidFill>
            </a:endParaRPr>
          </a:p>
        </p:txBody>
      </p:sp>
    </p:spTree>
    <p:extLst>
      <p:ext uri="{BB962C8B-B14F-4D97-AF65-F5344CB8AC3E}">
        <p14:creationId xmlns:p14="http://schemas.microsoft.com/office/powerpoint/2010/main" val="179413184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با دستوری</a:t>
            </a:r>
            <a:r>
              <a:rPr lang="fa-IR" sz="1400" b="1" baseline="0" dirty="0">
                <a:solidFill>
                  <a:schemeClr val="tx1"/>
                </a:solidFill>
              </a:rPr>
              <a:t> به نام </a:t>
            </a:r>
            <a:r>
              <a:rPr lang="en-US" sz="1400" b="1" baseline="0" dirty="0">
                <a:solidFill>
                  <a:schemeClr val="tx1"/>
                </a:solidFill>
              </a:rPr>
              <a:t>Specify Coordinates at Point</a:t>
            </a:r>
            <a:r>
              <a:rPr lang="fa-IR" sz="1400" b="1" baseline="0" dirty="0">
                <a:solidFill>
                  <a:schemeClr val="tx1"/>
                </a:solidFill>
              </a:rPr>
              <a:t> که در تب </a:t>
            </a:r>
            <a:r>
              <a:rPr lang="en-US" sz="1400" b="1" baseline="0" dirty="0">
                <a:solidFill>
                  <a:schemeClr val="tx1"/>
                </a:solidFill>
              </a:rPr>
              <a:t>Manage</a:t>
            </a:r>
            <a:r>
              <a:rPr lang="fa-IR" sz="1400" b="1" baseline="0" dirty="0">
                <a:solidFill>
                  <a:schemeClr val="tx1"/>
                </a:solidFill>
              </a:rPr>
              <a:t> قرار دارد، می‌توانید پروژه را به مکان درست خودش منتقل کنید (</a:t>
            </a:r>
            <a:r>
              <a:rPr lang="en-US" sz="1400" b="1" baseline="0" dirty="0">
                <a:solidFill>
                  <a:schemeClr val="tx1"/>
                </a:solidFill>
              </a:rPr>
              <a:t>move</a:t>
            </a:r>
            <a:r>
              <a:rPr lang="fa-IR" sz="1400" b="1" baseline="0" dirty="0">
                <a:solidFill>
                  <a:schemeClr val="tx1"/>
                </a:solidFill>
              </a:rPr>
              <a:t> دهید) یا به عبارت دیگر، ساختمان خودتان را ژئورفرنس کنید.</a:t>
            </a:r>
            <a:endParaRPr lang="fa-IR" sz="1400" b="1" dirty="0">
              <a:solidFill>
                <a:schemeClr val="tx1"/>
              </a:solidFill>
            </a:endParaRPr>
          </a:p>
        </p:txBody>
      </p:sp>
      <p:sp>
        <p:nvSpPr>
          <p:cNvPr id="4" name="Slide Number Placeholder 3"/>
          <p:cNvSpPr>
            <a:spLocks noGrp="1"/>
          </p:cNvSpPr>
          <p:nvPr>
            <p:ph type="sldNum" sz="quarter" idx="10"/>
          </p:nvPr>
        </p:nvSpPr>
        <p:spPr/>
        <p:txBody>
          <a:bodyPr/>
          <a:lstStyle/>
          <a:p>
            <a:pPr algn="l">
              <a:defRPr/>
            </a:pPr>
            <a:fld id="{8987B796-0FB4-4BD0-A80C-C9BFCA5CB64E}" type="slidenum">
              <a:rPr lang="fa-IR" smtClean="0">
                <a:solidFill>
                  <a:prstClr val="black"/>
                </a:solidFill>
              </a:rPr>
              <a:pPr algn="l">
                <a:defRPr/>
              </a:pPr>
              <a:t>108</a:t>
            </a:fld>
            <a:endParaRPr lang="fa-IR">
              <a:solidFill>
                <a:prstClr val="black"/>
              </a:solidFill>
            </a:endParaRPr>
          </a:p>
        </p:txBody>
      </p:sp>
    </p:spTree>
    <p:extLst>
      <p:ext uri="{BB962C8B-B14F-4D97-AF65-F5344CB8AC3E}">
        <p14:creationId xmlns:p14="http://schemas.microsoft.com/office/powerpoint/2010/main" val="97439374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سپس مختصات صحیح </a:t>
            </a:r>
            <a:r>
              <a:rPr lang="en-US" sz="1400" b="1" dirty="0">
                <a:solidFill>
                  <a:schemeClr val="tx1"/>
                </a:solidFill>
              </a:rPr>
              <a:t>UTM </a:t>
            </a:r>
            <a:r>
              <a:rPr lang="fa-IR" sz="1400" b="1" dirty="0">
                <a:solidFill>
                  <a:schemeClr val="tx1"/>
                </a:solidFill>
              </a:rPr>
              <a:t> گوشه ساختمان را در این پنجره وارد می‌کنید و </a:t>
            </a:r>
            <a:r>
              <a:rPr lang="en-US" sz="1400" b="1" dirty="0">
                <a:solidFill>
                  <a:schemeClr val="tx1"/>
                </a:solidFill>
              </a:rPr>
              <a:t>OK </a:t>
            </a:r>
            <a:r>
              <a:rPr lang="fa-IR" sz="1400" b="1" dirty="0">
                <a:solidFill>
                  <a:schemeClr val="tx1"/>
                </a:solidFill>
              </a:rPr>
              <a:t> می‌کنید.</a:t>
            </a:r>
            <a:r>
              <a:rPr lang="fa-IR" sz="1400" b="1" baseline="0" dirty="0">
                <a:solidFill>
                  <a:schemeClr val="tx1"/>
                </a:solidFill>
              </a:rPr>
              <a:t> </a:t>
            </a:r>
            <a:r>
              <a:rPr lang="fa-IR" sz="1400" b="1" dirty="0">
                <a:solidFill>
                  <a:schemeClr val="tx1"/>
                </a:solidFill>
              </a:rPr>
              <a:t>پس از آن، می‌توان مشاهده کرد که مکان </a:t>
            </a:r>
            <a:r>
              <a:rPr lang="en-US" sz="1400" b="1" dirty="0">
                <a:solidFill>
                  <a:schemeClr val="tx1"/>
                </a:solidFill>
              </a:rPr>
              <a:t>Survey Point</a:t>
            </a:r>
            <a:r>
              <a:rPr lang="fa-IR" sz="1400" b="1" dirty="0">
                <a:solidFill>
                  <a:schemeClr val="tx1"/>
                </a:solidFill>
              </a:rPr>
              <a:t> تغییر می‌کند. در این قسمت نیازی به وارد کردن ارتفاع یا </a:t>
            </a:r>
            <a:r>
              <a:rPr lang="en-US" sz="1400" b="1" dirty="0">
                <a:solidFill>
                  <a:schemeClr val="tx1"/>
                </a:solidFill>
              </a:rPr>
              <a:t>Elevation </a:t>
            </a:r>
            <a:r>
              <a:rPr lang="fa-IR" sz="1400" b="1" dirty="0">
                <a:solidFill>
                  <a:schemeClr val="tx1"/>
                </a:solidFill>
              </a:rPr>
              <a:t> نیست، زیرا فقط ژئورنفرانس پلانیمتریک مد نظر</a:t>
            </a:r>
            <a:r>
              <a:rPr lang="fa-IR" sz="1400" b="1" baseline="0" dirty="0">
                <a:solidFill>
                  <a:schemeClr val="tx1"/>
                </a:solidFill>
              </a:rPr>
              <a:t> م</a:t>
            </a:r>
            <a:r>
              <a:rPr lang="fa-IR" sz="1400" b="1" dirty="0">
                <a:solidFill>
                  <a:schemeClr val="tx1"/>
                </a:solidFill>
              </a:rPr>
              <a:t>است.</a:t>
            </a:r>
          </a:p>
          <a:p>
            <a:pPr algn="r" rtl="1"/>
            <a:r>
              <a:rPr lang="fa-IR" sz="1400" b="1" dirty="0">
                <a:solidFill>
                  <a:schemeClr val="tx1"/>
                </a:solidFill>
              </a:rPr>
              <a:t>ارتفاعی که در این پنجره</a:t>
            </a:r>
            <a:r>
              <a:rPr lang="fa-IR" sz="1400" b="1" baseline="0" dirty="0">
                <a:solidFill>
                  <a:schemeClr val="tx1"/>
                </a:solidFill>
              </a:rPr>
              <a:t> مشاهده می‌کنید، ارتفاع ارتومتریک است، یعنی ارتفاع نسبت به ژئوئید.</a:t>
            </a:r>
            <a:endParaRPr lang="fa-IR" sz="1400" b="1" dirty="0">
              <a:solidFill>
                <a:schemeClr val="tx1"/>
              </a:solidFill>
            </a:endParaRPr>
          </a:p>
        </p:txBody>
      </p:sp>
      <p:sp>
        <p:nvSpPr>
          <p:cNvPr id="4" name="Slide Number Placeholder 3"/>
          <p:cNvSpPr>
            <a:spLocks noGrp="1"/>
          </p:cNvSpPr>
          <p:nvPr>
            <p:ph type="sldNum" sz="quarter" idx="10"/>
          </p:nvPr>
        </p:nvSpPr>
        <p:spPr/>
        <p:txBody>
          <a:bodyPr/>
          <a:lstStyle/>
          <a:p>
            <a:pPr algn="l">
              <a:defRPr/>
            </a:pPr>
            <a:fld id="{8987B796-0FB4-4BD0-A80C-C9BFCA5CB64E}" type="slidenum">
              <a:rPr lang="fa-IR" smtClean="0">
                <a:solidFill>
                  <a:prstClr val="black"/>
                </a:solidFill>
              </a:rPr>
              <a:pPr algn="l">
                <a:defRPr/>
              </a:pPr>
              <a:t>109</a:t>
            </a:fld>
            <a:endParaRPr lang="fa-IR">
              <a:solidFill>
                <a:prstClr val="black"/>
              </a:solidFill>
            </a:endParaRPr>
          </a:p>
        </p:txBody>
      </p:sp>
    </p:spTree>
    <p:extLst>
      <p:ext uri="{BB962C8B-B14F-4D97-AF65-F5344CB8AC3E}">
        <p14:creationId xmlns:p14="http://schemas.microsoft.com/office/powerpoint/2010/main" val="12539007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در نهایت ما پروژه خود را به فرمت </a:t>
            </a:r>
            <a:r>
              <a:rPr lang="en-US" sz="1400" b="1" dirty="0">
                <a:solidFill>
                  <a:schemeClr val="tx1"/>
                </a:solidFill>
              </a:rPr>
              <a:t>IFC </a:t>
            </a:r>
            <a:r>
              <a:rPr lang="fa-IR" sz="1400" b="1" dirty="0">
                <a:solidFill>
                  <a:schemeClr val="tx1"/>
                </a:solidFill>
              </a:rPr>
              <a:t> در </a:t>
            </a:r>
            <a:r>
              <a:rPr lang="en-US" sz="1400" b="1" dirty="0">
                <a:solidFill>
                  <a:schemeClr val="tx1"/>
                </a:solidFill>
              </a:rPr>
              <a:t>Revit </a:t>
            </a:r>
            <a:r>
              <a:rPr lang="fa-IR" sz="1400" b="1" dirty="0">
                <a:solidFill>
                  <a:schemeClr val="tx1"/>
                </a:solidFill>
              </a:rPr>
              <a:t> اکسپورت می کنیم. به این ترتیب ما فایل پروژه را در قالب فرمت </a:t>
            </a:r>
            <a:r>
              <a:rPr lang="en-US" sz="1400" b="1" dirty="0">
                <a:solidFill>
                  <a:schemeClr val="tx1"/>
                </a:solidFill>
              </a:rPr>
              <a:t>IFC </a:t>
            </a:r>
            <a:r>
              <a:rPr lang="fa-IR" sz="1400" b="1" dirty="0">
                <a:solidFill>
                  <a:schemeClr val="tx1"/>
                </a:solidFill>
              </a:rPr>
              <a:t> در اختیار</a:t>
            </a:r>
            <a:r>
              <a:rPr lang="fa-IR" sz="1400" b="1" baseline="0" dirty="0">
                <a:solidFill>
                  <a:schemeClr val="tx1"/>
                </a:solidFill>
              </a:rPr>
              <a:t> داریم.</a:t>
            </a:r>
            <a:endParaRPr lang="fa-IR" sz="1400" b="1" dirty="0">
              <a:solidFill>
                <a:schemeClr val="tx1"/>
              </a:solidFill>
            </a:endParaRPr>
          </a:p>
          <a:p>
            <a:pPr algn="r" rtl="1"/>
            <a:endParaRPr lang="fa-IR" sz="1400" b="1" dirty="0">
              <a:solidFill>
                <a:schemeClr val="tx1"/>
              </a:solidFill>
            </a:endParaRPr>
          </a:p>
        </p:txBody>
      </p:sp>
      <p:sp>
        <p:nvSpPr>
          <p:cNvPr id="4" name="Slide Number Placeholder 3"/>
          <p:cNvSpPr>
            <a:spLocks noGrp="1"/>
          </p:cNvSpPr>
          <p:nvPr>
            <p:ph type="sldNum" sz="quarter" idx="10"/>
          </p:nvPr>
        </p:nvSpPr>
        <p:spPr/>
        <p:txBody>
          <a:bodyPr/>
          <a:lstStyle/>
          <a:p>
            <a:pPr algn="l">
              <a:defRPr/>
            </a:pPr>
            <a:fld id="{8987B796-0FB4-4BD0-A80C-C9BFCA5CB64E}" type="slidenum">
              <a:rPr lang="fa-IR" smtClean="0">
                <a:solidFill>
                  <a:prstClr val="black"/>
                </a:solidFill>
              </a:rPr>
              <a:pPr algn="l">
                <a:defRPr/>
              </a:pPr>
              <a:t>110</a:t>
            </a:fld>
            <a:endParaRPr lang="fa-IR">
              <a:solidFill>
                <a:prstClr val="black"/>
              </a:solidFill>
            </a:endParaRPr>
          </a:p>
        </p:txBody>
      </p:sp>
    </p:spTree>
    <p:extLst>
      <p:ext uri="{BB962C8B-B14F-4D97-AF65-F5344CB8AC3E}">
        <p14:creationId xmlns:p14="http://schemas.microsoft.com/office/powerpoint/2010/main" val="1127439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en-US" sz="1200" kern="1200" dirty="0">
                <a:solidFill>
                  <a:schemeClr val="tx1"/>
                </a:solidFill>
                <a:effectLst/>
                <a:latin typeface="+mn-lt"/>
                <a:ea typeface="+mn-ea"/>
                <a:cs typeface="+mn-cs"/>
              </a:rPr>
              <a:t>3D Mesh Model</a:t>
            </a:r>
            <a:r>
              <a:rPr lang="fa-IR" sz="1200" kern="1200" dirty="0">
                <a:solidFill>
                  <a:schemeClr val="tx1"/>
                </a:solidFill>
                <a:effectLst/>
                <a:latin typeface="+mn-lt"/>
                <a:ea typeface="+mn-ea"/>
                <a:cs typeface="+mn-cs"/>
              </a:rPr>
              <a:t>به نوعی مشابه با مدل تین می‌باشد و از سطوح بهم پیوسته مثلثی تشکیل می‌گردد ولی با دقت و جزئیات زیادتر بوده و معمولا برای نمایش سه بعدی مناظر دنیای واقعی استفاده می‌شود. لذا در این مدل می‌توان شیب 90 درجه نیز تعریف نمود و عوارض ساختمانی قابل مشاهده می‌باشند. </a:t>
            </a:r>
            <a:endParaRPr lang="en-US" sz="1200" kern="1200" dirty="0">
              <a:solidFill>
                <a:schemeClr val="tx1"/>
              </a:solidFill>
              <a:effectLst/>
              <a:latin typeface="+mn-lt"/>
              <a:ea typeface="+mn-ea"/>
              <a:cs typeface="+mn-cs"/>
            </a:endParaRPr>
          </a:p>
          <a:p>
            <a:pPr algn="r" rtl="1"/>
            <a:r>
              <a:rPr lang="fa-IR" sz="1200" kern="1200" dirty="0">
                <a:solidFill>
                  <a:schemeClr val="tx1"/>
                </a:solidFill>
                <a:effectLst/>
                <a:latin typeface="+mn-lt"/>
                <a:ea typeface="+mn-ea"/>
                <a:cs typeface="+mn-cs"/>
              </a:rPr>
              <a:t>مش</a:t>
            </a:r>
            <a:r>
              <a:rPr lang="fa-IR" sz="1200" kern="1200" baseline="0" dirty="0">
                <a:solidFill>
                  <a:schemeClr val="tx1"/>
                </a:solidFill>
                <a:effectLst/>
                <a:latin typeface="+mn-lt"/>
                <a:ea typeface="+mn-ea"/>
                <a:cs typeface="+mn-cs"/>
              </a:rPr>
              <a:t> مدل، </a:t>
            </a:r>
            <a:r>
              <a:rPr lang="fa-IR" sz="1200" kern="1200" dirty="0">
                <a:solidFill>
                  <a:schemeClr val="tx1"/>
                </a:solidFill>
                <a:effectLst/>
                <a:latin typeface="+mn-lt"/>
                <a:ea typeface="+mn-ea"/>
                <a:cs typeface="+mn-cs"/>
              </a:rPr>
              <a:t>عموما از ابرنقطه و با تعداد بسیار زیاد نقاط ارتفاع دار تولید می‌شوند</a:t>
            </a:r>
            <a:r>
              <a:rPr lang="fa-IR" sz="1200" kern="1200" baseline="0" dirty="0">
                <a:solidFill>
                  <a:schemeClr val="tx1"/>
                </a:solidFill>
                <a:effectLst/>
                <a:latin typeface="+mn-lt"/>
                <a:ea typeface="+mn-ea"/>
                <a:cs typeface="+mn-cs"/>
              </a:rPr>
              <a:t> و معمولا </a:t>
            </a:r>
            <a:r>
              <a:rPr lang="fa-IR" sz="1200" kern="1200" dirty="0">
                <a:solidFill>
                  <a:schemeClr val="tx1"/>
                </a:solidFill>
                <a:effectLst/>
                <a:latin typeface="+mn-lt"/>
                <a:ea typeface="+mn-ea"/>
                <a:cs typeface="+mn-cs"/>
              </a:rPr>
              <a:t>تصاویر منطقه نیز بر روی این مدل قرار داده شده و یک </a:t>
            </a:r>
            <a:r>
              <a:rPr lang="en-US" sz="1200" kern="1200" dirty="0">
                <a:solidFill>
                  <a:schemeClr val="tx1"/>
                </a:solidFill>
                <a:effectLst/>
                <a:latin typeface="+mn-lt"/>
                <a:ea typeface="+mn-ea"/>
                <a:cs typeface="+mn-cs"/>
              </a:rPr>
              <a:t>Texture</a:t>
            </a:r>
            <a:r>
              <a:rPr lang="fa-IR" sz="1200" kern="1200" dirty="0">
                <a:solidFill>
                  <a:schemeClr val="tx1"/>
                </a:solidFill>
                <a:effectLst/>
                <a:latin typeface="+mn-lt"/>
                <a:ea typeface="+mn-ea"/>
                <a:cs typeface="+mn-cs"/>
              </a:rPr>
              <a:t> مناسب و کم حجم (نسبت به ابر نقطه) بوجود می‌آید که به خوبی مناظر دنیای واقعی را شبیه‌سازی می‌کند. </a:t>
            </a:r>
          </a:p>
          <a:p>
            <a:pPr algn="r" rtl="1"/>
            <a:r>
              <a:rPr lang="fa-IR" sz="1200" kern="1200" dirty="0">
                <a:solidFill>
                  <a:schemeClr val="tx1"/>
                </a:solidFill>
                <a:effectLst/>
                <a:latin typeface="+mn-lt"/>
                <a:ea typeface="+mn-ea"/>
                <a:cs typeface="+mn-cs"/>
              </a:rPr>
              <a:t>در این مدل، عوارض مکانی بصورت مستقل و مجرد در دسترس قرار نمی‌گیرند و فقط بصورت بصری می‌توان آن‌ها را متمایز از یکدیگر تشخیص داد. شکل این اسلاید نمایی از یک </a:t>
            </a:r>
            <a:r>
              <a:rPr lang="en-US" sz="1200" kern="1200" dirty="0">
                <a:solidFill>
                  <a:schemeClr val="tx1"/>
                </a:solidFill>
                <a:effectLst/>
                <a:latin typeface="+mn-lt"/>
                <a:ea typeface="+mn-ea"/>
                <a:cs typeface="+mn-cs"/>
              </a:rPr>
              <a:t>mesh model</a:t>
            </a:r>
            <a:r>
              <a:rPr lang="fa-IR" sz="1200" kern="1200" dirty="0">
                <a:solidFill>
                  <a:schemeClr val="tx1"/>
                </a:solidFill>
                <a:effectLst/>
                <a:latin typeface="+mn-lt"/>
                <a:ea typeface="+mn-ea"/>
                <a:cs typeface="+mn-cs"/>
              </a:rPr>
              <a:t> را نمایش می‌دهد.</a:t>
            </a:r>
          </a:p>
          <a:p>
            <a:pPr marL="0" marR="0" indent="0" algn="r" defTabSz="914400" rtl="1" eaLnBrk="1" fontAlgn="auto" latinLnBrk="0" hangingPunct="1">
              <a:lnSpc>
                <a:spcPct val="100000"/>
              </a:lnSpc>
              <a:spcBef>
                <a:spcPts val="0"/>
              </a:spcBef>
              <a:spcAft>
                <a:spcPts val="0"/>
              </a:spcAft>
              <a:buClrTx/>
              <a:buSzTx/>
              <a:buFontTx/>
              <a:buNone/>
              <a:tabLst/>
              <a:defRPr/>
            </a:pPr>
            <a:endParaRPr lang="fa-IR" sz="1200" kern="1200" dirty="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3D</a:t>
            </a:r>
            <a:r>
              <a:rPr lang="en-US" sz="1200" kern="1200" baseline="0" dirty="0">
                <a:solidFill>
                  <a:schemeClr val="tx1"/>
                </a:solidFill>
                <a:effectLst/>
                <a:latin typeface="+mn-lt"/>
                <a:ea typeface="+mn-ea"/>
                <a:cs typeface="+mn-cs"/>
              </a:rPr>
              <a:t> GIS Model</a:t>
            </a:r>
            <a:r>
              <a:rPr lang="fa-IR" sz="1200" kern="1200" baseline="0" dirty="0">
                <a:solidFill>
                  <a:schemeClr val="tx1"/>
                </a:solidFill>
                <a:effectLst/>
                <a:latin typeface="+mn-lt"/>
                <a:ea typeface="+mn-ea"/>
                <a:cs typeface="+mn-cs"/>
              </a:rPr>
              <a:t>، </a:t>
            </a:r>
            <a:r>
              <a:rPr lang="fa-IR" sz="1200" kern="1200" dirty="0">
                <a:solidFill>
                  <a:schemeClr val="tx1"/>
                </a:solidFill>
                <a:effectLst/>
                <a:latin typeface="+mn-lt"/>
                <a:ea typeface="+mn-ea"/>
                <a:cs typeface="+mn-cs"/>
              </a:rPr>
              <a:t>ظاهری شبیه به </a:t>
            </a:r>
            <a:r>
              <a:rPr lang="en-US" sz="1200" kern="1200" dirty="0">
                <a:solidFill>
                  <a:schemeClr val="tx1"/>
                </a:solidFill>
                <a:effectLst/>
                <a:latin typeface="+mn-lt"/>
                <a:ea typeface="+mn-ea"/>
                <a:cs typeface="+mn-cs"/>
              </a:rPr>
              <a:t>3D Mesh Model</a:t>
            </a:r>
            <a:r>
              <a:rPr lang="fa-IR" sz="1200" kern="1200" dirty="0">
                <a:solidFill>
                  <a:schemeClr val="tx1"/>
                </a:solidFill>
                <a:effectLst/>
                <a:latin typeface="+mn-lt"/>
                <a:ea typeface="+mn-ea"/>
                <a:cs typeface="+mn-cs"/>
              </a:rPr>
              <a:t> دارد ولی عوارض مکانی به صورت </a:t>
            </a:r>
            <a:r>
              <a:rPr lang="en-US" sz="1200" kern="1200" dirty="0">
                <a:solidFill>
                  <a:schemeClr val="tx1"/>
                </a:solidFill>
                <a:effectLst/>
                <a:latin typeface="+mn-lt"/>
                <a:ea typeface="+mn-ea"/>
                <a:cs typeface="+mn-cs"/>
              </a:rPr>
              <a:t>Object</a:t>
            </a:r>
            <a:r>
              <a:rPr lang="fa-IR" sz="1200" kern="1200" dirty="0">
                <a:solidFill>
                  <a:schemeClr val="tx1"/>
                </a:solidFill>
                <a:effectLst/>
                <a:latin typeface="+mn-lt"/>
                <a:ea typeface="+mn-ea"/>
                <a:cs typeface="+mn-cs"/>
              </a:rPr>
              <a:t> و مستقل تعریف شده و در محل مکانی خود قرار می‌گیرند. </a:t>
            </a:r>
          </a:p>
          <a:p>
            <a:pPr marL="0" marR="0" indent="0" algn="r" defTabSz="914400" rtl="1" eaLnBrk="1" fontAlgn="auto" latinLnBrk="0" hangingPunct="1">
              <a:lnSpc>
                <a:spcPct val="100000"/>
              </a:lnSpc>
              <a:spcBef>
                <a:spcPts val="0"/>
              </a:spcBef>
              <a:spcAft>
                <a:spcPts val="0"/>
              </a:spcAft>
              <a:buClrTx/>
              <a:buSzTx/>
              <a:buFontTx/>
              <a:buNone/>
              <a:tabLst/>
              <a:defRPr/>
            </a:pPr>
            <a:r>
              <a:rPr lang="fa-IR" sz="1200" kern="1200" dirty="0">
                <a:solidFill>
                  <a:schemeClr val="tx1"/>
                </a:solidFill>
                <a:effectLst/>
                <a:latin typeface="+mn-lt"/>
                <a:ea typeface="+mn-ea"/>
                <a:cs typeface="+mn-cs"/>
              </a:rPr>
              <a:t>امکان انجام تحلیل‌های مکانی بر روی این مدل میسر می‌باشد و بستری برای استقرار همسان رقمی می‌باشد عوارض ساختمانی در این مدل می‌توانند در 5 سطح جزئیاتی از </a:t>
            </a:r>
            <a:r>
              <a:rPr lang="en-US" sz="1200" kern="1200" dirty="0">
                <a:solidFill>
                  <a:schemeClr val="tx1"/>
                </a:solidFill>
                <a:effectLst/>
                <a:latin typeface="+mn-lt"/>
                <a:ea typeface="+mn-ea"/>
                <a:cs typeface="+mn-cs"/>
              </a:rPr>
              <a:t>LOD0</a:t>
            </a:r>
            <a:r>
              <a:rPr lang="fa-IR" sz="1200" kern="1200" dirty="0">
                <a:solidFill>
                  <a:schemeClr val="tx1"/>
                </a:solidFill>
                <a:effectLst/>
                <a:latin typeface="+mn-lt"/>
                <a:ea typeface="+mn-ea"/>
                <a:cs typeface="+mn-cs"/>
              </a:rPr>
              <a:t> تا </a:t>
            </a:r>
            <a:r>
              <a:rPr lang="en-US" sz="1200" kern="1200" dirty="0">
                <a:solidFill>
                  <a:schemeClr val="tx1"/>
                </a:solidFill>
                <a:effectLst/>
                <a:latin typeface="+mn-lt"/>
                <a:ea typeface="+mn-ea"/>
                <a:cs typeface="+mn-cs"/>
              </a:rPr>
              <a:t>LOD4</a:t>
            </a:r>
            <a:r>
              <a:rPr lang="fa-IR" sz="1200" kern="1200" dirty="0">
                <a:solidFill>
                  <a:schemeClr val="tx1"/>
                </a:solidFill>
                <a:effectLst/>
                <a:latin typeface="+mn-lt"/>
                <a:ea typeface="+mn-ea"/>
                <a:cs typeface="+mn-cs"/>
              </a:rPr>
              <a:t> تعریف شوند اگر از این مدل برای عوارض شهر استفاده شود اصطلاحا به آن </a:t>
            </a:r>
            <a:r>
              <a:rPr lang="en-US" sz="1200" kern="1200" dirty="0">
                <a:solidFill>
                  <a:schemeClr val="tx1"/>
                </a:solidFill>
                <a:effectLst/>
                <a:latin typeface="+mn-lt"/>
                <a:ea typeface="+mn-ea"/>
                <a:cs typeface="+mn-cs"/>
              </a:rPr>
              <a:t>3D City Model</a:t>
            </a:r>
            <a:r>
              <a:rPr lang="fa-IR" sz="1200" kern="1200" dirty="0">
                <a:solidFill>
                  <a:schemeClr val="tx1"/>
                </a:solidFill>
                <a:effectLst/>
                <a:latin typeface="+mn-lt"/>
                <a:ea typeface="+mn-ea"/>
                <a:cs typeface="+mn-cs"/>
              </a:rPr>
              <a:t> نیز گفته می‌شود.  نمونه‌ای از </a:t>
            </a:r>
            <a:r>
              <a:rPr lang="en-US" sz="1200" kern="1200" dirty="0">
                <a:solidFill>
                  <a:schemeClr val="tx1"/>
                </a:solidFill>
                <a:effectLst/>
                <a:latin typeface="+mn-lt"/>
                <a:ea typeface="+mn-ea"/>
                <a:cs typeface="+mn-cs"/>
              </a:rPr>
              <a:t>3D GIS Model</a:t>
            </a:r>
            <a:r>
              <a:rPr lang="fa-IR" sz="1200" kern="1200" dirty="0">
                <a:solidFill>
                  <a:schemeClr val="tx1"/>
                </a:solidFill>
                <a:effectLst/>
                <a:latin typeface="+mn-lt"/>
                <a:ea typeface="+mn-ea"/>
                <a:cs typeface="+mn-cs"/>
              </a:rPr>
              <a:t> در این شکل زیر نمایش داده شده است.</a:t>
            </a:r>
          </a:p>
          <a:p>
            <a:pPr algn="r" rtl="1"/>
            <a:endParaRPr lang="fa-IR" sz="1200" kern="1200" dirty="0">
              <a:solidFill>
                <a:schemeClr val="tx1"/>
              </a:solidFill>
              <a:effectLst/>
              <a:latin typeface="+mn-lt"/>
              <a:ea typeface="+mn-ea"/>
              <a:cs typeface="+mn-cs"/>
            </a:endParaRPr>
          </a:p>
          <a:p>
            <a:pPr algn="r" rt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a:defRPr/>
            </a:pPr>
            <a:fld id="{8987B796-0FB4-4BD0-A80C-C9BFCA5CB64E}" type="slidenum">
              <a:rPr lang="fa-IR" smtClean="0">
                <a:solidFill>
                  <a:prstClr val="black"/>
                </a:solidFill>
              </a:rPr>
              <a:pPr algn="l">
                <a:defRPr/>
              </a:pPr>
              <a:t>12</a:t>
            </a:fld>
            <a:endParaRPr lang="fa-IR">
              <a:solidFill>
                <a:prstClr val="black"/>
              </a:solidFill>
            </a:endParaRPr>
          </a:p>
        </p:txBody>
      </p:sp>
    </p:spTree>
    <p:extLst>
      <p:ext uri="{BB962C8B-B14F-4D97-AF65-F5344CB8AC3E}">
        <p14:creationId xmlns:p14="http://schemas.microsoft.com/office/powerpoint/2010/main" val="263482844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b="1" kern="1200" dirty="0">
                <a:solidFill>
                  <a:schemeClr val="tx1"/>
                </a:solidFill>
                <a:effectLst/>
                <a:latin typeface="+mn-lt"/>
                <a:ea typeface="+mn-ea"/>
                <a:cs typeface="+mn-cs"/>
              </a:rPr>
              <a:t>نرم‌افزار رایگان</a:t>
            </a:r>
            <a:r>
              <a:rPr lang="fa-IR"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FZKViewer</a:t>
            </a:r>
            <a:r>
              <a:rPr lang="fa-IR" sz="1200" b="1" kern="1200" baseline="0" dirty="0">
                <a:solidFill>
                  <a:schemeClr val="tx1"/>
                </a:solidFill>
                <a:effectLst/>
                <a:latin typeface="+mn-lt"/>
                <a:ea typeface="+mn-ea"/>
                <a:cs typeface="+mn-cs"/>
              </a:rPr>
              <a:t>، توسط یک شرکت آلمانی ایجاد شده. هدف اولیه از ایجاد این نرم‌افزار، ویژوآلیزه کردن مدل داده‌های سمنتیک ساختمان‌ها بود. </a:t>
            </a:r>
          </a:p>
          <a:p>
            <a:pPr algn="r" rtl="1"/>
            <a:r>
              <a:rPr lang="fa-IR" sz="1200" b="1" kern="1200" baseline="0" dirty="0">
                <a:solidFill>
                  <a:schemeClr val="tx1"/>
                </a:solidFill>
                <a:effectLst/>
                <a:latin typeface="+mn-lt"/>
                <a:ea typeface="+mn-ea"/>
                <a:cs typeface="+mn-cs"/>
              </a:rPr>
              <a:t>یکی از کاربردهای مهم این نرم‌افزار، </a:t>
            </a:r>
            <a:r>
              <a:rPr lang="en-US" sz="1200" b="1" kern="1200" baseline="0" dirty="0">
                <a:solidFill>
                  <a:schemeClr val="tx1"/>
                </a:solidFill>
                <a:effectLst/>
                <a:latin typeface="+mn-lt"/>
                <a:ea typeface="+mn-ea"/>
                <a:cs typeface="+mn-cs"/>
              </a:rPr>
              <a:t>view</a:t>
            </a:r>
            <a:r>
              <a:rPr lang="fa-IR" sz="1200" b="1" kern="1200" baseline="0" dirty="0">
                <a:solidFill>
                  <a:schemeClr val="tx1"/>
                </a:solidFill>
                <a:effectLst/>
                <a:latin typeface="+mn-lt"/>
                <a:ea typeface="+mn-ea"/>
                <a:cs typeface="+mn-cs"/>
              </a:rPr>
              <a:t> کردن فایل‌های </a:t>
            </a:r>
            <a:r>
              <a:rPr lang="en-US" sz="1200" b="1" kern="1200" baseline="0" dirty="0">
                <a:solidFill>
                  <a:schemeClr val="tx1"/>
                </a:solidFill>
                <a:effectLst/>
                <a:latin typeface="+mn-lt"/>
                <a:ea typeface="+mn-ea"/>
                <a:cs typeface="+mn-cs"/>
              </a:rPr>
              <a:t>IFC</a:t>
            </a:r>
            <a:r>
              <a:rPr lang="fa-IR" sz="1200" b="1" kern="1200" baseline="0" dirty="0">
                <a:solidFill>
                  <a:schemeClr val="tx1"/>
                </a:solidFill>
                <a:effectLst/>
                <a:latin typeface="+mn-lt"/>
                <a:ea typeface="+mn-ea"/>
                <a:cs typeface="+mn-cs"/>
              </a:rPr>
              <a:t> است که معمولا برای ذخیره‌سازی و تبادل داده‌های </a:t>
            </a:r>
            <a:r>
              <a:rPr lang="en-US" sz="1200" b="1" kern="1200" baseline="0" dirty="0">
                <a:solidFill>
                  <a:schemeClr val="tx1"/>
                </a:solidFill>
                <a:effectLst/>
                <a:latin typeface="+mn-lt"/>
                <a:ea typeface="+mn-ea"/>
                <a:cs typeface="+mn-cs"/>
              </a:rPr>
              <a:t>BIM</a:t>
            </a:r>
            <a:r>
              <a:rPr lang="fa-IR" sz="1200" b="1" kern="1200" baseline="0" dirty="0">
                <a:solidFill>
                  <a:schemeClr val="tx1"/>
                </a:solidFill>
                <a:effectLst/>
                <a:latin typeface="+mn-lt"/>
                <a:ea typeface="+mn-ea"/>
                <a:cs typeface="+mn-cs"/>
              </a:rPr>
              <a:t> استفاده می‌شوند.</a:t>
            </a:r>
          </a:p>
          <a:p>
            <a:pPr algn="r" rtl="1"/>
            <a:r>
              <a:rPr lang="fa-IR" sz="1200" b="1" kern="1200" baseline="0" dirty="0">
                <a:solidFill>
                  <a:schemeClr val="tx1"/>
                </a:solidFill>
                <a:effectLst/>
                <a:latin typeface="+mn-lt"/>
                <a:ea typeface="+mn-ea"/>
                <a:cs typeface="+mn-cs"/>
              </a:rPr>
              <a:t>این نرم‌افزار از فرمت‌های مختلف داده‌های </a:t>
            </a:r>
            <a:r>
              <a:rPr lang="en-US" sz="1200" b="1" kern="1200" baseline="0" dirty="0">
                <a:solidFill>
                  <a:schemeClr val="tx1"/>
                </a:solidFill>
                <a:effectLst/>
                <a:latin typeface="+mn-lt"/>
                <a:ea typeface="+mn-ea"/>
                <a:cs typeface="+mn-cs"/>
              </a:rPr>
              <a:t>GIS</a:t>
            </a:r>
            <a:r>
              <a:rPr lang="fa-IR" sz="1200" b="1" kern="1200" baseline="0" dirty="0">
                <a:solidFill>
                  <a:schemeClr val="tx1"/>
                </a:solidFill>
                <a:effectLst/>
                <a:latin typeface="+mn-lt"/>
                <a:ea typeface="+mn-ea"/>
                <a:cs typeface="+mn-cs"/>
              </a:rPr>
              <a:t> مانند </a:t>
            </a:r>
            <a:r>
              <a:rPr lang="en-US" sz="1200" b="1" kern="1200" baseline="0" dirty="0" err="1">
                <a:solidFill>
                  <a:schemeClr val="tx1"/>
                </a:solidFill>
                <a:effectLst/>
                <a:latin typeface="+mn-lt"/>
                <a:ea typeface="+mn-ea"/>
                <a:cs typeface="+mn-cs"/>
              </a:rPr>
              <a:t>CityGML</a:t>
            </a:r>
            <a:r>
              <a:rPr lang="fa-IR" sz="1200" b="1" kern="1200" baseline="0" dirty="0">
                <a:solidFill>
                  <a:schemeClr val="tx1"/>
                </a:solidFill>
                <a:effectLst/>
                <a:latin typeface="+mn-lt"/>
                <a:ea typeface="+mn-ea"/>
                <a:cs typeface="+mn-cs"/>
              </a:rPr>
              <a:t> که یک استاندارد برای نمایش و تبادل مدل‌های سه‌بعدی شهری است، پشتیبانی می‌کند.</a:t>
            </a:r>
          </a:p>
          <a:p>
            <a:pPr algn="r" rtl="1"/>
            <a:r>
              <a:rPr lang="fa-IR" sz="1200" b="1" kern="1200" baseline="0" dirty="0">
                <a:solidFill>
                  <a:schemeClr val="tx1"/>
                </a:solidFill>
                <a:effectLst/>
                <a:latin typeface="+mn-lt"/>
                <a:ea typeface="+mn-ea"/>
                <a:cs typeface="+mn-cs"/>
              </a:rPr>
              <a:t>فرمت‌های دیگری که این نرم‌افزرا می‌شناسد عبارتند از </a:t>
            </a:r>
            <a:r>
              <a:rPr lang="en-US" sz="1200" b="1" kern="1200" baseline="0" dirty="0">
                <a:solidFill>
                  <a:schemeClr val="tx1"/>
                </a:solidFill>
                <a:effectLst/>
                <a:latin typeface="+mn-lt"/>
                <a:ea typeface="+mn-ea"/>
                <a:cs typeface="+mn-cs"/>
              </a:rPr>
              <a:t>IFC</a:t>
            </a:r>
            <a:r>
              <a:rPr lang="fa-IR"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gbXML</a:t>
            </a:r>
            <a:r>
              <a:rPr lang="fa-IR"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LandXML</a:t>
            </a:r>
            <a:r>
              <a:rPr lang="fa-IR" sz="1200" b="1" kern="1200" baseline="0" dirty="0">
                <a:solidFill>
                  <a:schemeClr val="tx1"/>
                </a:solidFill>
                <a:effectLst/>
                <a:latin typeface="+mn-lt"/>
                <a:ea typeface="+mn-ea"/>
                <a:cs typeface="+mn-cs"/>
              </a:rPr>
              <a:t> و فرمت‌های ابر نقطه (شامل </a:t>
            </a:r>
            <a:r>
              <a:rPr lang="en-US" sz="1200" b="1" kern="1200" baseline="0" dirty="0" err="1">
                <a:solidFill>
                  <a:schemeClr val="tx1"/>
                </a:solidFill>
                <a:effectLst/>
                <a:latin typeface="+mn-lt"/>
                <a:ea typeface="+mn-ea"/>
                <a:cs typeface="+mn-cs"/>
              </a:rPr>
              <a:t>laz</a:t>
            </a:r>
            <a:r>
              <a:rPr lang="fa-IR" sz="1200" b="1" kern="1200" baseline="0" dirty="0">
                <a:solidFill>
                  <a:schemeClr val="tx1"/>
                </a:solidFill>
                <a:effectLst/>
                <a:latin typeface="+mn-lt"/>
                <a:ea typeface="+mn-ea"/>
                <a:cs typeface="+mn-cs"/>
              </a:rPr>
              <a:t> و </a:t>
            </a:r>
            <a:r>
              <a:rPr lang="en-US" sz="1200" b="1" kern="1200" baseline="0" dirty="0">
                <a:solidFill>
                  <a:schemeClr val="tx1"/>
                </a:solidFill>
                <a:effectLst/>
                <a:latin typeface="+mn-lt"/>
                <a:ea typeface="+mn-ea"/>
                <a:cs typeface="+mn-cs"/>
              </a:rPr>
              <a:t>las</a:t>
            </a:r>
            <a:r>
              <a:rPr lang="fa-IR" sz="1200" b="1" kern="1200" baseline="0" dirty="0">
                <a:solidFill>
                  <a:schemeClr val="tx1"/>
                </a:solidFill>
                <a:effectLst/>
                <a:latin typeface="+mn-lt"/>
                <a:ea typeface="+mn-ea"/>
                <a:cs typeface="+mn-cs"/>
              </a:rPr>
              <a:t> که فرمت‌های لایدار می‌باشند؛ فرمت </a:t>
            </a:r>
            <a:r>
              <a:rPr lang="en-US" sz="1200" b="1" kern="1200" baseline="0" dirty="0">
                <a:solidFill>
                  <a:schemeClr val="tx1"/>
                </a:solidFill>
                <a:effectLst/>
                <a:latin typeface="+mn-lt"/>
                <a:ea typeface="+mn-ea"/>
                <a:cs typeface="+mn-cs"/>
              </a:rPr>
              <a:t>PTS</a:t>
            </a:r>
            <a:r>
              <a:rPr lang="fa-IR" sz="1200" b="1" kern="1200" baseline="0" dirty="0">
                <a:solidFill>
                  <a:schemeClr val="tx1"/>
                </a:solidFill>
                <a:effectLst/>
                <a:latin typeface="+mn-lt"/>
                <a:ea typeface="+mn-ea"/>
                <a:cs typeface="+mn-cs"/>
              </a:rPr>
              <a:t> که فرمت ابر نقطه‌ای لیزر اسکنرها هستند؛ فرمت </a:t>
            </a:r>
            <a:r>
              <a:rPr lang="en-US" sz="1200" b="1" kern="1200" baseline="0" dirty="0">
                <a:solidFill>
                  <a:schemeClr val="tx1"/>
                </a:solidFill>
                <a:effectLst/>
                <a:latin typeface="+mn-lt"/>
                <a:ea typeface="+mn-ea"/>
                <a:cs typeface="+mn-cs"/>
              </a:rPr>
              <a:t>XYZ</a:t>
            </a:r>
            <a:r>
              <a:rPr lang="fa-IR" sz="1200" b="1" kern="1200" baseline="0" dirty="0">
                <a:solidFill>
                  <a:schemeClr val="tx1"/>
                </a:solidFill>
                <a:effectLst/>
                <a:latin typeface="+mn-lt"/>
                <a:ea typeface="+mn-ea"/>
                <a:cs typeface="+mn-cs"/>
              </a:rPr>
              <a:t> که فرمت نقاط سه‌بعدی به صورت فایل متنی ساده؛ فرمت </a:t>
            </a:r>
            <a:r>
              <a:rPr lang="en-US" sz="1200" b="1" kern="1200" baseline="0" dirty="0">
                <a:solidFill>
                  <a:schemeClr val="tx1"/>
                </a:solidFill>
                <a:effectLst/>
                <a:latin typeface="+mn-lt"/>
                <a:ea typeface="+mn-ea"/>
                <a:cs typeface="+mn-cs"/>
              </a:rPr>
              <a:t>ply</a:t>
            </a:r>
            <a:r>
              <a:rPr lang="fa-IR" sz="1200" b="1" kern="1200" baseline="0" dirty="0">
                <a:solidFill>
                  <a:schemeClr val="tx1"/>
                </a:solidFill>
                <a:effectLst/>
                <a:latin typeface="+mn-lt"/>
                <a:ea typeface="+mn-ea"/>
                <a:cs typeface="+mn-cs"/>
              </a:rPr>
              <a:t> که فرمت پلیگونی است که معمولا برای مدل‌های سه‌بعدی استفاده می‌شود و حالت مثلث بندی دارد؛ فرمت </a:t>
            </a:r>
            <a:r>
              <a:rPr lang="en-US" sz="1200" b="1" kern="1200" baseline="0" dirty="0">
                <a:solidFill>
                  <a:schemeClr val="tx1"/>
                </a:solidFill>
                <a:effectLst/>
                <a:latin typeface="+mn-lt"/>
                <a:ea typeface="+mn-ea"/>
                <a:cs typeface="+mn-cs"/>
              </a:rPr>
              <a:t>E57</a:t>
            </a:r>
            <a:r>
              <a:rPr lang="fa-IR" sz="1200" b="1" kern="1200" baseline="0" dirty="0">
                <a:solidFill>
                  <a:schemeClr val="tx1"/>
                </a:solidFill>
                <a:effectLst/>
                <a:latin typeface="+mn-lt"/>
                <a:ea typeface="+mn-ea"/>
                <a:cs typeface="+mn-cs"/>
              </a:rPr>
              <a:t> که فرمت </a:t>
            </a:r>
            <a:r>
              <a:rPr lang="en-US" sz="1200" b="1" kern="1200" baseline="0" dirty="0">
                <a:solidFill>
                  <a:schemeClr val="tx1"/>
                </a:solidFill>
                <a:effectLst/>
                <a:latin typeface="+mn-lt"/>
                <a:ea typeface="+mn-ea"/>
                <a:cs typeface="+mn-cs"/>
              </a:rPr>
              <a:t>image</a:t>
            </a:r>
            <a:r>
              <a:rPr lang="fa-IR" sz="1200" b="1" kern="1200" baseline="0" dirty="0">
                <a:solidFill>
                  <a:schemeClr val="tx1"/>
                </a:solidFill>
                <a:effectLst/>
                <a:latin typeface="+mn-lt"/>
                <a:ea typeface="+mn-ea"/>
                <a:cs typeface="+mn-cs"/>
              </a:rPr>
              <a:t>های حاصل از لیزر اسکنرها است)</a:t>
            </a:r>
          </a:p>
          <a:p>
            <a:pPr algn="r" rtl="1"/>
            <a:endParaRPr lang="fa-IR"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D81ED-315E-442B-8B03-206F00C03B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463230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D81ED-315E-442B-8B03-206F00C03B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637600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D81ED-315E-442B-8B03-206F00C03B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253043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D81ED-315E-442B-8B03-206F00C03B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45630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می‌توانید پیش‌نمایشی از فایل </a:t>
            </a:r>
            <a:r>
              <a:rPr lang="en-US" sz="1400" b="1" dirty="0">
                <a:solidFill>
                  <a:schemeClr val="tx1"/>
                </a:solidFill>
              </a:rPr>
              <a:t>IFC </a:t>
            </a:r>
            <a:r>
              <a:rPr lang="fa-IR" sz="1400" b="1" dirty="0">
                <a:solidFill>
                  <a:schemeClr val="tx1"/>
                </a:solidFill>
              </a:rPr>
              <a:t> تولید شده را با استفاده از نرم‌افزار</a:t>
            </a:r>
            <a:r>
              <a:rPr lang="fa-IR" sz="1400" b="1" baseline="0" dirty="0">
                <a:solidFill>
                  <a:schemeClr val="tx1"/>
                </a:solidFill>
              </a:rPr>
              <a:t> </a:t>
            </a:r>
            <a:r>
              <a:rPr lang="en-US" sz="1400" b="1" dirty="0" err="1">
                <a:solidFill>
                  <a:schemeClr val="tx1"/>
                </a:solidFill>
              </a:rPr>
              <a:t>FZKViewer</a:t>
            </a:r>
            <a:r>
              <a:rPr lang="fa-IR" sz="1400" b="1" dirty="0">
                <a:solidFill>
                  <a:schemeClr val="tx1"/>
                </a:solidFill>
              </a:rPr>
              <a:t> داشته باشید و صحت و اعتبار فایل </a:t>
            </a:r>
            <a:r>
              <a:rPr lang="en-US" sz="1400" b="1" dirty="0">
                <a:solidFill>
                  <a:schemeClr val="tx1"/>
                </a:solidFill>
              </a:rPr>
              <a:t>IFC</a:t>
            </a:r>
            <a:r>
              <a:rPr lang="fa-IR" sz="1400" b="1" dirty="0">
                <a:solidFill>
                  <a:schemeClr val="tx1"/>
                </a:solidFill>
              </a:rPr>
              <a:t>ی ایجاد شده را چک کنید تا مطمئن شوید که فرآیند تبدیل درست بوده است.</a:t>
            </a:r>
          </a:p>
          <a:p>
            <a:pPr algn="r" rtl="1"/>
            <a:r>
              <a:rPr lang="en-US" sz="1400" b="1" dirty="0" err="1">
                <a:solidFill>
                  <a:schemeClr val="tx1"/>
                </a:solidFill>
              </a:rPr>
              <a:t>FZKViewer</a:t>
            </a:r>
            <a:r>
              <a:rPr lang="en-US" sz="1400" b="1" dirty="0">
                <a:solidFill>
                  <a:schemeClr val="tx1"/>
                </a:solidFill>
              </a:rPr>
              <a:t> </a:t>
            </a:r>
            <a:r>
              <a:rPr lang="fa-IR" sz="1400" b="1" dirty="0">
                <a:solidFill>
                  <a:schemeClr val="tx1"/>
                </a:solidFill>
              </a:rPr>
              <a:t> است که یک نرم افزار رایگان است</a:t>
            </a:r>
            <a:r>
              <a:rPr lang="fa-IR" sz="1400" b="1" baseline="0" dirty="0">
                <a:solidFill>
                  <a:schemeClr val="tx1"/>
                </a:solidFill>
              </a:rPr>
              <a:t> و این شکل، پیش نمایش ساختمان شهرداری با این نرم‌افزار را نشان می‌دهد</a:t>
            </a:r>
            <a:endParaRPr lang="fa-IR" sz="1400" b="1" dirty="0">
              <a:solidFill>
                <a:schemeClr val="tx1"/>
              </a:solidFill>
            </a:endParaRPr>
          </a:p>
          <a:p>
            <a:pPr algn="r" rtl="1"/>
            <a:endParaRPr lang="fa-IR" sz="1400" b="1" dirty="0">
              <a:solidFill>
                <a:schemeClr val="tx1"/>
              </a:solidFill>
            </a:endParaRPr>
          </a:p>
        </p:txBody>
      </p:sp>
      <p:sp>
        <p:nvSpPr>
          <p:cNvPr id="4" name="Slide Number Placeholder 3"/>
          <p:cNvSpPr>
            <a:spLocks noGrp="1"/>
          </p:cNvSpPr>
          <p:nvPr>
            <p:ph type="sldNum" sz="quarter" idx="10"/>
          </p:nvPr>
        </p:nvSpPr>
        <p:spPr/>
        <p:txBody>
          <a:bodyPr/>
          <a:lstStyle/>
          <a:p>
            <a:pPr algn="l">
              <a:defRPr/>
            </a:pPr>
            <a:fld id="{8987B796-0FB4-4BD0-A80C-C9BFCA5CB64E}" type="slidenum">
              <a:rPr lang="fa-IR" smtClean="0">
                <a:solidFill>
                  <a:prstClr val="black"/>
                </a:solidFill>
              </a:rPr>
              <a:pPr algn="l">
                <a:defRPr/>
              </a:pPr>
              <a:t>115</a:t>
            </a:fld>
            <a:endParaRPr lang="fa-IR">
              <a:solidFill>
                <a:prstClr val="black"/>
              </a:solidFill>
            </a:endParaRPr>
          </a:p>
        </p:txBody>
      </p:sp>
    </p:spTree>
    <p:extLst>
      <p:ext uri="{BB962C8B-B14F-4D97-AF65-F5344CB8AC3E}">
        <p14:creationId xmlns:p14="http://schemas.microsoft.com/office/powerpoint/2010/main" val="13369681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همانطور که قبلا اشاره شد، فرمت </a:t>
            </a:r>
            <a:r>
              <a:rPr lang="en-US" sz="1400" b="1" dirty="0">
                <a:solidFill>
                  <a:schemeClr val="tx1"/>
                </a:solidFill>
              </a:rPr>
              <a:t>IFC</a:t>
            </a:r>
            <a:r>
              <a:rPr lang="fa-IR" sz="1400" b="1" dirty="0">
                <a:solidFill>
                  <a:schemeClr val="tx1"/>
                </a:solidFill>
              </a:rPr>
              <a:t> قابل</a:t>
            </a:r>
            <a:r>
              <a:rPr lang="fa-IR" sz="1400" b="1" baseline="0" dirty="0">
                <a:solidFill>
                  <a:schemeClr val="tx1"/>
                </a:solidFill>
              </a:rPr>
              <a:t> تبدیل به فرمت </a:t>
            </a:r>
            <a:r>
              <a:rPr lang="en-US" sz="1400" b="1" baseline="0" dirty="0" err="1">
                <a:solidFill>
                  <a:schemeClr val="tx1"/>
                </a:solidFill>
              </a:rPr>
              <a:t>CityGML</a:t>
            </a:r>
            <a:r>
              <a:rPr lang="fa-IR" sz="1400" b="1" baseline="0" dirty="0">
                <a:solidFill>
                  <a:schemeClr val="tx1"/>
                </a:solidFill>
              </a:rPr>
              <a:t> می‌باشد و این کار به سهولت توسط </a:t>
            </a:r>
            <a:r>
              <a:rPr lang="en-US" sz="1400" b="1" baseline="0" dirty="0">
                <a:solidFill>
                  <a:schemeClr val="tx1"/>
                </a:solidFill>
              </a:rPr>
              <a:t>FME</a:t>
            </a:r>
            <a:r>
              <a:rPr lang="fa-IR" sz="1400" b="1" baseline="0" dirty="0">
                <a:solidFill>
                  <a:schemeClr val="tx1"/>
                </a:solidFill>
              </a:rPr>
              <a:t> قابل انجام است.</a:t>
            </a:r>
            <a:endParaRPr lang="fa-IR" sz="1400" b="1" dirty="0">
              <a:solidFill>
                <a:schemeClr val="tx1"/>
              </a:solidFill>
            </a:endParaRPr>
          </a:p>
        </p:txBody>
      </p:sp>
      <p:sp>
        <p:nvSpPr>
          <p:cNvPr id="4" name="Slide Number Placeholder 3"/>
          <p:cNvSpPr>
            <a:spLocks noGrp="1"/>
          </p:cNvSpPr>
          <p:nvPr>
            <p:ph type="sldNum" sz="quarter" idx="10"/>
          </p:nvPr>
        </p:nvSpPr>
        <p:spPr/>
        <p:txBody>
          <a:bodyPr/>
          <a:lstStyle/>
          <a:p>
            <a:pPr algn="l">
              <a:defRPr/>
            </a:pPr>
            <a:fld id="{8987B796-0FB4-4BD0-A80C-C9BFCA5CB64E}" type="slidenum">
              <a:rPr lang="fa-IR" smtClean="0">
                <a:solidFill>
                  <a:prstClr val="black"/>
                </a:solidFill>
              </a:rPr>
              <a:pPr algn="l">
                <a:defRPr/>
              </a:pPr>
              <a:t>116</a:t>
            </a:fld>
            <a:endParaRPr lang="fa-IR">
              <a:solidFill>
                <a:prstClr val="black"/>
              </a:solidFill>
            </a:endParaRPr>
          </a:p>
        </p:txBody>
      </p:sp>
    </p:spTree>
    <p:extLst>
      <p:ext uri="{BB962C8B-B14F-4D97-AF65-F5344CB8AC3E}">
        <p14:creationId xmlns:p14="http://schemas.microsoft.com/office/powerpoint/2010/main" val="335763816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در فرآیند</a:t>
            </a:r>
            <a:r>
              <a:rPr lang="fa-IR" sz="1400" b="1" baseline="0" dirty="0">
                <a:solidFill>
                  <a:schemeClr val="tx1"/>
                </a:solidFill>
              </a:rPr>
              <a:t> </a:t>
            </a:r>
            <a:r>
              <a:rPr lang="fa-IR" sz="1400" b="1" dirty="0">
                <a:solidFill>
                  <a:schemeClr val="tx1"/>
                </a:solidFill>
              </a:rPr>
              <a:t>تبدیل </a:t>
            </a:r>
            <a:r>
              <a:rPr lang="en-US" sz="1400" b="1" dirty="0">
                <a:solidFill>
                  <a:schemeClr val="tx1"/>
                </a:solidFill>
              </a:rPr>
              <a:t>IFC </a:t>
            </a:r>
            <a:r>
              <a:rPr lang="fa-IR" sz="1400" b="1" dirty="0">
                <a:solidFill>
                  <a:schemeClr val="tx1"/>
                </a:solidFill>
              </a:rPr>
              <a:t> به </a:t>
            </a:r>
            <a:r>
              <a:rPr lang="en-US" sz="1400" b="1" dirty="0" err="1">
                <a:solidFill>
                  <a:schemeClr val="tx1"/>
                </a:solidFill>
              </a:rPr>
              <a:t>CityGML</a:t>
            </a:r>
            <a:r>
              <a:rPr lang="en-US" sz="1400" b="1" dirty="0">
                <a:solidFill>
                  <a:schemeClr val="tx1"/>
                </a:solidFill>
              </a:rPr>
              <a:t> </a:t>
            </a:r>
            <a:r>
              <a:rPr lang="fa-IR" sz="1400" b="1" dirty="0">
                <a:solidFill>
                  <a:schemeClr val="tx1"/>
                </a:solidFill>
              </a:rPr>
              <a:t> تنها تفاوتی که با مثال اول داریم، سطح جزئیات یا </a:t>
            </a:r>
            <a:r>
              <a:rPr lang="en-US" sz="1400" b="1" dirty="0">
                <a:solidFill>
                  <a:schemeClr val="tx1"/>
                </a:solidFill>
              </a:rPr>
              <a:t>LOD</a:t>
            </a:r>
            <a:r>
              <a:rPr lang="fa-IR" sz="1400" b="1" dirty="0">
                <a:solidFill>
                  <a:schemeClr val="tx1"/>
                </a:solidFill>
              </a:rPr>
              <a:t>ی</a:t>
            </a:r>
            <a:r>
              <a:rPr lang="fa-IR" sz="1400" b="1" baseline="0" dirty="0">
                <a:solidFill>
                  <a:schemeClr val="tx1"/>
                </a:solidFill>
              </a:rPr>
              <a:t> مورد نظر است (کادر قرمز)</a:t>
            </a:r>
            <a:r>
              <a:rPr lang="fa-IR" sz="1400" b="1" dirty="0">
                <a:solidFill>
                  <a:schemeClr val="tx1"/>
                </a:solidFill>
              </a:rPr>
              <a:t>. در این مثال، سطح جزئیات 3 یا </a:t>
            </a:r>
            <a:r>
              <a:rPr lang="en-US" sz="1400" b="1" dirty="0">
                <a:solidFill>
                  <a:schemeClr val="tx1"/>
                </a:solidFill>
              </a:rPr>
              <a:t>LOD3 </a:t>
            </a:r>
            <a:r>
              <a:rPr lang="fa-IR" sz="1400" b="1" dirty="0">
                <a:solidFill>
                  <a:schemeClr val="tx1"/>
                </a:solidFill>
              </a:rPr>
              <a:t> را انتخاب می کنیم. دلیل انتخاب</a:t>
            </a:r>
            <a:r>
              <a:rPr lang="fa-IR" sz="1400" b="1" baseline="0" dirty="0">
                <a:solidFill>
                  <a:schemeClr val="tx1"/>
                </a:solidFill>
              </a:rPr>
              <a:t> سطح سوم جزئیات، این </a:t>
            </a:r>
            <a:r>
              <a:rPr lang="fa-IR" sz="1400" b="1" dirty="0">
                <a:solidFill>
                  <a:schemeClr val="tx1"/>
                </a:solidFill>
              </a:rPr>
              <a:t>است که پیچیدگی های هندسی و شکل ساختمان و جزئیات</a:t>
            </a:r>
            <a:r>
              <a:rPr lang="fa-IR" sz="1400" b="1" baseline="0" dirty="0">
                <a:solidFill>
                  <a:schemeClr val="tx1"/>
                </a:solidFill>
              </a:rPr>
              <a:t> </a:t>
            </a:r>
            <a:r>
              <a:rPr lang="fa-IR" sz="1400" b="1" dirty="0">
                <a:solidFill>
                  <a:schemeClr val="tx1"/>
                </a:solidFill>
              </a:rPr>
              <a:t>نمای آن باید مدل شود.</a:t>
            </a:r>
          </a:p>
        </p:txBody>
      </p:sp>
      <p:sp>
        <p:nvSpPr>
          <p:cNvPr id="4" name="Slide Number Placeholder 3"/>
          <p:cNvSpPr>
            <a:spLocks noGrp="1"/>
          </p:cNvSpPr>
          <p:nvPr>
            <p:ph type="sldNum" sz="quarter" idx="10"/>
          </p:nvPr>
        </p:nvSpPr>
        <p:spPr/>
        <p:txBody>
          <a:bodyPr/>
          <a:lstStyle/>
          <a:p>
            <a:pPr algn="l">
              <a:defRPr/>
            </a:pPr>
            <a:fld id="{8987B796-0FB4-4BD0-A80C-C9BFCA5CB64E}" type="slidenum">
              <a:rPr lang="fa-IR" smtClean="0">
                <a:solidFill>
                  <a:prstClr val="black"/>
                </a:solidFill>
              </a:rPr>
              <a:pPr algn="l">
                <a:defRPr/>
              </a:pPr>
              <a:t>117</a:t>
            </a:fld>
            <a:endParaRPr lang="fa-IR">
              <a:solidFill>
                <a:prstClr val="black"/>
              </a:solidFill>
            </a:endParaRPr>
          </a:p>
        </p:txBody>
      </p:sp>
    </p:spTree>
    <p:extLst>
      <p:ext uri="{BB962C8B-B14F-4D97-AF65-F5344CB8AC3E}">
        <p14:creationId xmlns:p14="http://schemas.microsoft.com/office/powerpoint/2010/main" val="302322817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در نرم‌افزار </a:t>
            </a:r>
            <a:r>
              <a:rPr lang="en-US" sz="1400" b="1" dirty="0">
                <a:solidFill>
                  <a:schemeClr val="tx1"/>
                </a:solidFill>
              </a:rPr>
              <a:t>FME</a:t>
            </a:r>
            <a:r>
              <a:rPr lang="fa-IR" sz="1400" b="1" dirty="0">
                <a:solidFill>
                  <a:schemeClr val="tx1"/>
                </a:solidFill>
              </a:rPr>
              <a:t>، می‌توانید با باز کردن پنجره </a:t>
            </a:r>
            <a:r>
              <a:rPr lang="en-US" sz="1400" b="1" dirty="0">
                <a:solidFill>
                  <a:schemeClr val="tx1"/>
                </a:solidFill>
              </a:rPr>
              <a:t>Visual Preview </a:t>
            </a:r>
            <a:r>
              <a:rPr lang="fa-IR" sz="1400" b="1" dirty="0">
                <a:solidFill>
                  <a:schemeClr val="tx1"/>
                </a:solidFill>
              </a:rPr>
              <a:t> از این مسیر که با رنگ سبز نشان داده شده</a:t>
            </a:r>
            <a:r>
              <a:rPr lang="fa-IR" sz="1400" b="1" baseline="0" dirty="0">
                <a:solidFill>
                  <a:schemeClr val="tx1"/>
                </a:solidFill>
              </a:rPr>
              <a:t> و</a:t>
            </a:r>
            <a:r>
              <a:rPr lang="fa-IR" sz="1400" b="1" dirty="0">
                <a:solidFill>
                  <a:schemeClr val="tx1"/>
                </a:solidFill>
              </a:rPr>
              <a:t> سپس کشیدن فایل </a:t>
            </a:r>
            <a:r>
              <a:rPr lang="en-US" sz="1400" b="1" dirty="0" err="1">
                <a:solidFill>
                  <a:schemeClr val="tx1"/>
                </a:solidFill>
              </a:rPr>
              <a:t>CityGML</a:t>
            </a:r>
            <a:r>
              <a:rPr lang="en-US" sz="1400" b="1" dirty="0">
                <a:solidFill>
                  <a:schemeClr val="tx1"/>
                </a:solidFill>
              </a:rPr>
              <a:t> </a:t>
            </a:r>
            <a:r>
              <a:rPr lang="fa-IR" sz="1400" b="1" dirty="0">
                <a:solidFill>
                  <a:schemeClr val="tx1"/>
                </a:solidFill>
              </a:rPr>
              <a:t> تولید شده از</a:t>
            </a:r>
            <a:r>
              <a:rPr lang="en-US" sz="1400" b="1" dirty="0">
                <a:solidFill>
                  <a:schemeClr val="tx1"/>
                </a:solidFill>
              </a:rPr>
              <a:t>File Explorer </a:t>
            </a:r>
            <a:r>
              <a:rPr lang="fa-IR" sz="1400" b="1" dirty="0">
                <a:solidFill>
                  <a:schemeClr val="tx1"/>
                </a:solidFill>
              </a:rPr>
              <a:t> و رها کردن آن در پنجره </a:t>
            </a:r>
            <a:r>
              <a:rPr lang="en-US" sz="1400" b="1" dirty="0">
                <a:solidFill>
                  <a:schemeClr val="tx1"/>
                </a:solidFill>
              </a:rPr>
              <a:t>Visual Preview</a:t>
            </a:r>
            <a:r>
              <a:rPr lang="fa-IR" sz="1400" b="1" dirty="0">
                <a:solidFill>
                  <a:schemeClr val="tx1"/>
                </a:solidFill>
              </a:rPr>
              <a:t>، پیش‌نمایشی</a:t>
            </a:r>
            <a:r>
              <a:rPr lang="fa-IR" sz="1400" b="1" baseline="0" dirty="0">
                <a:solidFill>
                  <a:schemeClr val="tx1"/>
                </a:solidFill>
              </a:rPr>
              <a:t> از فایل </a:t>
            </a:r>
            <a:r>
              <a:rPr lang="en-US" sz="1400" b="1" baseline="0" dirty="0" err="1">
                <a:solidFill>
                  <a:schemeClr val="tx1"/>
                </a:solidFill>
              </a:rPr>
              <a:t>CityGML</a:t>
            </a:r>
            <a:r>
              <a:rPr lang="fa-IR" sz="1400" b="1" baseline="0" dirty="0">
                <a:solidFill>
                  <a:schemeClr val="tx1"/>
                </a:solidFill>
              </a:rPr>
              <a:t> را </a:t>
            </a:r>
            <a:r>
              <a:rPr lang="fa-IR" sz="1400" b="1" dirty="0">
                <a:solidFill>
                  <a:schemeClr val="tx1"/>
                </a:solidFill>
              </a:rPr>
              <a:t>در </a:t>
            </a:r>
            <a:r>
              <a:rPr lang="en-US" sz="1400" b="1" dirty="0">
                <a:solidFill>
                  <a:schemeClr val="tx1"/>
                </a:solidFill>
              </a:rPr>
              <a:t>FME </a:t>
            </a:r>
            <a:r>
              <a:rPr lang="fa-IR" sz="1400" b="1" dirty="0">
                <a:solidFill>
                  <a:schemeClr val="tx1"/>
                </a:solidFill>
              </a:rPr>
              <a:t> ملاحظه</a:t>
            </a:r>
            <a:r>
              <a:rPr lang="fa-IR" sz="1400" b="1" baseline="0" dirty="0">
                <a:solidFill>
                  <a:schemeClr val="tx1"/>
                </a:solidFill>
              </a:rPr>
              <a:t> کنید.</a:t>
            </a:r>
            <a:endParaRPr lang="fa-IR" sz="1400" b="1" dirty="0">
              <a:solidFill>
                <a:schemeClr val="tx1"/>
              </a:solidFill>
            </a:endParaRPr>
          </a:p>
          <a:p>
            <a:pPr algn="r" rtl="1"/>
            <a:r>
              <a:rPr lang="fa-IR" sz="1400" b="1" dirty="0">
                <a:solidFill>
                  <a:schemeClr val="tx1"/>
                </a:solidFill>
              </a:rPr>
              <a:t>اگر پیش‌نمایش بدون مشکل نشان داده شود، حاکی از این مسئله</a:t>
            </a:r>
            <a:r>
              <a:rPr lang="fa-IR" sz="1400" b="1" baseline="0" dirty="0">
                <a:solidFill>
                  <a:schemeClr val="tx1"/>
                </a:solidFill>
              </a:rPr>
              <a:t> است </a:t>
            </a:r>
            <a:r>
              <a:rPr lang="fa-IR" sz="1400" b="1" dirty="0">
                <a:solidFill>
                  <a:schemeClr val="tx1"/>
                </a:solidFill>
              </a:rPr>
              <a:t>که فرآیند تبدیل به درستی انجام شده است. حالا می توانید به مرحله بعد بروید و فایل </a:t>
            </a:r>
            <a:r>
              <a:rPr lang="en-US" sz="1400" b="1" dirty="0" err="1">
                <a:solidFill>
                  <a:schemeClr val="tx1"/>
                </a:solidFill>
              </a:rPr>
              <a:t>CityGML</a:t>
            </a:r>
            <a:r>
              <a:rPr lang="en-US" sz="1400" b="1" dirty="0">
                <a:solidFill>
                  <a:schemeClr val="tx1"/>
                </a:solidFill>
              </a:rPr>
              <a:t> </a:t>
            </a:r>
            <a:r>
              <a:rPr lang="fa-IR" sz="1400" b="1" dirty="0">
                <a:solidFill>
                  <a:schemeClr val="tx1"/>
                </a:solidFill>
              </a:rPr>
              <a:t> را به فرمت </a:t>
            </a:r>
            <a:r>
              <a:rPr lang="en-US" sz="1400" b="1" dirty="0">
                <a:solidFill>
                  <a:schemeClr val="tx1"/>
                </a:solidFill>
              </a:rPr>
              <a:t>3D Tiles</a:t>
            </a:r>
            <a:r>
              <a:rPr lang="fa-IR" sz="1400" b="1" dirty="0">
                <a:solidFill>
                  <a:schemeClr val="tx1"/>
                </a:solidFill>
              </a:rPr>
              <a:t> تبدیل کنید.</a:t>
            </a:r>
          </a:p>
        </p:txBody>
      </p:sp>
      <p:sp>
        <p:nvSpPr>
          <p:cNvPr id="4" name="Slide Number Placeholder 3"/>
          <p:cNvSpPr>
            <a:spLocks noGrp="1"/>
          </p:cNvSpPr>
          <p:nvPr>
            <p:ph type="sldNum" sz="quarter" idx="10"/>
          </p:nvPr>
        </p:nvSpPr>
        <p:spPr/>
        <p:txBody>
          <a:bodyPr/>
          <a:lstStyle/>
          <a:p>
            <a:pPr algn="l">
              <a:defRPr/>
            </a:pPr>
            <a:fld id="{8987B796-0FB4-4BD0-A80C-C9BFCA5CB64E}" type="slidenum">
              <a:rPr lang="fa-IR" smtClean="0">
                <a:solidFill>
                  <a:prstClr val="black"/>
                </a:solidFill>
              </a:rPr>
              <a:pPr algn="l">
                <a:defRPr/>
              </a:pPr>
              <a:t>118</a:t>
            </a:fld>
            <a:endParaRPr lang="fa-IR">
              <a:solidFill>
                <a:prstClr val="black"/>
              </a:solidFill>
            </a:endParaRPr>
          </a:p>
        </p:txBody>
      </p:sp>
    </p:spTree>
    <p:extLst>
      <p:ext uri="{BB962C8B-B14F-4D97-AF65-F5344CB8AC3E}">
        <p14:creationId xmlns:p14="http://schemas.microsoft.com/office/powerpoint/2010/main" val="78798491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ترانسفورمر</a:t>
            </a:r>
            <a:r>
              <a:rPr lang="fa-IR" sz="1400" b="1" baseline="0" dirty="0">
                <a:solidFill>
                  <a:schemeClr val="tx1"/>
                </a:solidFill>
              </a:rPr>
              <a:t> </a:t>
            </a:r>
            <a:r>
              <a:rPr lang="en-US" sz="1400" b="1" baseline="0" dirty="0" err="1">
                <a:solidFill>
                  <a:schemeClr val="tx1"/>
                </a:solidFill>
              </a:rPr>
              <a:t>FeatureWriter</a:t>
            </a:r>
            <a:r>
              <a:rPr lang="fa-IR" sz="1400" b="1" baseline="0" dirty="0">
                <a:solidFill>
                  <a:schemeClr val="tx1"/>
                </a:solidFill>
              </a:rPr>
              <a:t> می‌تواند به جای </a:t>
            </a:r>
            <a:r>
              <a:rPr lang="en-US" sz="1400" b="1" baseline="0" dirty="0">
                <a:solidFill>
                  <a:schemeClr val="tx1"/>
                </a:solidFill>
              </a:rPr>
              <a:t>writer</a:t>
            </a:r>
            <a:r>
              <a:rPr lang="fa-IR" sz="1400" b="1" baseline="0" dirty="0">
                <a:solidFill>
                  <a:schemeClr val="tx1"/>
                </a:solidFill>
              </a:rPr>
              <a:t>ای که قبلا برای تولید فایل </a:t>
            </a:r>
            <a:r>
              <a:rPr lang="en-US" sz="1400" b="1" baseline="0" dirty="0">
                <a:solidFill>
                  <a:schemeClr val="tx1"/>
                </a:solidFill>
              </a:rPr>
              <a:t>3D Tiles</a:t>
            </a:r>
            <a:r>
              <a:rPr lang="fa-IR" sz="1400" b="1" baseline="0" dirty="0">
                <a:solidFill>
                  <a:schemeClr val="tx1"/>
                </a:solidFill>
              </a:rPr>
              <a:t> از </a:t>
            </a:r>
            <a:r>
              <a:rPr lang="en-US" sz="1400" b="1" baseline="0" dirty="0" err="1">
                <a:solidFill>
                  <a:schemeClr val="tx1"/>
                </a:solidFill>
              </a:rPr>
              <a:t>CityGML</a:t>
            </a:r>
            <a:r>
              <a:rPr lang="fa-IR" sz="1400" b="1" baseline="0" dirty="0">
                <a:solidFill>
                  <a:schemeClr val="tx1"/>
                </a:solidFill>
              </a:rPr>
              <a:t> مورد استفاده قرار گرفت، بکار گرفته شود.</a:t>
            </a:r>
            <a:endParaRPr lang="fa-IR" sz="1400" b="1" dirty="0">
              <a:solidFill>
                <a:schemeClr val="tx1"/>
              </a:solidFill>
            </a:endParaRPr>
          </a:p>
        </p:txBody>
      </p:sp>
      <p:sp>
        <p:nvSpPr>
          <p:cNvPr id="4" name="Slide Number Placeholder 3"/>
          <p:cNvSpPr>
            <a:spLocks noGrp="1"/>
          </p:cNvSpPr>
          <p:nvPr>
            <p:ph type="sldNum" sz="quarter" idx="10"/>
          </p:nvPr>
        </p:nvSpPr>
        <p:spPr/>
        <p:txBody>
          <a:bodyPr/>
          <a:lstStyle/>
          <a:p>
            <a:pPr algn="l">
              <a:defRPr/>
            </a:pPr>
            <a:fld id="{8987B796-0FB4-4BD0-A80C-C9BFCA5CB64E}" type="slidenum">
              <a:rPr lang="fa-IR" smtClean="0">
                <a:solidFill>
                  <a:prstClr val="black"/>
                </a:solidFill>
              </a:rPr>
              <a:pPr algn="l">
                <a:defRPr/>
              </a:pPr>
              <a:t>119</a:t>
            </a:fld>
            <a:endParaRPr lang="fa-IR">
              <a:solidFill>
                <a:prstClr val="black"/>
              </a:solidFill>
            </a:endParaRPr>
          </a:p>
        </p:txBody>
      </p:sp>
    </p:spTree>
    <p:extLst>
      <p:ext uri="{BB962C8B-B14F-4D97-AF65-F5344CB8AC3E}">
        <p14:creationId xmlns:p14="http://schemas.microsoft.com/office/powerpoint/2010/main" val="321628941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خروجی یا </a:t>
            </a:r>
            <a:r>
              <a:rPr lang="en-US" sz="1400" b="1" dirty="0">
                <a:solidFill>
                  <a:schemeClr val="tx1"/>
                </a:solidFill>
              </a:rPr>
              <a:t>output</a:t>
            </a:r>
            <a:r>
              <a:rPr lang="fa-IR" sz="1400" b="1" dirty="0">
                <a:solidFill>
                  <a:schemeClr val="tx1"/>
                </a:solidFill>
              </a:rPr>
              <a:t> با</a:t>
            </a:r>
            <a:r>
              <a:rPr lang="fa-IR" sz="1400" b="1" baseline="0" dirty="0">
                <a:solidFill>
                  <a:schemeClr val="tx1"/>
                </a:solidFill>
              </a:rPr>
              <a:t> فرمت </a:t>
            </a:r>
            <a:r>
              <a:rPr lang="en-US" sz="1400" b="1" baseline="0" dirty="0">
                <a:solidFill>
                  <a:schemeClr val="tx1"/>
                </a:solidFill>
              </a:rPr>
              <a:t>3D Tiles</a:t>
            </a:r>
            <a:r>
              <a:rPr lang="fa-IR" sz="1400" b="1" dirty="0">
                <a:solidFill>
                  <a:schemeClr val="tx1"/>
                </a:solidFill>
              </a:rPr>
              <a:t> به صورت زیر خواهد بود.</a:t>
            </a:r>
          </a:p>
          <a:p>
            <a:pPr algn="r" rtl="1"/>
            <a:r>
              <a:rPr lang="fa-IR" sz="1400" b="1" dirty="0">
                <a:solidFill>
                  <a:schemeClr val="tx1"/>
                </a:solidFill>
              </a:rPr>
              <a:t>هر یک از این فولدرها حاوی یک فولدر به نام "</a:t>
            </a:r>
            <a:r>
              <a:rPr lang="en-US" sz="1400" b="1" dirty="0">
                <a:solidFill>
                  <a:schemeClr val="tx1"/>
                </a:solidFill>
              </a:rPr>
              <a:t>data" </a:t>
            </a:r>
            <a:r>
              <a:rPr lang="fa-IR" sz="1400" b="1" dirty="0">
                <a:solidFill>
                  <a:schemeClr val="tx1"/>
                </a:solidFill>
              </a:rPr>
              <a:t> و یک فایل به نام </a:t>
            </a:r>
            <a:r>
              <a:rPr lang="en-US" sz="1400" b="1" dirty="0" err="1">
                <a:solidFill>
                  <a:schemeClr val="tx1"/>
                </a:solidFill>
              </a:rPr>
              <a:t>tileset.json</a:t>
            </a:r>
            <a:r>
              <a:rPr lang="en-US" sz="1400" b="1" dirty="0">
                <a:solidFill>
                  <a:schemeClr val="tx1"/>
                </a:solidFill>
              </a:rPr>
              <a:t> </a:t>
            </a:r>
            <a:r>
              <a:rPr lang="fa-IR" sz="1400" b="1" dirty="0">
                <a:solidFill>
                  <a:schemeClr val="tx1"/>
                </a:solidFill>
              </a:rPr>
              <a:t> است. در داخل فولدر </a:t>
            </a:r>
            <a:r>
              <a:rPr lang="en-US" sz="1400" b="1" dirty="0">
                <a:solidFill>
                  <a:schemeClr val="tx1"/>
                </a:solidFill>
              </a:rPr>
              <a:t>data</a:t>
            </a:r>
            <a:r>
              <a:rPr lang="fa-IR" sz="1400" b="1" dirty="0">
                <a:solidFill>
                  <a:schemeClr val="tx1"/>
                </a:solidFill>
              </a:rPr>
              <a:t>، تایل‌هایی وجود دارد که در قالب فرمت </a:t>
            </a:r>
            <a:r>
              <a:rPr lang="en-US" sz="1400" b="1" dirty="0">
                <a:solidFill>
                  <a:schemeClr val="tx1"/>
                </a:solidFill>
              </a:rPr>
              <a:t>3D Tiles</a:t>
            </a:r>
            <a:r>
              <a:rPr lang="fa-IR" sz="1400" b="1" dirty="0">
                <a:solidFill>
                  <a:schemeClr val="tx1"/>
                </a:solidFill>
              </a:rPr>
              <a:t> ایجاد شده‌اند. حالا نوبت به رندر و نمایش داده‌های </a:t>
            </a:r>
            <a:r>
              <a:rPr lang="en-US" sz="1400" b="1" dirty="0">
                <a:solidFill>
                  <a:schemeClr val="tx1"/>
                </a:solidFill>
              </a:rPr>
              <a:t>3DTiles </a:t>
            </a:r>
            <a:r>
              <a:rPr lang="fa-IR" sz="1400" b="1" dirty="0">
                <a:solidFill>
                  <a:schemeClr val="tx1"/>
                </a:solidFill>
              </a:rPr>
              <a:t> تولید شده در</a:t>
            </a:r>
            <a:r>
              <a:rPr lang="en-US" sz="1400" b="1" dirty="0" err="1">
                <a:solidFill>
                  <a:schemeClr val="tx1"/>
                </a:solidFill>
              </a:rPr>
              <a:t>CesiumJS</a:t>
            </a:r>
            <a:r>
              <a:rPr lang="en-US" sz="1400" b="1" dirty="0">
                <a:solidFill>
                  <a:schemeClr val="tx1"/>
                </a:solidFill>
              </a:rPr>
              <a:t>  </a:t>
            </a:r>
            <a:r>
              <a:rPr lang="fa-IR" sz="1400" b="1" dirty="0">
                <a:solidFill>
                  <a:schemeClr val="tx1"/>
                </a:solidFill>
              </a:rPr>
              <a:t> می‌رسد که در مراحل بعدی خواهیم دید.</a:t>
            </a:r>
          </a:p>
        </p:txBody>
      </p:sp>
      <p:sp>
        <p:nvSpPr>
          <p:cNvPr id="4" name="Slide Number Placeholder 3"/>
          <p:cNvSpPr>
            <a:spLocks noGrp="1"/>
          </p:cNvSpPr>
          <p:nvPr>
            <p:ph type="sldNum" sz="quarter" idx="10"/>
          </p:nvPr>
        </p:nvSpPr>
        <p:spPr/>
        <p:txBody>
          <a:bodyPr/>
          <a:lstStyle/>
          <a:p>
            <a:pPr algn="l">
              <a:defRPr/>
            </a:pPr>
            <a:fld id="{8987B796-0FB4-4BD0-A80C-C9BFCA5CB64E}" type="slidenum">
              <a:rPr lang="fa-IR" smtClean="0">
                <a:solidFill>
                  <a:prstClr val="black"/>
                </a:solidFill>
              </a:rPr>
              <a:pPr algn="l">
                <a:defRPr/>
              </a:pPr>
              <a:t>120</a:t>
            </a:fld>
            <a:endParaRPr lang="fa-IR">
              <a:solidFill>
                <a:prstClr val="black"/>
              </a:solidFill>
            </a:endParaRPr>
          </a:p>
        </p:txBody>
      </p:sp>
    </p:spTree>
    <p:extLst>
      <p:ext uri="{BB962C8B-B14F-4D97-AF65-F5344CB8AC3E}">
        <p14:creationId xmlns:p14="http://schemas.microsoft.com/office/powerpoint/2010/main" val="3485299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200" b="1" kern="1200" dirty="0">
                <a:solidFill>
                  <a:schemeClr val="tx1"/>
                </a:solidFill>
                <a:effectLst/>
                <a:latin typeface="+mn-lt"/>
                <a:ea typeface="+mn-ea"/>
                <a:cs typeface="+mn-cs"/>
              </a:rPr>
              <a:t>در جواب سوال فوق باید گفت که شهرداری‌ها اغلب با چندین گروه از افراد از قبیل مهندسان معمار، مهندسان سازه، پیمانکاران و مشاوران کار می‌کنند که این امر ایجاب می‌کند که مدل سه‌بعدی ساختمان‌ها در قالب یک فرمت ساده و استاندارد در اختیار باشد. این مدل سه‌بعدی امکان تعامل و همکاری پیوسته میان این گروه‌های مختلف و به اشتراک‌گذاری داده‌های دقیق </a:t>
            </a:r>
            <a:r>
              <a:rPr lang="en-US" sz="1200" b="1" kern="1200" dirty="0">
                <a:solidFill>
                  <a:schemeClr val="tx1"/>
                </a:solidFill>
                <a:effectLst/>
                <a:latin typeface="+mn-lt"/>
                <a:ea typeface="+mn-ea"/>
                <a:cs typeface="+mn-cs"/>
              </a:rPr>
              <a:t>BIM</a:t>
            </a:r>
            <a:r>
              <a:rPr lang="fa-IR" sz="1200" b="1" kern="1200" dirty="0">
                <a:solidFill>
                  <a:schemeClr val="tx1"/>
                </a:solidFill>
                <a:effectLst/>
                <a:latin typeface="+mn-lt"/>
                <a:ea typeface="+mn-ea"/>
                <a:cs typeface="+mn-cs"/>
              </a:rPr>
              <a:t> بین اپلیکیشن‌های نرم‌افزاری مختلف را فراهم می‌کند. این مزیت باعث می‌شود که که هر کس با یک داده واحد کار کند و سوء تفاهمات فنی رخ ندهد.</a:t>
            </a: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F1D81ED-315E-442B-8B03-206F00C03B75}" type="slidenum">
              <a:rPr lang="en-US" smtClean="0"/>
              <a:pPr/>
              <a:t>13</a:t>
            </a:fld>
            <a:endParaRPr lang="en-US"/>
          </a:p>
        </p:txBody>
      </p:sp>
    </p:spTree>
    <p:extLst>
      <p:ext uri="{BB962C8B-B14F-4D97-AF65-F5344CB8AC3E}">
        <p14:creationId xmlns:p14="http://schemas.microsoft.com/office/powerpoint/2010/main" val="204986610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فولدر </a:t>
            </a:r>
            <a:r>
              <a:rPr lang="en-US" sz="1400" b="1" dirty="0">
                <a:solidFill>
                  <a:schemeClr val="tx1"/>
                </a:solidFill>
              </a:rPr>
              <a:t>Building_3DTiles</a:t>
            </a:r>
            <a:r>
              <a:rPr lang="fa-IR" sz="1400" b="1" dirty="0">
                <a:solidFill>
                  <a:schemeClr val="tx1"/>
                </a:solidFill>
              </a:rPr>
              <a:t> را داخل </a:t>
            </a:r>
            <a:r>
              <a:rPr lang="en-US" sz="1400" b="1" dirty="0" err="1">
                <a:solidFill>
                  <a:schemeClr val="tx1"/>
                </a:solidFill>
              </a:rPr>
              <a:t>CesiumJS</a:t>
            </a:r>
            <a:r>
              <a:rPr lang="fa-IR" sz="1400" b="1" dirty="0">
                <a:solidFill>
                  <a:schemeClr val="tx1"/>
                </a:solidFill>
              </a:rPr>
              <a:t> و در این مسیری که با رنگ سبز نشان داده شده، قرار می‌دهیم.</a:t>
            </a:r>
          </a:p>
        </p:txBody>
      </p:sp>
      <p:sp>
        <p:nvSpPr>
          <p:cNvPr id="4" name="Slide Number Placeholder 3"/>
          <p:cNvSpPr>
            <a:spLocks noGrp="1"/>
          </p:cNvSpPr>
          <p:nvPr>
            <p:ph type="sldNum" sz="quarter" idx="10"/>
          </p:nvPr>
        </p:nvSpPr>
        <p:spPr/>
        <p:txBody>
          <a:bodyPr/>
          <a:lstStyle/>
          <a:p>
            <a:pPr algn="l">
              <a:defRPr/>
            </a:pPr>
            <a:fld id="{8987B796-0FB4-4BD0-A80C-C9BFCA5CB64E}" type="slidenum">
              <a:rPr lang="fa-IR" smtClean="0">
                <a:solidFill>
                  <a:prstClr val="black"/>
                </a:solidFill>
              </a:rPr>
              <a:pPr algn="l">
                <a:defRPr/>
              </a:pPr>
              <a:t>121</a:t>
            </a:fld>
            <a:endParaRPr lang="fa-IR">
              <a:solidFill>
                <a:prstClr val="black"/>
              </a:solidFill>
            </a:endParaRPr>
          </a:p>
        </p:txBody>
      </p:sp>
    </p:spTree>
    <p:extLst>
      <p:ext uri="{BB962C8B-B14F-4D97-AF65-F5344CB8AC3E}">
        <p14:creationId xmlns:p14="http://schemas.microsoft.com/office/powerpoint/2010/main" val="131231296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سپس فایل </a:t>
            </a:r>
            <a:r>
              <a:rPr lang="en-US" sz="1400" b="1" dirty="0">
                <a:solidFill>
                  <a:schemeClr val="tx1"/>
                </a:solidFill>
              </a:rPr>
              <a:t>HTML</a:t>
            </a:r>
            <a:r>
              <a:rPr lang="fa-IR" sz="1400" b="1" dirty="0">
                <a:solidFill>
                  <a:schemeClr val="tx1"/>
                </a:solidFill>
              </a:rPr>
              <a:t> ِ </a:t>
            </a:r>
            <a:r>
              <a:rPr lang="en-US" sz="1400" b="1" dirty="0">
                <a:solidFill>
                  <a:schemeClr val="tx1"/>
                </a:solidFill>
              </a:rPr>
              <a:t>HelloWorld</a:t>
            </a:r>
            <a:r>
              <a:rPr lang="fa-IR" sz="1400" b="1" baseline="0" dirty="0">
                <a:solidFill>
                  <a:schemeClr val="tx1"/>
                </a:solidFill>
              </a:rPr>
              <a:t> را کپی می‌کنیم و کنارش </a:t>
            </a:r>
            <a:r>
              <a:rPr lang="en-US" sz="1400" b="1" baseline="0" dirty="0">
                <a:solidFill>
                  <a:schemeClr val="tx1"/>
                </a:solidFill>
              </a:rPr>
              <a:t>paste</a:t>
            </a:r>
            <a:r>
              <a:rPr lang="fa-IR" sz="1400" b="1" baseline="0" dirty="0">
                <a:solidFill>
                  <a:schemeClr val="tx1"/>
                </a:solidFill>
              </a:rPr>
              <a:t> می‌کنیم، یعنی در همین مسیر سبزرنگی که ملاحظه می‌فرمایید و اسم این فایل را هم به یک اسم دلخواه تغییر می‌دهیم.</a:t>
            </a:r>
            <a:endParaRPr lang="fa-IR" sz="1400" b="1" dirty="0">
              <a:solidFill>
                <a:schemeClr val="tx1"/>
              </a:solidFill>
            </a:endParaRPr>
          </a:p>
          <a:p>
            <a:pPr algn="r" rtl="1"/>
            <a:endParaRPr lang="fa-IR" sz="1400" b="1" dirty="0">
              <a:solidFill>
                <a:schemeClr val="tx1"/>
              </a:solidFill>
            </a:endParaRPr>
          </a:p>
        </p:txBody>
      </p:sp>
      <p:sp>
        <p:nvSpPr>
          <p:cNvPr id="4" name="Slide Number Placeholder 3"/>
          <p:cNvSpPr>
            <a:spLocks noGrp="1"/>
          </p:cNvSpPr>
          <p:nvPr>
            <p:ph type="sldNum" sz="quarter" idx="10"/>
          </p:nvPr>
        </p:nvSpPr>
        <p:spPr/>
        <p:txBody>
          <a:bodyPr/>
          <a:lstStyle/>
          <a:p>
            <a:pPr algn="l">
              <a:defRPr/>
            </a:pPr>
            <a:fld id="{8987B796-0FB4-4BD0-A80C-C9BFCA5CB64E}" type="slidenum">
              <a:rPr lang="fa-IR" smtClean="0">
                <a:solidFill>
                  <a:prstClr val="black"/>
                </a:solidFill>
              </a:rPr>
              <a:pPr algn="l">
                <a:defRPr/>
              </a:pPr>
              <a:t>122</a:t>
            </a:fld>
            <a:endParaRPr lang="fa-IR">
              <a:solidFill>
                <a:prstClr val="black"/>
              </a:solidFill>
            </a:endParaRPr>
          </a:p>
        </p:txBody>
      </p:sp>
    </p:spTree>
    <p:extLst>
      <p:ext uri="{BB962C8B-B14F-4D97-AF65-F5344CB8AC3E}">
        <p14:creationId xmlns:p14="http://schemas.microsoft.com/office/powerpoint/2010/main" val="311127838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این فایل </a:t>
            </a:r>
            <a:r>
              <a:rPr lang="en-US" sz="1400" b="1" dirty="0">
                <a:solidFill>
                  <a:schemeClr val="tx1"/>
                </a:solidFill>
              </a:rPr>
              <a:t>HTML</a:t>
            </a:r>
            <a:r>
              <a:rPr lang="fa-IR" sz="1400" b="1" dirty="0">
                <a:solidFill>
                  <a:schemeClr val="tx1"/>
                </a:solidFill>
              </a:rPr>
              <a:t> جدید</a:t>
            </a:r>
            <a:r>
              <a:rPr lang="en-US" sz="1400" b="1" dirty="0">
                <a:solidFill>
                  <a:schemeClr val="tx1"/>
                </a:solidFill>
              </a:rPr>
              <a:t> </a:t>
            </a:r>
            <a:r>
              <a:rPr lang="fa-IR" sz="1400" b="1" dirty="0">
                <a:solidFill>
                  <a:schemeClr val="tx1"/>
                </a:solidFill>
              </a:rPr>
              <a:t>را با یک نرم‌افزار ویرایشگر متنی</a:t>
            </a:r>
            <a:r>
              <a:rPr lang="fa-IR" sz="1400" b="1" baseline="0" dirty="0">
                <a:solidFill>
                  <a:schemeClr val="tx1"/>
                </a:solidFill>
              </a:rPr>
              <a:t> باز می‌کنیم و </a:t>
            </a:r>
            <a:r>
              <a:rPr lang="fa-IR" sz="1400" b="1" dirty="0">
                <a:solidFill>
                  <a:schemeClr val="tx1"/>
                </a:solidFill>
              </a:rPr>
              <a:t>مستطیل قرمز را با هشت مستطیل آبی رنگ جایگزین می‌کنیم.</a:t>
            </a:r>
          </a:p>
          <a:p>
            <a:pPr algn="r" rtl="1"/>
            <a:r>
              <a:rPr lang="fa-IR" sz="1400" b="1" dirty="0">
                <a:solidFill>
                  <a:schemeClr val="tx1"/>
                </a:solidFill>
              </a:rPr>
              <a:t>در واقع،</a:t>
            </a:r>
            <a:r>
              <a:rPr lang="fa-IR" sz="1400" b="1" baseline="0" dirty="0">
                <a:solidFill>
                  <a:schemeClr val="tx1"/>
                </a:solidFill>
              </a:rPr>
              <a:t> باید </a:t>
            </a:r>
            <a:r>
              <a:rPr lang="fa-IR" sz="1400" b="1" dirty="0">
                <a:solidFill>
                  <a:schemeClr val="tx1"/>
                </a:solidFill>
              </a:rPr>
              <a:t>هشت تکه کد متناظر با هشت المان ساختمانی که قبلا دیدیم، ایجاد کنیم. هر تکه کد، مثل کدی است که داخل کادر آبی به عنوان نمونه برای المان </a:t>
            </a:r>
            <a:r>
              <a:rPr lang="en-US" sz="1400" b="1" dirty="0">
                <a:solidFill>
                  <a:schemeClr val="tx1"/>
                </a:solidFill>
              </a:rPr>
              <a:t>Building</a:t>
            </a:r>
            <a:r>
              <a:rPr lang="fa-IR" sz="1400" b="1" dirty="0">
                <a:solidFill>
                  <a:schemeClr val="tx1"/>
                </a:solidFill>
              </a:rPr>
              <a:t> قرار داد شده. </a:t>
            </a:r>
          </a:p>
        </p:txBody>
      </p:sp>
      <p:sp>
        <p:nvSpPr>
          <p:cNvPr id="4" name="Slide Number Placeholder 3"/>
          <p:cNvSpPr>
            <a:spLocks noGrp="1"/>
          </p:cNvSpPr>
          <p:nvPr>
            <p:ph type="sldNum" sz="quarter" idx="10"/>
          </p:nvPr>
        </p:nvSpPr>
        <p:spPr/>
        <p:txBody>
          <a:bodyPr/>
          <a:lstStyle/>
          <a:p>
            <a:pPr algn="l">
              <a:defRPr/>
            </a:pPr>
            <a:fld id="{8987B796-0FB4-4BD0-A80C-C9BFCA5CB64E}" type="slidenum">
              <a:rPr lang="fa-IR" smtClean="0">
                <a:solidFill>
                  <a:prstClr val="black"/>
                </a:solidFill>
              </a:rPr>
              <a:pPr algn="l">
                <a:defRPr/>
              </a:pPr>
              <a:t>123</a:t>
            </a:fld>
            <a:endParaRPr lang="fa-IR">
              <a:solidFill>
                <a:prstClr val="black"/>
              </a:solidFill>
            </a:endParaRPr>
          </a:p>
        </p:txBody>
      </p:sp>
    </p:spTree>
    <p:extLst>
      <p:ext uri="{BB962C8B-B14F-4D97-AF65-F5344CB8AC3E}">
        <p14:creationId xmlns:p14="http://schemas.microsoft.com/office/powerpoint/2010/main" val="327564778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حالا می‌توانیم پیش‌نمایشی</a:t>
            </a:r>
            <a:r>
              <a:rPr lang="fa-IR" sz="1400" b="1" baseline="0" dirty="0">
                <a:solidFill>
                  <a:schemeClr val="tx1"/>
                </a:solidFill>
              </a:rPr>
              <a:t> از </a:t>
            </a:r>
            <a:r>
              <a:rPr lang="fa-IR" sz="1400" b="1" dirty="0">
                <a:solidFill>
                  <a:schemeClr val="tx1"/>
                </a:solidFill>
              </a:rPr>
              <a:t>فایل</a:t>
            </a:r>
            <a:r>
              <a:rPr lang="fa-IR" sz="1400" b="1" baseline="0" dirty="0">
                <a:solidFill>
                  <a:schemeClr val="tx1"/>
                </a:solidFill>
              </a:rPr>
              <a:t> </a:t>
            </a:r>
            <a:r>
              <a:rPr lang="en-US" sz="1400" b="1" baseline="0" dirty="0">
                <a:solidFill>
                  <a:schemeClr val="tx1"/>
                </a:solidFill>
              </a:rPr>
              <a:t>3D Tiles</a:t>
            </a:r>
            <a:r>
              <a:rPr lang="fa-IR" sz="1400" b="1" baseline="0" dirty="0">
                <a:solidFill>
                  <a:schemeClr val="tx1"/>
                </a:solidFill>
              </a:rPr>
              <a:t> مربوط به شهرداری منطقه 9 در </a:t>
            </a:r>
            <a:r>
              <a:rPr lang="en-US" sz="1400" b="1" baseline="0" dirty="0" err="1">
                <a:solidFill>
                  <a:schemeClr val="tx1"/>
                </a:solidFill>
              </a:rPr>
              <a:t>CesiumJS</a:t>
            </a:r>
            <a:r>
              <a:rPr lang="fa-IR" sz="1400" b="1" baseline="0" dirty="0">
                <a:solidFill>
                  <a:schemeClr val="tx1"/>
                </a:solidFill>
              </a:rPr>
              <a:t> داشته باشیم. فقط کافیست که آدرس </a:t>
            </a:r>
            <a:r>
              <a:rPr lang="en-US" sz="1400" b="1" baseline="0" dirty="0">
                <a:solidFill>
                  <a:schemeClr val="tx1"/>
                </a:solidFill>
              </a:rPr>
              <a:t>URL</a:t>
            </a:r>
            <a:r>
              <a:rPr lang="fa-IR" sz="1400" b="1" baseline="0" dirty="0">
                <a:solidFill>
                  <a:schemeClr val="tx1"/>
                </a:solidFill>
              </a:rPr>
              <a:t> درست را در </a:t>
            </a:r>
            <a:r>
              <a:rPr lang="en-US" sz="1400" b="1" baseline="0" dirty="0">
                <a:solidFill>
                  <a:schemeClr val="tx1"/>
                </a:solidFill>
              </a:rPr>
              <a:t>address bar</a:t>
            </a:r>
            <a:r>
              <a:rPr lang="fa-IR" sz="1400" b="1" baseline="0" dirty="0">
                <a:solidFill>
                  <a:schemeClr val="tx1"/>
                </a:solidFill>
              </a:rPr>
              <a:t> ِ یک مرورگر درج کنیم.</a:t>
            </a:r>
            <a:endParaRPr lang="fa-IR" sz="1400" b="1" dirty="0">
              <a:solidFill>
                <a:schemeClr val="tx1"/>
              </a:solidFill>
            </a:endParaRPr>
          </a:p>
        </p:txBody>
      </p:sp>
      <p:sp>
        <p:nvSpPr>
          <p:cNvPr id="4" name="Slide Number Placeholder 3"/>
          <p:cNvSpPr>
            <a:spLocks noGrp="1"/>
          </p:cNvSpPr>
          <p:nvPr>
            <p:ph type="sldNum" sz="quarter" idx="10"/>
          </p:nvPr>
        </p:nvSpPr>
        <p:spPr/>
        <p:txBody>
          <a:bodyPr/>
          <a:lstStyle/>
          <a:p>
            <a:pPr algn="l">
              <a:defRPr/>
            </a:pPr>
            <a:fld id="{8987B796-0FB4-4BD0-A80C-C9BFCA5CB64E}" type="slidenum">
              <a:rPr lang="fa-IR" smtClean="0">
                <a:solidFill>
                  <a:prstClr val="black"/>
                </a:solidFill>
              </a:rPr>
              <a:pPr algn="l">
                <a:defRPr/>
              </a:pPr>
              <a:t>124</a:t>
            </a:fld>
            <a:endParaRPr lang="fa-IR">
              <a:solidFill>
                <a:prstClr val="black"/>
              </a:solidFill>
            </a:endParaRPr>
          </a:p>
        </p:txBody>
      </p:sp>
    </p:spTree>
    <p:extLst>
      <p:ext uri="{BB962C8B-B14F-4D97-AF65-F5344CB8AC3E}">
        <p14:creationId xmlns:p14="http://schemas.microsoft.com/office/powerpoint/2010/main" val="320455708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b="1" dirty="0"/>
          </a:p>
        </p:txBody>
      </p:sp>
      <p:sp>
        <p:nvSpPr>
          <p:cNvPr id="4" name="Slide Number Placeholder 3"/>
          <p:cNvSpPr>
            <a:spLocks noGrp="1"/>
          </p:cNvSpPr>
          <p:nvPr>
            <p:ph type="sldNum" sz="quarter" idx="5"/>
          </p:nvPr>
        </p:nvSpPr>
        <p:spPr/>
        <p:txBody>
          <a:bodyPr/>
          <a:lstStyle/>
          <a:p>
            <a:fld id="{0F1D81ED-315E-442B-8B03-206F00C03B75}" type="slidenum">
              <a:rPr lang="en-US" smtClean="0"/>
              <a:pPr/>
              <a:t>125</a:t>
            </a:fld>
            <a:endParaRPr lang="en-US"/>
          </a:p>
        </p:txBody>
      </p:sp>
    </p:spTree>
    <p:extLst>
      <p:ext uri="{BB962C8B-B14F-4D97-AF65-F5344CB8AC3E}">
        <p14:creationId xmlns:p14="http://schemas.microsoft.com/office/powerpoint/2010/main" val="3496412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b="1" kern="1200" dirty="0">
                <a:solidFill>
                  <a:schemeClr val="tx1"/>
                </a:solidFill>
                <a:effectLst/>
                <a:latin typeface="+mn-lt"/>
                <a:ea typeface="+mn-ea"/>
                <a:cs typeface="+mn-cs"/>
              </a:rPr>
              <a:t>فناوری </a:t>
            </a:r>
            <a:r>
              <a:rPr lang="en-US" sz="1200" b="1" kern="1200" dirty="0">
                <a:solidFill>
                  <a:schemeClr val="tx1"/>
                </a:solidFill>
                <a:effectLst/>
                <a:latin typeface="+mn-lt"/>
                <a:ea typeface="+mn-ea"/>
                <a:cs typeface="+mn-cs"/>
              </a:rPr>
              <a:t>BIM</a:t>
            </a:r>
            <a:r>
              <a:rPr lang="fa-IR" sz="1200" b="1" kern="1200" dirty="0">
                <a:solidFill>
                  <a:schemeClr val="tx1"/>
                </a:solidFill>
                <a:effectLst/>
                <a:latin typeface="+mn-lt"/>
                <a:ea typeface="+mn-ea"/>
                <a:cs typeface="+mn-cs"/>
              </a:rPr>
              <a:t> در سه مرحله مورد استفاده قرار می‌گیرد.</a:t>
            </a:r>
            <a:endParaRPr lang="en-US" b="1" dirty="0"/>
          </a:p>
        </p:txBody>
      </p:sp>
      <p:sp>
        <p:nvSpPr>
          <p:cNvPr id="4" name="Slide Number Placeholder 3"/>
          <p:cNvSpPr>
            <a:spLocks noGrp="1"/>
          </p:cNvSpPr>
          <p:nvPr>
            <p:ph type="sldNum" sz="quarter" idx="10"/>
          </p:nvPr>
        </p:nvSpPr>
        <p:spPr/>
        <p:txBody>
          <a:bodyPr/>
          <a:lstStyle/>
          <a:p>
            <a:fld id="{0F1D81ED-315E-442B-8B03-206F00C03B75}" type="slidenum">
              <a:rPr lang="en-US" smtClean="0"/>
              <a:pPr/>
              <a:t>14</a:t>
            </a:fld>
            <a:endParaRPr lang="en-US"/>
          </a:p>
        </p:txBody>
      </p:sp>
    </p:spTree>
    <p:extLst>
      <p:ext uri="{BB962C8B-B14F-4D97-AF65-F5344CB8AC3E}">
        <p14:creationId xmlns:p14="http://schemas.microsoft.com/office/powerpoint/2010/main" val="2247059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200" b="1" kern="1200" dirty="0">
                <a:solidFill>
                  <a:schemeClr val="tx1"/>
                </a:solidFill>
                <a:effectLst/>
                <a:latin typeface="+mn-lt"/>
                <a:ea typeface="+mn-ea"/>
                <a:cs typeface="+mn-cs"/>
              </a:rPr>
              <a:t>یکی دیگر از کاربردهای مهم </a:t>
            </a:r>
            <a:r>
              <a:rPr lang="en-US" sz="1200" b="1" kern="1200" dirty="0">
                <a:solidFill>
                  <a:schemeClr val="tx1"/>
                </a:solidFill>
                <a:effectLst/>
                <a:latin typeface="+mn-lt"/>
                <a:ea typeface="+mn-ea"/>
                <a:cs typeface="+mn-cs"/>
              </a:rPr>
              <a:t>BIM</a:t>
            </a:r>
            <a:r>
              <a:rPr lang="fa-IR" sz="1200" b="1" kern="1200" baseline="0" dirty="0">
                <a:solidFill>
                  <a:schemeClr val="tx1"/>
                </a:solidFill>
                <a:effectLst/>
                <a:latin typeface="+mn-lt"/>
                <a:ea typeface="+mn-ea"/>
                <a:cs typeface="+mn-cs"/>
              </a:rPr>
              <a:t>، علاوه بر کاربردی که در شهرداری‌ها دارند، </a:t>
            </a:r>
            <a:r>
              <a:rPr lang="fa-IR" sz="1200" b="1" kern="1200" dirty="0">
                <a:solidFill>
                  <a:schemeClr val="tx1"/>
                </a:solidFill>
                <a:effectLst/>
                <a:latin typeface="+mn-lt"/>
                <a:ea typeface="+mn-ea"/>
                <a:cs typeface="+mn-cs"/>
              </a:rPr>
              <a:t>نقش مهمش در زمینه کاداستر سه‌بعدی و مدیریت بهینه املاک و مستغلات است. ترکیب </a:t>
            </a:r>
            <a:r>
              <a:rPr lang="en-US" sz="1200" b="1" kern="1200" dirty="0">
                <a:solidFill>
                  <a:schemeClr val="tx1"/>
                </a:solidFill>
                <a:effectLst/>
                <a:latin typeface="+mn-lt"/>
                <a:ea typeface="+mn-ea"/>
                <a:cs typeface="+mn-cs"/>
              </a:rPr>
              <a:t>BIM</a:t>
            </a:r>
            <a:r>
              <a:rPr lang="fa-IR" sz="1200" b="1" kern="1200" dirty="0">
                <a:solidFill>
                  <a:schemeClr val="tx1"/>
                </a:solidFill>
                <a:effectLst/>
                <a:latin typeface="+mn-lt"/>
                <a:ea typeface="+mn-ea"/>
                <a:cs typeface="+mn-cs"/>
              </a:rPr>
              <a:t> با کاداستر سه‌بعدی می‌تواند مزایای زیادی داشته باشد که در اسلاید بعدی شرح خواهیم داد.</a:t>
            </a:r>
            <a:endParaRPr lang="en-US" b="1" dirty="0"/>
          </a:p>
        </p:txBody>
      </p:sp>
      <p:sp>
        <p:nvSpPr>
          <p:cNvPr id="4" name="Slide Number Placeholder 3"/>
          <p:cNvSpPr>
            <a:spLocks noGrp="1"/>
          </p:cNvSpPr>
          <p:nvPr>
            <p:ph type="sldNum" sz="quarter" idx="10"/>
          </p:nvPr>
        </p:nvSpPr>
        <p:spPr/>
        <p:txBody>
          <a:bodyPr/>
          <a:lstStyle/>
          <a:p>
            <a:fld id="{0F1D81ED-315E-442B-8B03-206F00C03B75}" type="slidenum">
              <a:rPr lang="en-US" smtClean="0"/>
              <a:pPr/>
              <a:t>15</a:t>
            </a:fld>
            <a:endParaRPr lang="en-US"/>
          </a:p>
        </p:txBody>
      </p:sp>
    </p:spTree>
    <p:extLst>
      <p:ext uri="{BB962C8B-B14F-4D97-AF65-F5344CB8AC3E}">
        <p14:creationId xmlns:p14="http://schemas.microsoft.com/office/powerpoint/2010/main" val="25302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fa-IR" sz="1200" b="1" kern="1200" dirty="0">
                <a:solidFill>
                  <a:schemeClr val="tx1"/>
                </a:solidFill>
                <a:effectLst/>
                <a:latin typeface="+mn-lt"/>
                <a:ea typeface="+mn-ea"/>
                <a:cs typeface="+mn-cs"/>
              </a:rPr>
              <a:t>1- بصری‌سازی (ویژوآلیزیشن) و دید بهتر: ساختمان‌های سه‌بعدی یک نمایش واقعی‌تری از محیط‌ها و سازه‌های شهری ارائه می‌دهد و یک درک بهتر از روابط مکانی بین این ساختمان‌ها و عوارض شهری</a:t>
            </a:r>
          </a:p>
          <a:p>
            <a:pPr marL="0" marR="0" indent="0" algn="just" defTabSz="914400" rtl="1" eaLnBrk="1" fontAlgn="auto" latinLnBrk="0" hangingPunct="1">
              <a:lnSpc>
                <a:spcPct val="100000"/>
              </a:lnSpc>
              <a:spcBef>
                <a:spcPts val="0"/>
              </a:spcBef>
              <a:spcAft>
                <a:spcPts val="0"/>
              </a:spcAft>
              <a:buClrTx/>
              <a:buSzTx/>
              <a:buFontTx/>
              <a:buNone/>
              <a:tabLst/>
              <a:defRPr/>
            </a:pPr>
            <a:r>
              <a:rPr lang="fa-IR" sz="1200" b="1" kern="1200" dirty="0">
                <a:solidFill>
                  <a:schemeClr val="tx1"/>
                </a:solidFill>
                <a:effectLst/>
                <a:latin typeface="+mn-lt"/>
                <a:ea typeface="+mn-ea"/>
                <a:cs typeface="+mn-cs"/>
              </a:rPr>
              <a:t>2- تحلیل مکانی سه‌بعدی: مدل‌های سه‌بعدی با اطلاعاتی که در بعد سوم در اختیار قرار می‌دهند، امکان تحلیل‌های سه‌بعدی پیچیده‌تر را فراهم می‌کنند که در بعضی از کاربردها از قبیل در معرض نور آفتاب بودن، استخراج میدان دید و استخراج نقاط کور و چک کردن میزان سایه بر روی ساختمان‌های مجاور (مانند کنترل اثر سایه ساختمان‌های بزرگ و مرتفع بر روی پنل‌های ‌خورشیدی ساختمان‌های مجاور).</a:t>
            </a:r>
          </a:p>
          <a:p>
            <a:pPr marL="0" marR="0" indent="0" algn="just" defTabSz="914400" rtl="1" eaLnBrk="1" fontAlgn="auto" latinLnBrk="0" hangingPunct="1">
              <a:lnSpc>
                <a:spcPct val="100000"/>
              </a:lnSpc>
              <a:spcBef>
                <a:spcPts val="0"/>
              </a:spcBef>
              <a:spcAft>
                <a:spcPts val="0"/>
              </a:spcAft>
              <a:buClrTx/>
              <a:buSzTx/>
              <a:buFontTx/>
              <a:buNone/>
              <a:tabLst/>
              <a:defRPr/>
            </a:pPr>
            <a:r>
              <a:rPr lang="fa-IR" sz="1200" b="1" kern="1200" dirty="0">
                <a:solidFill>
                  <a:schemeClr val="tx1"/>
                </a:solidFill>
                <a:effectLst/>
                <a:latin typeface="+mn-lt"/>
                <a:ea typeface="+mn-ea"/>
                <a:cs typeface="+mn-cs"/>
              </a:rPr>
              <a:t>3- پیدا کردن تعارضات و تجاوزات ملکی: با نمایش سه‌بعدی، تشخیص تعارضات موجود بین املاک (خصوصا در بعد سوم) مثل تجاوزات، سرخوردگی‌ها و ... در بعد سوم، راحت‌تر است.</a:t>
            </a:r>
          </a:p>
          <a:p>
            <a:pPr marL="0" marR="0" indent="0" algn="just" defTabSz="914400" rtl="1" eaLnBrk="1" fontAlgn="auto" latinLnBrk="0" hangingPunct="1">
              <a:lnSpc>
                <a:spcPct val="100000"/>
              </a:lnSpc>
              <a:spcBef>
                <a:spcPts val="0"/>
              </a:spcBef>
              <a:spcAft>
                <a:spcPts val="0"/>
              </a:spcAft>
              <a:buClrTx/>
              <a:buSzTx/>
              <a:buFontTx/>
              <a:buNone/>
              <a:tabLst/>
              <a:defRPr/>
            </a:pPr>
            <a:r>
              <a:rPr lang="fa-IR" sz="1200" b="1" kern="1200" dirty="0">
                <a:solidFill>
                  <a:schemeClr val="tx1"/>
                </a:solidFill>
                <a:effectLst/>
                <a:latin typeface="+mn-lt"/>
                <a:ea typeface="+mn-ea"/>
                <a:cs typeface="+mn-cs"/>
              </a:rPr>
              <a:t>4- مالکیت در بعد سوم: مدل‌های سه‌بعدی نمایش مالکیت در بعد ارتفاع را میسر می‌کنند. چون امروزه در مناطق شهری عمدتا املاک به صورت آپارتمان هستند و هر طبقه متعلق به یک مالک مجزا است.</a:t>
            </a:r>
          </a:p>
          <a:p>
            <a:pPr marL="0" marR="0" indent="0" algn="just" defTabSz="914400" rtl="1" eaLnBrk="1" fontAlgn="auto" latinLnBrk="0" hangingPunct="1">
              <a:lnSpc>
                <a:spcPct val="100000"/>
              </a:lnSpc>
              <a:spcBef>
                <a:spcPts val="0"/>
              </a:spcBef>
              <a:spcAft>
                <a:spcPts val="0"/>
              </a:spcAft>
              <a:buClrTx/>
              <a:buSzTx/>
              <a:buFontTx/>
              <a:buNone/>
              <a:tabLst/>
              <a:defRPr/>
            </a:pPr>
            <a:r>
              <a:rPr lang="fa-IR" sz="1200" b="1" kern="1200" dirty="0">
                <a:solidFill>
                  <a:schemeClr val="tx1"/>
                </a:solidFill>
                <a:effectLst/>
                <a:latin typeface="+mn-lt"/>
                <a:ea typeface="+mn-ea"/>
                <a:cs typeface="+mn-cs"/>
              </a:rPr>
              <a:t>5- غنی‌سازی داده‌ها: </a:t>
            </a:r>
            <a:r>
              <a:rPr lang="en-US" sz="1200" b="1" kern="1200" dirty="0">
                <a:solidFill>
                  <a:schemeClr val="tx1"/>
                </a:solidFill>
                <a:effectLst/>
                <a:latin typeface="+mn-lt"/>
                <a:ea typeface="+mn-ea"/>
                <a:cs typeface="+mn-cs"/>
              </a:rPr>
              <a:t>BIM</a:t>
            </a:r>
            <a:r>
              <a:rPr lang="fa-IR" sz="1200" b="1" kern="1200" dirty="0">
                <a:solidFill>
                  <a:schemeClr val="tx1"/>
                </a:solidFill>
                <a:effectLst/>
                <a:latin typeface="+mn-lt"/>
                <a:ea typeface="+mn-ea"/>
                <a:cs typeface="+mn-cs"/>
              </a:rPr>
              <a:t> اطلاعات پرجزئیاتی را در مورد جنبه‌های مختلف ساختمان شامل جنبه‌های معماری، سازه‌ای، تاسیسات، الکتریکی و ... در اختیار می‌گذارد. گنجاندن اطلاعات </a:t>
            </a:r>
            <a:r>
              <a:rPr lang="en-US" sz="1200" b="1" kern="1200" dirty="0">
                <a:solidFill>
                  <a:schemeClr val="tx1"/>
                </a:solidFill>
                <a:effectLst/>
                <a:latin typeface="+mn-lt"/>
                <a:ea typeface="+mn-ea"/>
                <a:cs typeface="+mn-cs"/>
              </a:rPr>
              <a:t>BIM</a:t>
            </a:r>
            <a:r>
              <a:rPr lang="fa-IR" sz="1200" b="1" kern="1200" dirty="0">
                <a:solidFill>
                  <a:schemeClr val="tx1"/>
                </a:solidFill>
                <a:effectLst/>
                <a:latin typeface="+mn-lt"/>
                <a:ea typeface="+mn-ea"/>
                <a:cs typeface="+mn-cs"/>
              </a:rPr>
              <a:t> در کاداستر سه‌بعدی منجر به کامل‌تر و دقیق‌تر شدن اطلاعات املاک می‌شود.</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16</a:t>
            </a:fld>
            <a:endParaRPr lang="en-US"/>
          </a:p>
        </p:txBody>
      </p:sp>
    </p:spTree>
    <p:extLst>
      <p:ext uri="{BB962C8B-B14F-4D97-AF65-F5344CB8AC3E}">
        <p14:creationId xmlns:p14="http://schemas.microsoft.com/office/powerpoint/2010/main" val="3303039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F1D81ED-315E-442B-8B03-206F00C03B75}" type="slidenum">
              <a:rPr lang="en-US" smtClean="0"/>
              <a:pPr/>
              <a:t>17</a:t>
            </a:fld>
            <a:endParaRPr lang="en-US"/>
          </a:p>
        </p:txBody>
      </p:sp>
    </p:spTree>
    <p:extLst>
      <p:ext uri="{BB962C8B-B14F-4D97-AF65-F5344CB8AC3E}">
        <p14:creationId xmlns:p14="http://schemas.microsoft.com/office/powerpoint/2010/main" val="2958923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200" b="1" kern="1200" dirty="0">
                <a:solidFill>
                  <a:schemeClr val="tx1"/>
                </a:solidFill>
                <a:effectLst/>
                <a:latin typeface="+mn-lt"/>
                <a:ea typeface="+mn-ea"/>
                <a:cs typeface="+mn-cs"/>
              </a:rPr>
              <a:t>سرویس‌های سه‌بعدی مکانی تحت وب، به پلت‌فرم‌ها و اپلیکیشن‌هایی اشاره دارد که دسترسی به داده‌های مکانی سه‌بعدی در بستر اینترنت را مهیا می‌کنند. این سرویس‌ها کاربران را قادر می‌سازند تا با استفاده از مرورگرهای وب و دیگر ابزارهای وب-مبنا، عمل جستجو، تحلیل و ویژوآلیزه کردن داده‌های مکانی و مدل‌های سه‌بعدی را انجام دهند.</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18</a:t>
            </a:fld>
            <a:endParaRPr lang="en-US"/>
          </a:p>
        </p:txBody>
      </p:sp>
    </p:spTree>
    <p:extLst>
      <p:ext uri="{BB962C8B-B14F-4D97-AF65-F5344CB8AC3E}">
        <p14:creationId xmlns:p14="http://schemas.microsoft.com/office/powerpoint/2010/main" val="2274547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sz="1200" b="1" kern="1200" dirty="0">
                <a:solidFill>
                  <a:schemeClr val="tx1"/>
                </a:solidFill>
                <a:effectLst/>
                <a:latin typeface="+mn-lt"/>
                <a:ea typeface="+mn-ea"/>
                <a:cs typeface="+mn-cs"/>
              </a:rPr>
              <a:t>سرویس‌های سه‌بعدی مکانی دارای یک سری مشخصات و مزایایی هستند که شامل موارد زیر است:</a:t>
            </a:r>
          </a:p>
          <a:p>
            <a:pPr algn="just" rtl="1"/>
            <a:r>
              <a:rPr lang="fa-IR" sz="1200" b="1" kern="1200" dirty="0">
                <a:solidFill>
                  <a:schemeClr val="tx1"/>
                </a:solidFill>
                <a:effectLst/>
                <a:latin typeface="+mn-lt"/>
                <a:ea typeface="+mn-ea"/>
                <a:cs typeface="+mn-cs"/>
              </a:rPr>
              <a:t>1- دسترسی آنلاین: سرویس‌های سه‌بعدی مکانی از طریق وب در دسترس می‌باشند که به کاربران این امکان را می‌دهد که به داده‌های مکانی سه‌بعدی بدون نیاز به نصب سخت‌افزار یا نرم‌افزار خاصی دسترسی یابند.</a:t>
            </a:r>
          </a:p>
          <a:p>
            <a:pPr algn="just" rtl="1"/>
            <a:r>
              <a:rPr lang="fa-IR" sz="1200" b="1" kern="1200" dirty="0">
                <a:solidFill>
                  <a:schemeClr val="tx1"/>
                </a:solidFill>
                <a:effectLst/>
                <a:latin typeface="+mn-lt"/>
                <a:ea typeface="+mn-ea"/>
                <a:cs typeface="+mn-cs"/>
              </a:rPr>
              <a:t>2- ویژوآلیزاسیون سه‌بعدی: این سرویس‌ها امکان بصری‌سازی سه‌بعدی داده‌های مکانی مانند ساختمان‌ها، زمین، زیرساخت‌های شهری و ... را فراهم می‌کنند.</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19</a:t>
            </a:fld>
            <a:endParaRPr lang="en-US"/>
          </a:p>
        </p:txBody>
      </p:sp>
    </p:spTree>
    <p:extLst>
      <p:ext uri="{BB962C8B-B14F-4D97-AF65-F5344CB8AC3E}">
        <p14:creationId xmlns:p14="http://schemas.microsoft.com/office/powerpoint/2010/main" val="2360849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b="1" kern="1200" dirty="0">
                <a:solidFill>
                  <a:schemeClr val="tx1"/>
                </a:solidFill>
                <a:effectLst/>
                <a:latin typeface="+mn-lt"/>
                <a:ea typeface="+mn-ea"/>
                <a:cs typeface="+mn-cs"/>
              </a:rPr>
              <a:t>3- تعامل‌پذیری: کاربران می‌توانند با مدل‌های سه‌بعدی و نقشه‌ها مستقیما کار کنند و تعامل داشته باشند، مثلا </a:t>
            </a:r>
            <a:r>
              <a:rPr lang="en-US" sz="1200" b="1" kern="1200" dirty="0">
                <a:solidFill>
                  <a:schemeClr val="tx1"/>
                </a:solidFill>
                <a:effectLst/>
                <a:latin typeface="+mn-lt"/>
                <a:ea typeface="+mn-ea"/>
                <a:cs typeface="+mn-cs"/>
              </a:rPr>
              <a:t>Zoom in, Zoom out</a:t>
            </a:r>
            <a:r>
              <a:rPr lang="fa-IR" sz="1200" b="1" kern="1200" dirty="0">
                <a:solidFill>
                  <a:schemeClr val="tx1"/>
                </a:solidFill>
                <a:effectLst/>
                <a:latin typeface="+mn-lt"/>
                <a:ea typeface="+mn-ea"/>
                <a:cs typeface="+mn-cs"/>
              </a:rPr>
              <a:t>، دوران نقطه دید، </a:t>
            </a:r>
            <a:r>
              <a:rPr lang="en-US" sz="1200" b="1" kern="1200" dirty="0">
                <a:solidFill>
                  <a:schemeClr val="tx1"/>
                </a:solidFill>
                <a:effectLst/>
                <a:latin typeface="+mn-lt"/>
                <a:ea typeface="+mn-ea"/>
                <a:cs typeface="+mn-cs"/>
              </a:rPr>
              <a:t>pan</a:t>
            </a:r>
            <a:r>
              <a:rPr lang="fa-IR" sz="1200" b="1" kern="1200" dirty="0">
                <a:solidFill>
                  <a:schemeClr val="tx1"/>
                </a:solidFill>
                <a:effectLst/>
                <a:latin typeface="+mn-lt"/>
                <a:ea typeface="+mn-ea"/>
                <a:cs typeface="+mn-cs"/>
              </a:rPr>
              <a:t> کردن</a:t>
            </a:r>
            <a:r>
              <a:rPr lang="en-US" sz="1200" b="1" kern="1200" dirty="0">
                <a:solidFill>
                  <a:schemeClr val="tx1"/>
                </a:solidFill>
                <a:effectLst/>
                <a:latin typeface="+mn-lt"/>
                <a:ea typeface="+mn-ea"/>
                <a:cs typeface="+mn-cs"/>
              </a:rPr>
              <a:t> </a:t>
            </a:r>
            <a:r>
              <a:rPr lang="fa-IR" sz="1200" b="1" kern="1200" dirty="0">
                <a:solidFill>
                  <a:schemeClr val="tx1"/>
                </a:solidFill>
                <a:effectLst/>
                <a:latin typeface="+mn-lt"/>
                <a:ea typeface="+mn-ea"/>
                <a:cs typeface="+mn-cs"/>
              </a:rPr>
              <a:t>و جستجوی داده‌های مکانی را انجام دهند. بعضی از سرویس‌ها امکان اندازه‌گیری فاصله، مساحت و حجم را هم فراهم می‌کنند.</a:t>
            </a:r>
          </a:p>
          <a:p>
            <a:pPr algn="r" rtl="1"/>
            <a:r>
              <a:rPr lang="fa-IR" sz="1200" b="1" kern="1200" dirty="0">
                <a:solidFill>
                  <a:schemeClr val="tx1"/>
                </a:solidFill>
                <a:effectLst/>
                <a:latin typeface="+mn-lt"/>
                <a:ea typeface="+mn-ea"/>
                <a:cs typeface="+mn-cs"/>
              </a:rPr>
              <a:t>4- امکان ترکیب با دیگر داده‌ها: سرویس‌های سه‌بعدی مکانی اغلب با دیتاست‌ها و سرویس‌های دیگر ترکیب می‌شوند، مانند تصاویر ماهواره‌ای، پایگاه داده‌های مکانی یا داده‌های سنسورهای </a:t>
            </a:r>
            <a:r>
              <a:rPr lang="en-US" sz="1200" b="1" kern="1200" dirty="0">
                <a:solidFill>
                  <a:schemeClr val="tx1"/>
                </a:solidFill>
                <a:effectLst/>
                <a:latin typeface="+mn-lt"/>
                <a:ea typeface="+mn-ea"/>
                <a:cs typeface="+mn-cs"/>
              </a:rPr>
              <a:t>real-time</a:t>
            </a:r>
            <a:r>
              <a:rPr lang="fa-IR" sz="1200" b="1" kern="1200" dirty="0">
                <a:solidFill>
                  <a:schemeClr val="tx1"/>
                </a:solidFill>
                <a:effectLst/>
                <a:latin typeface="+mn-lt"/>
                <a:ea typeface="+mn-ea"/>
                <a:cs typeface="+mn-cs"/>
              </a:rPr>
              <a:t>. این تلفیق داده‌ها به کاربران این امکان را می‌دهد که داده‌های منابع مختلف را با همدیگر ترکیب کنند تا به بصری‌سازی بهتری دسترسی پیدا کنند. همانطور که شما در این شکل ملاحظه می‌کنید، سرویس‌ سه‌بعدی ساختمان‌ها با تصویر ماهواره‌ای ترکیب شده است.</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20</a:t>
            </a:fld>
            <a:endParaRPr lang="en-US"/>
          </a:p>
        </p:txBody>
      </p:sp>
    </p:spTree>
    <p:extLst>
      <p:ext uri="{BB962C8B-B14F-4D97-AF65-F5344CB8AC3E}">
        <p14:creationId xmlns:p14="http://schemas.microsoft.com/office/powerpoint/2010/main" val="2134225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F1D81ED-315E-442B-8B03-206F00C03B75}" type="slidenum">
              <a:rPr lang="en-US" smtClean="0"/>
              <a:pPr/>
              <a:t>3</a:t>
            </a:fld>
            <a:endParaRPr lang="en-US"/>
          </a:p>
        </p:txBody>
      </p:sp>
    </p:spTree>
    <p:extLst>
      <p:ext uri="{BB962C8B-B14F-4D97-AF65-F5344CB8AC3E}">
        <p14:creationId xmlns:p14="http://schemas.microsoft.com/office/powerpoint/2010/main" val="2443331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sz="1200" b="1" kern="1200" dirty="0">
                <a:solidFill>
                  <a:schemeClr val="tx1"/>
                </a:solidFill>
                <a:effectLst/>
                <a:latin typeface="+mn-lt"/>
                <a:ea typeface="+mn-ea"/>
                <a:cs typeface="+mn-cs"/>
              </a:rPr>
              <a:t>5- تعامل و به اشتراک‌گذاری: بسیاری از سرویس‌های مکانی سه‌بعدی دارای خصوصیاتی هستند که کاربران را قادر می‌سازند تا به صورت مشترک بر روی مدل‌های سه‌بعدی یا نقشه‌های سه‌بعدی با همدیگر کار کنند. این کار تیمی، فرآیند تصمیم‌گیری را دقیق‌تر و پرسرعت‌تر می‌کند.</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21</a:t>
            </a:fld>
            <a:endParaRPr lang="en-US"/>
          </a:p>
        </p:txBody>
      </p:sp>
    </p:spTree>
    <p:extLst>
      <p:ext uri="{BB962C8B-B14F-4D97-AF65-F5344CB8AC3E}">
        <p14:creationId xmlns:p14="http://schemas.microsoft.com/office/powerpoint/2010/main" val="2773196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F1D81ED-315E-442B-8B03-206F00C03B75}" type="slidenum">
              <a:rPr lang="en-US" smtClean="0"/>
              <a:pPr/>
              <a:t>22</a:t>
            </a:fld>
            <a:endParaRPr lang="en-US"/>
          </a:p>
        </p:txBody>
      </p:sp>
    </p:spTree>
    <p:extLst>
      <p:ext uri="{BB962C8B-B14F-4D97-AF65-F5344CB8AC3E}">
        <p14:creationId xmlns:p14="http://schemas.microsoft.com/office/powerpoint/2010/main" val="1259492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200" b="1" kern="1200" dirty="0">
                <a:solidFill>
                  <a:schemeClr val="tx1"/>
                </a:solidFill>
                <a:latin typeface="+mn-lt"/>
                <a:ea typeface="+mn-ea"/>
                <a:cs typeface="+mn-cs"/>
              </a:rPr>
              <a:t>قبل از وارد شدن به مرحله پیاده‌سازی</a:t>
            </a:r>
            <a:r>
              <a:rPr lang="fa-IR" sz="1200" b="1" kern="1200" baseline="0" dirty="0">
                <a:solidFill>
                  <a:schemeClr val="tx1"/>
                </a:solidFill>
                <a:latin typeface="+mn-lt"/>
                <a:ea typeface="+mn-ea"/>
                <a:cs typeface="+mn-cs"/>
              </a:rPr>
              <a:t> سرویس‌های سه‌بعدی، نیاز است که با بعضی از فرمت‌ها یا استانداردهای داده‌های مکانی سه‌بعدی که در تمرین‌های عملی این دوره استفاده کردیم، آشنا شویم. فرمت اولی که می‌خواهیم درباره آن صحبت کنیم، فرمت </a:t>
            </a:r>
            <a:r>
              <a:rPr lang="en-US" sz="1200" b="1" kern="1200" baseline="0" dirty="0">
                <a:solidFill>
                  <a:schemeClr val="tx1"/>
                </a:solidFill>
                <a:latin typeface="+mn-lt"/>
                <a:ea typeface="+mn-ea"/>
                <a:cs typeface="+mn-cs"/>
              </a:rPr>
              <a:t>RVT</a:t>
            </a:r>
            <a:r>
              <a:rPr lang="fa-IR" sz="1200" b="1" kern="1200" baseline="0" dirty="0">
                <a:solidFill>
                  <a:schemeClr val="tx1"/>
                </a:solidFill>
                <a:latin typeface="+mn-lt"/>
                <a:ea typeface="+mn-ea"/>
                <a:cs typeface="+mn-cs"/>
              </a:rPr>
              <a:t> است.</a:t>
            </a:r>
          </a:p>
          <a:p>
            <a:pPr marL="0" marR="0" indent="0" algn="r" defTabSz="914400" rtl="1" eaLnBrk="1" fontAlgn="auto" latinLnBrk="0" hangingPunct="1">
              <a:lnSpc>
                <a:spcPct val="100000"/>
              </a:lnSpc>
              <a:spcBef>
                <a:spcPts val="0"/>
              </a:spcBef>
              <a:spcAft>
                <a:spcPts val="0"/>
              </a:spcAft>
              <a:buClrTx/>
              <a:buSzTx/>
              <a:buFontTx/>
              <a:buNone/>
              <a:tabLst/>
              <a:defRPr/>
            </a:pPr>
            <a:r>
              <a:rPr lang="fa-IR" sz="1200" b="1" kern="1200" baseline="0" dirty="0">
                <a:solidFill>
                  <a:schemeClr val="tx1"/>
                </a:solidFill>
                <a:latin typeface="+mn-lt"/>
                <a:ea typeface="+mn-ea"/>
                <a:cs typeface="+mn-cs"/>
              </a:rPr>
              <a:t>فرمت </a:t>
            </a:r>
            <a:r>
              <a:rPr lang="en-US" sz="1200" b="1" kern="1200" baseline="0" dirty="0">
                <a:solidFill>
                  <a:schemeClr val="tx1"/>
                </a:solidFill>
                <a:latin typeface="+mn-lt"/>
                <a:ea typeface="+mn-ea"/>
                <a:cs typeface="+mn-cs"/>
              </a:rPr>
              <a:t>RVT</a:t>
            </a:r>
            <a:r>
              <a:rPr lang="fa-IR" sz="1200" b="1" kern="1200" baseline="0" dirty="0">
                <a:solidFill>
                  <a:schemeClr val="tx1"/>
                </a:solidFill>
                <a:latin typeface="+mn-lt"/>
                <a:ea typeface="+mn-ea"/>
                <a:cs typeface="+mn-cs"/>
              </a:rPr>
              <a:t> یک فرمت فایل است که توسط نرم‌افزار </a:t>
            </a:r>
            <a:r>
              <a:rPr lang="en-US" sz="1200" b="1" kern="1200" baseline="0" dirty="0">
                <a:solidFill>
                  <a:schemeClr val="tx1"/>
                </a:solidFill>
                <a:latin typeface="+mn-lt"/>
                <a:ea typeface="+mn-ea"/>
                <a:cs typeface="+mn-cs"/>
              </a:rPr>
              <a:t>Revit</a:t>
            </a:r>
            <a:r>
              <a:rPr lang="fa-IR" sz="1200" b="1" kern="1200" baseline="0" dirty="0">
                <a:solidFill>
                  <a:schemeClr val="tx1"/>
                </a:solidFill>
                <a:latin typeface="+mn-lt"/>
                <a:ea typeface="+mn-ea"/>
                <a:cs typeface="+mn-cs"/>
              </a:rPr>
              <a:t> برای تولید مدل‌های سه‌بعدی ساختمان مورد استفاده قرار می‌گیرد. این فرمت فایل، شامل مدل‌های سه‌بعدی ساختمان به علاوه جنبه‌های دیگری از پروژه مانند برنامه زمان‌بندی و مصالح می‌باشد. دقیقا مشابه یکی از مزایایی که برای </a:t>
            </a:r>
            <a:r>
              <a:rPr lang="en-US" sz="1200" b="1" kern="1200" baseline="0" dirty="0">
                <a:solidFill>
                  <a:schemeClr val="tx1"/>
                </a:solidFill>
                <a:latin typeface="+mn-lt"/>
                <a:ea typeface="+mn-ea"/>
                <a:cs typeface="+mn-cs"/>
              </a:rPr>
              <a:t>BIM</a:t>
            </a:r>
            <a:r>
              <a:rPr lang="fa-IR" sz="1200" b="1" kern="1200" baseline="0" dirty="0">
                <a:solidFill>
                  <a:schemeClr val="tx1"/>
                </a:solidFill>
                <a:latin typeface="+mn-lt"/>
                <a:ea typeface="+mn-ea"/>
                <a:cs typeface="+mn-cs"/>
              </a:rPr>
              <a:t> ذکر کردیم، در اینجا هم فایل </a:t>
            </a:r>
            <a:r>
              <a:rPr lang="en-US" sz="1200" b="1" kern="1200" baseline="0" dirty="0">
                <a:solidFill>
                  <a:schemeClr val="tx1"/>
                </a:solidFill>
                <a:latin typeface="+mn-lt"/>
                <a:ea typeface="+mn-ea"/>
                <a:cs typeface="+mn-cs"/>
              </a:rPr>
              <a:t>RVT</a:t>
            </a:r>
            <a:r>
              <a:rPr lang="fa-IR" sz="1200" b="1" kern="1200" baseline="0" dirty="0">
                <a:solidFill>
                  <a:schemeClr val="tx1"/>
                </a:solidFill>
                <a:latin typeface="+mn-lt"/>
                <a:ea typeface="+mn-ea"/>
                <a:cs typeface="+mn-cs"/>
              </a:rPr>
              <a:t>ای که در </a:t>
            </a:r>
            <a:r>
              <a:rPr lang="en-US" sz="1200" b="1" kern="1200" baseline="0" dirty="0">
                <a:solidFill>
                  <a:schemeClr val="tx1"/>
                </a:solidFill>
                <a:latin typeface="+mn-lt"/>
                <a:ea typeface="+mn-ea"/>
                <a:cs typeface="+mn-cs"/>
              </a:rPr>
              <a:t>Revit</a:t>
            </a:r>
            <a:r>
              <a:rPr lang="fa-IR" sz="1200" b="1" kern="1200" baseline="0" dirty="0">
                <a:solidFill>
                  <a:schemeClr val="tx1"/>
                </a:solidFill>
                <a:latin typeface="+mn-lt"/>
                <a:ea typeface="+mn-ea"/>
                <a:cs typeface="+mn-cs"/>
              </a:rPr>
              <a:t> تولید می‌شود، قابل اشتراک‌گذاری میان اعضای مختلف درگیر در پروژه می‌باشد.</a:t>
            </a: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rt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23</a:t>
            </a:fld>
            <a:endParaRPr lang="en-US"/>
          </a:p>
        </p:txBody>
      </p:sp>
    </p:spTree>
    <p:extLst>
      <p:ext uri="{BB962C8B-B14F-4D97-AF65-F5344CB8AC3E}">
        <p14:creationId xmlns:p14="http://schemas.microsoft.com/office/powerpoint/2010/main" val="3653352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b="1" kern="1200" dirty="0">
                <a:solidFill>
                  <a:schemeClr val="tx1"/>
                </a:solidFill>
                <a:latin typeface="+mn-lt"/>
                <a:ea typeface="+mn-ea"/>
                <a:cs typeface="+mn-cs"/>
              </a:rPr>
              <a:t>فرمت </a:t>
            </a:r>
            <a:r>
              <a:rPr lang="en-US" sz="1200" b="1" kern="1200" dirty="0">
                <a:solidFill>
                  <a:schemeClr val="tx1"/>
                </a:solidFill>
                <a:latin typeface="+mn-lt"/>
                <a:ea typeface="+mn-ea"/>
                <a:cs typeface="+mn-cs"/>
              </a:rPr>
              <a:t>RVT</a:t>
            </a:r>
            <a:r>
              <a:rPr lang="fa-IR" sz="1200" b="1" kern="1200" dirty="0">
                <a:solidFill>
                  <a:schemeClr val="tx1"/>
                </a:solidFill>
                <a:latin typeface="+mn-lt"/>
                <a:ea typeface="+mn-ea"/>
                <a:cs typeface="+mn-cs"/>
              </a:rPr>
              <a:t> به کاربر این امکان را می‌دهد که کار طراحی</a:t>
            </a:r>
            <a:r>
              <a:rPr lang="fa-IR" sz="1200" b="1" kern="1200" baseline="0" dirty="0">
                <a:solidFill>
                  <a:schemeClr val="tx1"/>
                </a:solidFill>
                <a:latin typeface="+mn-lt"/>
                <a:ea typeface="+mn-ea"/>
                <a:cs typeface="+mn-cs"/>
              </a:rPr>
              <a:t>، مدل کردن و مدیریت جنبه‌های مختلف یک پروژه عمرانی اعم از مولفه‌های معماری، سازه‌ای، تاسیساتی و الکترونیکی را انجام دهد. به عبارت دیگر، فایل‌های </a:t>
            </a:r>
            <a:r>
              <a:rPr lang="en-US" sz="1200" b="1" kern="1200" baseline="0" dirty="0">
                <a:solidFill>
                  <a:schemeClr val="tx1"/>
                </a:solidFill>
                <a:latin typeface="+mn-lt"/>
                <a:ea typeface="+mn-ea"/>
                <a:cs typeface="+mn-cs"/>
              </a:rPr>
              <a:t>RVT</a:t>
            </a:r>
            <a:r>
              <a:rPr lang="fa-IR" sz="1200" b="1" kern="1200" baseline="0" dirty="0">
                <a:solidFill>
                  <a:schemeClr val="tx1"/>
                </a:solidFill>
                <a:latin typeface="+mn-lt"/>
                <a:ea typeface="+mn-ea"/>
                <a:cs typeface="+mn-cs"/>
              </a:rPr>
              <a:t> شامل تمامی اطلاعات ضروری جهت بصری‌سازی و تحلیل یک ساختمان شامل هندسه، متریال و جزئیات المان‌های مختلف ساختمان می‌باشند.</a:t>
            </a:r>
            <a:endParaRPr lang="en-US" sz="1200" b="1" kern="1200" dirty="0">
              <a:solidFill>
                <a:schemeClr val="tx1"/>
              </a:solidFill>
              <a:latin typeface="+mn-lt"/>
              <a:ea typeface="+mn-ea"/>
              <a:cs typeface="+mn-cs"/>
            </a:endParaRPr>
          </a:p>
          <a:p>
            <a:pPr rt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24</a:t>
            </a:fld>
            <a:endParaRPr lang="en-US"/>
          </a:p>
        </p:txBody>
      </p:sp>
    </p:spTree>
    <p:extLst>
      <p:ext uri="{BB962C8B-B14F-4D97-AF65-F5344CB8AC3E}">
        <p14:creationId xmlns:p14="http://schemas.microsoft.com/office/powerpoint/2010/main" val="3653352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b="1" kern="1200" dirty="0">
                <a:solidFill>
                  <a:schemeClr val="tx1"/>
                </a:solidFill>
                <a:latin typeface="+mn-lt"/>
                <a:ea typeface="+mn-ea"/>
                <a:cs typeface="+mn-cs"/>
              </a:rPr>
              <a:t>دقیقا مانند </a:t>
            </a:r>
            <a:r>
              <a:rPr lang="en-US" sz="1200" b="1" kern="1200" dirty="0">
                <a:solidFill>
                  <a:schemeClr val="tx1"/>
                </a:solidFill>
                <a:latin typeface="+mn-lt"/>
                <a:ea typeface="+mn-ea"/>
                <a:cs typeface="+mn-cs"/>
              </a:rPr>
              <a:t>BIM</a:t>
            </a:r>
            <a:r>
              <a:rPr lang="fa-IR" sz="1200" b="1" kern="1200" dirty="0">
                <a:solidFill>
                  <a:schemeClr val="tx1"/>
                </a:solidFill>
                <a:latin typeface="+mn-lt"/>
                <a:ea typeface="+mn-ea"/>
                <a:cs typeface="+mn-cs"/>
              </a:rPr>
              <a:t>، یکی از مزایای فرمت </a:t>
            </a:r>
            <a:r>
              <a:rPr lang="en-US" sz="1200" b="1" kern="1200" dirty="0">
                <a:solidFill>
                  <a:schemeClr val="tx1"/>
                </a:solidFill>
                <a:latin typeface="+mn-lt"/>
                <a:ea typeface="+mn-ea"/>
                <a:cs typeface="+mn-cs"/>
              </a:rPr>
              <a:t>RVT</a:t>
            </a:r>
            <a:r>
              <a:rPr lang="fa-IR" sz="1200" b="1" kern="1200" dirty="0">
                <a:solidFill>
                  <a:schemeClr val="tx1"/>
                </a:solidFill>
                <a:latin typeface="+mn-lt"/>
                <a:ea typeface="+mn-ea"/>
                <a:cs typeface="+mn-cs"/>
              </a:rPr>
              <a:t>، پشتیبانی</a:t>
            </a:r>
            <a:r>
              <a:rPr lang="fa-IR" sz="1200" b="1" kern="1200" baseline="0" dirty="0">
                <a:solidFill>
                  <a:schemeClr val="tx1"/>
                </a:solidFill>
                <a:latin typeface="+mn-lt"/>
                <a:ea typeface="+mn-ea"/>
                <a:cs typeface="+mn-cs"/>
              </a:rPr>
              <a:t> این فرمت از هماهنگی و تعامل عوامل درگیر در پروژه است. از آنجاییکه نرم‌افزار </a:t>
            </a:r>
            <a:r>
              <a:rPr lang="en-US" sz="1200" b="1" kern="1200" baseline="0" dirty="0">
                <a:solidFill>
                  <a:schemeClr val="tx1"/>
                </a:solidFill>
                <a:latin typeface="+mn-lt"/>
                <a:ea typeface="+mn-ea"/>
                <a:cs typeface="+mn-cs"/>
              </a:rPr>
              <a:t>Revit</a:t>
            </a:r>
            <a:r>
              <a:rPr lang="fa-IR" sz="1200" b="1" kern="1200" baseline="0" dirty="0">
                <a:solidFill>
                  <a:schemeClr val="tx1"/>
                </a:solidFill>
                <a:latin typeface="+mn-lt"/>
                <a:ea typeface="+mn-ea"/>
                <a:cs typeface="+mn-cs"/>
              </a:rPr>
              <a:t> یک نرم‌افزار چند رشته‌ای است، متخصصینی که روی یک پروژه کار می‌کنند مثل معماران، کلیه مهندسین و پیمانکاران، می‌تواننند روی جنبه‌های مختلف یک پروژه در یک فایل واحد </a:t>
            </a:r>
            <a:r>
              <a:rPr lang="en-US" sz="1200" b="1" kern="1200" baseline="0" dirty="0">
                <a:solidFill>
                  <a:schemeClr val="tx1"/>
                </a:solidFill>
                <a:latin typeface="+mn-lt"/>
                <a:ea typeface="+mn-ea"/>
                <a:cs typeface="+mn-cs"/>
              </a:rPr>
              <a:t>RVT</a:t>
            </a:r>
            <a:r>
              <a:rPr lang="fa-IR" sz="1200" b="1" kern="1200" baseline="0" dirty="0">
                <a:solidFill>
                  <a:schemeClr val="tx1"/>
                </a:solidFill>
                <a:latin typeface="+mn-lt"/>
                <a:ea typeface="+mn-ea"/>
                <a:cs typeface="+mn-cs"/>
              </a:rPr>
              <a:t> کار کنند.</a:t>
            </a:r>
            <a:endParaRPr lang="en-US" sz="1200" b="1"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25</a:t>
            </a:fld>
            <a:endParaRPr lang="en-US"/>
          </a:p>
        </p:txBody>
      </p:sp>
    </p:spTree>
    <p:extLst>
      <p:ext uri="{BB962C8B-B14F-4D97-AF65-F5344CB8AC3E}">
        <p14:creationId xmlns:p14="http://schemas.microsoft.com/office/powerpoint/2010/main" val="3653352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rtl="1"/>
            <a:r>
              <a:rPr lang="fa-IR" sz="1200" b="1" kern="1200" dirty="0">
                <a:solidFill>
                  <a:schemeClr val="tx1"/>
                </a:solidFill>
                <a:latin typeface="+mn-lt"/>
                <a:ea typeface="+mn-ea"/>
                <a:cs typeface="+mn-cs"/>
              </a:rPr>
              <a:t>با این حال، فرمت </a:t>
            </a:r>
            <a:r>
              <a:rPr lang="en-US" sz="1200" b="1" kern="1200" dirty="0">
                <a:solidFill>
                  <a:schemeClr val="tx1"/>
                </a:solidFill>
                <a:latin typeface="+mn-lt"/>
                <a:ea typeface="+mn-ea"/>
                <a:cs typeface="+mn-cs"/>
              </a:rPr>
              <a:t>RVT </a:t>
            </a:r>
            <a:r>
              <a:rPr lang="fa-IR" sz="1200" b="1" kern="1200" dirty="0">
                <a:solidFill>
                  <a:schemeClr val="tx1"/>
                </a:solidFill>
                <a:latin typeface="+mn-lt"/>
                <a:ea typeface="+mn-ea"/>
                <a:cs typeface="+mn-cs"/>
              </a:rPr>
              <a:t> دارای نقص‌هایی نیز</a:t>
            </a:r>
            <a:r>
              <a:rPr lang="fa-IR" sz="1200" b="1" kern="1200" baseline="0" dirty="0">
                <a:solidFill>
                  <a:schemeClr val="tx1"/>
                </a:solidFill>
                <a:latin typeface="+mn-lt"/>
                <a:ea typeface="+mn-ea"/>
                <a:cs typeface="+mn-cs"/>
              </a:rPr>
              <a:t> است.</a:t>
            </a:r>
            <a:endParaRPr lang="fa-IR" sz="1200" b="1" kern="1200" dirty="0">
              <a:solidFill>
                <a:schemeClr val="tx1"/>
              </a:solidFill>
              <a:latin typeface="+mn-lt"/>
              <a:ea typeface="+mn-ea"/>
              <a:cs typeface="+mn-cs"/>
            </a:endParaRPr>
          </a:p>
          <a:p>
            <a:pPr algn="just" rtl="1"/>
            <a:r>
              <a:rPr lang="fa-IR" sz="1200" b="1" kern="1200" dirty="0">
                <a:solidFill>
                  <a:schemeClr val="tx1"/>
                </a:solidFill>
                <a:latin typeface="+mn-lt"/>
                <a:ea typeface="+mn-ea"/>
                <a:cs typeface="+mn-cs"/>
              </a:rPr>
              <a:t>1- اندازه فایل: فایل‌های </a:t>
            </a:r>
            <a:r>
              <a:rPr lang="en-US" sz="1200" b="1" kern="1200" dirty="0">
                <a:solidFill>
                  <a:schemeClr val="tx1"/>
                </a:solidFill>
                <a:latin typeface="+mn-lt"/>
                <a:ea typeface="+mn-ea"/>
                <a:cs typeface="+mn-cs"/>
              </a:rPr>
              <a:t>RVT</a:t>
            </a:r>
            <a:r>
              <a:rPr lang="fa-IR" sz="1200" b="1" kern="1200" dirty="0">
                <a:solidFill>
                  <a:schemeClr val="tx1"/>
                </a:solidFill>
                <a:latin typeface="+mn-lt"/>
                <a:ea typeface="+mn-ea"/>
                <a:cs typeface="+mn-cs"/>
              </a:rPr>
              <a:t> می‌توانند بسیار حجیم شوند، مخصوصاً برای پروژه‌های بزرگ،</a:t>
            </a:r>
            <a:r>
              <a:rPr lang="fa-IR" sz="1200" b="1" kern="1200" baseline="0" dirty="0">
                <a:solidFill>
                  <a:schemeClr val="tx1"/>
                </a:solidFill>
                <a:latin typeface="+mn-lt"/>
                <a:ea typeface="+mn-ea"/>
                <a:cs typeface="+mn-cs"/>
              </a:rPr>
              <a:t> </a:t>
            </a:r>
            <a:r>
              <a:rPr lang="fa-IR" sz="1200" b="1" kern="1200" dirty="0">
                <a:solidFill>
                  <a:schemeClr val="tx1"/>
                </a:solidFill>
                <a:latin typeface="+mn-lt"/>
                <a:ea typeface="+mn-ea"/>
                <a:cs typeface="+mn-cs"/>
              </a:rPr>
              <a:t>پیچیده و دقیق. این مورد، ذخیره سازی فایل ها را چالش برانگیز می کند، زیرا به فضای دیسک زیادی نیاز دارند و زمان انتقال فایل را طولانی خواهد نمود.</a:t>
            </a:r>
          </a:p>
          <a:p>
            <a:pPr algn="just" rtl="1"/>
            <a:r>
              <a:rPr lang="fa-IR" sz="1200" b="1" kern="1200" dirty="0">
                <a:solidFill>
                  <a:schemeClr val="tx1"/>
                </a:solidFill>
                <a:latin typeface="+mn-lt"/>
                <a:ea typeface="+mn-ea"/>
                <a:cs typeface="+mn-cs"/>
              </a:rPr>
              <a:t>2- مشکلات عملکرد: هندل</a:t>
            </a:r>
            <a:r>
              <a:rPr lang="fa-IR" sz="1200" b="1" kern="1200" baseline="0" dirty="0">
                <a:solidFill>
                  <a:schemeClr val="tx1"/>
                </a:solidFill>
                <a:latin typeface="+mn-lt"/>
                <a:ea typeface="+mn-ea"/>
                <a:cs typeface="+mn-cs"/>
              </a:rPr>
              <a:t> کردن</a:t>
            </a:r>
            <a:r>
              <a:rPr lang="fa-IR" sz="1200" b="1" kern="1200" dirty="0">
                <a:solidFill>
                  <a:schemeClr val="tx1"/>
                </a:solidFill>
                <a:latin typeface="+mn-lt"/>
                <a:ea typeface="+mn-ea"/>
                <a:cs typeface="+mn-cs"/>
              </a:rPr>
              <a:t> فایل‌های </a:t>
            </a:r>
            <a:r>
              <a:rPr lang="en-US" sz="1200" b="1" kern="1200" dirty="0">
                <a:solidFill>
                  <a:schemeClr val="tx1"/>
                </a:solidFill>
                <a:latin typeface="+mn-lt"/>
                <a:ea typeface="+mn-ea"/>
                <a:cs typeface="+mn-cs"/>
              </a:rPr>
              <a:t>RVT</a:t>
            </a:r>
            <a:r>
              <a:rPr lang="fa-IR" sz="1200" b="1" kern="1200" dirty="0">
                <a:solidFill>
                  <a:schemeClr val="tx1"/>
                </a:solidFill>
                <a:latin typeface="+mn-lt"/>
                <a:ea typeface="+mn-ea"/>
                <a:cs typeface="+mn-cs"/>
              </a:rPr>
              <a:t> </a:t>
            </a:r>
            <a:r>
              <a:rPr lang="en-US" sz="1200" b="1" kern="1200" dirty="0">
                <a:solidFill>
                  <a:schemeClr val="tx1"/>
                </a:solidFill>
                <a:latin typeface="+mn-lt"/>
                <a:ea typeface="+mn-ea"/>
                <a:cs typeface="+mn-cs"/>
              </a:rPr>
              <a:t> </a:t>
            </a:r>
            <a:r>
              <a:rPr lang="fa-IR" sz="1200" b="1" kern="1200" dirty="0">
                <a:solidFill>
                  <a:schemeClr val="tx1"/>
                </a:solidFill>
                <a:latin typeface="+mn-lt"/>
                <a:ea typeface="+mn-ea"/>
                <a:cs typeface="+mn-cs"/>
              </a:rPr>
              <a:t>بزرگ می‌تواند روی عملکرد نرم‌افزار تأثیر بگذارد و منجر به کندی بارگذاری و پاسخ‌دهی کند در مواقع</a:t>
            </a:r>
            <a:r>
              <a:rPr lang="fa-IR" sz="1200" b="1" kern="1200" baseline="0" dirty="0">
                <a:solidFill>
                  <a:schemeClr val="tx1"/>
                </a:solidFill>
                <a:latin typeface="+mn-lt"/>
                <a:ea typeface="+mn-ea"/>
                <a:cs typeface="+mn-cs"/>
              </a:rPr>
              <a:t> کار با مدل شود</a:t>
            </a:r>
            <a:r>
              <a:rPr lang="fa-IR" sz="1200" b="1" kern="1200" dirty="0">
                <a:solidFill>
                  <a:schemeClr val="tx1"/>
                </a:solidFill>
                <a:latin typeface="+mn-lt"/>
                <a:ea typeface="+mn-ea"/>
                <a:cs typeface="+mn-cs"/>
              </a:rPr>
              <a:t>.</a:t>
            </a:r>
          </a:p>
          <a:p>
            <a:pPr algn="just" rtl="1"/>
            <a:r>
              <a:rPr lang="fa-IR" sz="1200" b="1" kern="1200" dirty="0">
                <a:solidFill>
                  <a:schemeClr val="tx1"/>
                </a:solidFill>
                <a:latin typeface="+mn-lt"/>
                <a:ea typeface="+mn-ea"/>
                <a:cs typeface="+mn-cs"/>
              </a:rPr>
              <a:t>3- عدم سهولت در استخراج داده ها و ویرایش داده ها: ویرایش و استخراج داده ها یا اطلاعات خاص از فایل های </a:t>
            </a:r>
            <a:r>
              <a:rPr lang="en-US" sz="1200" b="1" kern="1200" dirty="0">
                <a:solidFill>
                  <a:schemeClr val="tx1"/>
                </a:solidFill>
                <a:latin typeface="+mn-lt"/>
                <a:ea typeface="+mn-ea"/>
                <a:cs typeface="+mn-cs"/>
              </a:rPr>
              <a:t>RVT </a:t>
            </a:r>
            <a:r>
              <a:rPr lang="fa-IR" sz="1200" b="1" kern="1200" dirty="0">
                <a:solidFill>
                  <a:schemeClr val="tx1"/>
                </a:solidFill>
                <a:latin typeface="+mn-lt"/>
                <a:ea typeface="+mn-ea"/>
                <a:cs typeface="+mn-cs"/>
              </a:rPr>
              <a:t> بدون داشتن </a:t>
            </a:r>
            <a:r>
              <a:rPr lang="en-US" sz="1200" b="1" kern="1200" dirty="0">
                <a:solidFill>
                  <a:schemeClr val="tx1"/>
                </a:solidFill>
                <a:latin typeface="+mn-lt"/>
                <a:ea typeface="+mn-ea"/>
                <a:cs typeface="+mn-cs"/>
              </a:rPr>
              <a:t>Revit </a:t>
            </a:r>
            <a:r>
              <a:rPr lang="fa-IR" sz="1200" b="1" kern="1200" dirty="0">
                <a:solidFill>
                  <a:schemeClr val="tx1"/>
                </a:solidFill>
                <a:latin typeface="+mn-lt"/>
                <a:ea typeface="+mn-ea"/>
                <a:cs typeface="+mn-cs"/>
              </a:rPr>
              <a:t>می تواند دشوار باشد. این امر سهولت تبادل اطلاعات یا استخراج داده یا ویرایش داده ها را برای عوامل</a:t>
            </a:r>
            <a:r>
              <a:rPr lang="fa-IR" sz="1200" b="1" kern="1200" baseline="0" dirty="0">
                <a:solidFill>
                  <a:schemeClr val="tx1"/>
                </a:solidFill>
                <a:latin typeface="+mn-lt"/>
                <a:ea typeface="+mn-ea"/>
                <a:cs typeface="+mn-cs"/>
              </a:rPr>
              <a:t> درگیر در پروژه‌ای</a:t>
            </a:r>
            <a:r>
              <a:rPr lang="fa-IR" sz="1200" b="1" kern="1200" dirty="0">
                <a:solidFill>
                  <a:schemeClr val="tx1"/>
                </a:solidFill>
                <a:latin typeface="+mn-lt"/>
                <a:ea typeface="+mn-ea"/>
                <a:cs typeface="+mn-cs"/>
              </a:rPr>
              <a:t> که به نرم افزار </a:t>
            </a:r>
            <a:r>
              <a:rPr lang="en-US" sz="1200" b="1" kern="1200" dirty="0">
                <a:solidFill>
                  <a:schemeClr val="tx1"/>
                </a:solidFill>
                <a:latin typeface="+mn-lt"/>
                <a:ea typeface="+mn-ea"/>
                <a:cs typeface="+mn-cs"/>
              </a:rPr>
              <a:t>Revit </a:t>
            </a:r>
            <a:r>
              <a:rPr lang="fa-IR" sz="1200" b="1" kern="1200" dirty="0">
                <a:solidFill>
                  <a:schemeClr val="tx1"/>
                </a:solidFill>
                <a:latin typeface="+mn-lt"/>
                <a:ea typeface="+mn-ea"/>
                <a:cs typeface="+mn-cs"/>
              </a:rPr>
              <a:t> دسترسی ندارند محدود می کند.</a:t>
            </a:r>
          </a:p>
          <a:p>
            <a:pPr algn="just" rtl="1"/>
            <a:r>
              <a:rPr lang="fa-IR" sz="1200" b="1" kern="1200" dirty="0">
                <a:solidFill>
                  <a:schemeClr val="tx1"/>
                </a:solidFill>
                <a:latin typeface="+mn-lt"/>
                <a:ea typeface="+mn-ea"/>
                <a:cs typeface="+mn-cs"/>
              </a:rPr>
              <a:t>یادگیری زمان‌بر: یادگیری و مهارت در کار با فایل‌های </a:t>
            </a:r>
            <a:r>
              <a:rPr lang="en-US" sz="1200" b="1" kern="1200" dirty="0">
                <a:solidFill>
                  <a:schemeClr val="tx1"/>
                </a:solidFill>
                <a:latin typeface="+mn-lt"/>
                <a:ea typeface="+mn-ea"/>
                <a:cs typeface="+mn-cs"/>
              </a:rPr>
              <a:t>RVT </a:t>
            </a:r>
            <a:r>
              <a:rPr lang="fa-IR" sz="1200" b="1" kern="1200" dirty="0">
                <a:solidFill>
                  <a:schemeClr val="tx1"/>
                </a:solidFill>
                <a:latin typeface="+mn-lt"/>
                <a:ea typeface="+mn-ea"/>
                <a:cs typeface="+mn-cs"/>
              </a:rPr>
              <a:t> و نرم‌افزار </a:t>
            </a:r>
            <a:r>
              <a:rPr lang="en-US" sz="1200" b="1" kern="1200" dirty="0">
                <a:solidFill>
                  <a:schemeClr val="tx1"/>
                </a:solidFill>
                <a:latin typeface="+mn-lt"/>
                <a:ea typeface="+mn-ea"/>
                <a:cs typeface="+mn-cs"/>
              </a:rPr>
              <a:t>Revit </a:t>
            </a:r>
            <a:r>
              <a:rPr lang="fa-IR" sz="1200" b="1" kern="1200" dirty="0">
                <a:solidFill>
                  <a:schemeClr val="tx1"/>
                </a:solidFill>
                <a:latin typeface="+mn-lt"/>
                <a:ea typeface="+mn-ea"/>
                <a:cs typeface="+mn-cs"/>
              </a:rPr>
              <a:t> می‌تواند زمان‌بر و چالش‌برانگیز باشد، به‌ویژه برای افرادی که در فناوری مدل‌سازی اطلاعات ساختمان </a:t>
            </a:r>
            <a:r>
              <a:rPr lang="en-US" sz="1200" b="1" kern="1200" dirty="0">
                <a:solidFill>
                  <a:schemeClr val="tx1"/>
                </a:solidFill>
                <a:latin typeface="+mn-lt"/>
                <a:ea typeface="+mn-ea"/>
                <a:cs typeface="+mn-cs"/>
              </a:rPr>
              <a:t>BIM</a:t>
            </a:r>
            <a:r>
              <a:rPr lang="fa-IR" sz="1200" b="1" kern="1200" baseline="0" dirty="0">
                <a:solidFill>
                  <a:schemeClr val="tx1"/>
                </a:solidFill>
                <a:latin typeface="+mn-lt"/>
                <a:ea typeface="+mn-ea"/>
                <a:cs typeface="+mn-cs"/>
              </a:rPr>
              <a:t> </a:t>
            </a:r>
            <a:r>
              <a:rPr lang="fa-IR" sz="1200" b="1" kern="1200" dirty="0">
                <a:solidFill>
                  <a:schemeClr val="tx1"/>
                </a:solidFill>
                <a:latin typeface="+mn-lt"/>
                <a:ea typeface="+mn-ea"/>
                <a:cs typeface="+mn-cs"/>
              </a:rPr>
              <a:t>تازه‌کار هستند.</a:t>
            </a:r>
          </a:p>
          <a:p>
            <a:pPr rtl="0"/>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26</a:t>
            </a:fld>
            <a:endParaRPr lang="en-US"/>
          </a:p>
        </p:txBody>
      </p:sp>
    </p:spTree>
    <p:extLst>
      <p:ext uri="{BB962C8B-B14F-4D97-AF65-F5344CB8AC3E}">
        <p14:creationId xmlns:p14="http://schemas.microsoft.com/office/powerpoint/2010/main" val="3653352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b="1" kern="1200" dirty="0">
                <a:solidFill>
                  <a:schemeClr val="tx1"/>
                </a:solidFill>
                <a:latin typeface="+mn-lt"/>
                <a:ea typeface="+mn-ea"/>
                <a:cs typeface="+mn-cs"/>
              </a:rPr>
              <a:t>1- فرمت </a:t>
            </a:r>
            <a:r>
              <a:rPr lang="en-US" sz="1200" b="1" kern="1200" dirty="0">
                <a:solidFill>
                  <a:schemeClr val="tx1"/>
                </a:solidFill>
                <a:latin typeface="+mn-lt"/>
                <a:ea typeface="+mn-ea"/>
                <a:cs typeface="+mn-cs"/>
              </a:rPr>
              <a:t>RVT</a:t>
            </a:r>
            <a:r>
              <a:rPr lang="fa-IR" sz="1200" b="1" kern="1200" dirty="0">
                <a:solidFill>
                  <a:schemeClr val="tx1"/>
                </a:solidFill>
                <a:latin typeface="+mn-lt"/>
                <a:ea typeface="+mn-ea"/>
                <a:cs typeface="+mn-cs"/>
              </a:rPr>
              <a:t>،</a:t>
            </a:r>
            <a:r>
              <a:rPr lang="fa-IR" sz="1200" b="1" kern="1200" baseline="0" dirty="0">
                <a:solidFill>
                  <a:schemeClr val="tx1"/>
                </a:solidFill>
                <a:latin typeface="+mn-lt"/>
                <a:ea typeface="+mn-ea"/>
                <a:cs typeface="+mn-cs"/>
              </a:rPr>
              <a:t> فرمت </a:t>
            </a:r>
            <a:r>
              <a:rPr lang="en-US" sz="1200" b="1" kern="1200" baseline="0" dirty="0">
                <a:solidFill>
                  <a:schemeClr val="tx1"/>
                </a:solidFill>
                <a:latin typeface="+mn-lt"/>
                <a:ea typeface="+mn-ea"/>
                <a:cs typeface="+mn-cs"/>
              </a:rPr>
              <a:t>OGC</a:t>
            </a:r>
            <a:r>
              <a:rPr lang="fa-IR" sz="1200" b="1" kern="1200" baseline="0" dirty="0">
                <a:solidFill>
                  <a:schemeClr val="tx1"/>
                </a:solidFill>
                <a:latin typeface="+mn-lt"/>
                <a:ea typeface="+mn-ea"/>
                <a:cs typeface="+mn-cs"/>
              </a:rPr>
              <a:t> نیست و به اشتراک‌گذاری آن با چالش همراه است، مخصوصا در مواقعی که سازگاری با استانداردهای </a:t>
            </a:r>
            <a:r>
              <a:rPr lang="en-US" sz="1200" b="1" kern="1200" baseline="0" dirty="0">
                <a:solidFill>
                  <a:schemeClr val="tx1"/>
                </a:solidFill>
                <a:latin typeface="+mn-lt"/>
                <a:ea typeface="+mn-ea"/>
                <a:cs typeface="+mn-cs"/>
              </a:rPr>
              <a:t>OGC</a:t>
            </a:r>
            <a:r>
              <a:rPr lang="fa-IR" sz="1200" b="1" kern="1200" baseline="0" dirty="0">
                <a:solidFill>
                  <a:schemeClr val="tx1"/>
                </a:solidFill>
                <a:latin typeface="+mn-lt"/>
                <a:ea typeface="+mn-ea"/>
                <a:cs typeface="+mn-cs"/>
              </a:rPr>
              <a:t> هدف اصلی باشد. </a:t>
            </a:r>
            <a:br>
              <a:rPr lang="fa-IR" sz="1200" b="1" kern="1200" baseline="0" dirty="0">
                <a:solidFill>
                  <a:schemeClr val="tx1"/>
                </a:solidFill>
                <a:latin typeface="+mn-lt"/>
                <a:ea typeface="+mn-ea"/>
                <a:cs typeface="+mn-cs"/>
              </a:rPr>
            </a:br>
            <a:r>
              <a:rPr lang="fa-IR" sz="1200" b="1" kern="1200" baseline="0" dirty="0">
                <a:solidFill>
                  <a:schemeClr val="tx1"/>
                </a:solidFill>
                <a:latin typeface="+mn-lt"/>
                <a:ea typeface="+mn-ea"/>
                <a:cs typeface="+mn-cs"/>
              </a:rPr>
              <a:t>2-بنابراین فرمت </a:t>
            </a:r>
            <a:r>
              <a:rPr lang="en-US" sz="1200" b="1" kern="1200" baseline="0" dirty="0">
                <a:solidFill>
                  <a:schemeClr val="tx1"/>
                </a:solidFill>
                <a:latin typeface="+mn-lt"/>
                <a:ea typeface="+mn-ea"/>
                <a:cs typeface="+mn-cs"/>
              </a:rPr>
              <a:t>RVT</a:t>
            </a:r>
            <a:r>
              <a:rPr lang="fa-IR" sz="1200" b="1" kern="1200" baseline="0" dirty="0">
                <a:solidFill>
                  <a:schemeClr val="tx1"/>
                </a:solidFill>
                <a:latin typeface="+mn-lt"/>
                <a:ea typeface="+mn-ea"/>
                <a:cs typeface="+mn-cs"/>
              </a:rPr>
              <a:t> باید به فرمت استاندارد دیگری مثل </a:t>
            </a:r>
            <a:r>
              <a:rPr lang="en-US" sz="1200" b="1" kern="1200" baseline="0" dirty="0">
                <a:solidFill>
                  <a:schemeClr val="tx1"/>
                </a:solidFill>
                <a:latin typeface="+mn-lt"/>
                <a:ea typeface="+mn-ea"/>
                <a:cs typeface="+mn-cs"/>
              </a:rPr>
              <a:t>IFC</a:t>
            </a:r>
            <a:r>
              <a:rPr lang="fa-IR" sz="1200" b="1" kern="1200" baseline="0" dirty="0">
                <a:solidFill>
                  <a:schemeClr val="tx1"/>
                </a:solidFill>
                <a:latin typeface="+mn-lt"/>
                <a:ea typeface="+mn-ea"/>
                <a:cs typeface="+mn-cs"/>
              </a:rPr>
              <a:t> تبدیل شود. این تبدیل فرمت، به راحتی در خود نرم‌افزار </a:t>
            </a:r>
            <a:r>
              <a:rPr lang="en-US" sz="1200" b="1" kern="1200" baseline="0" dirty="0">
                <a:solidFill>
                  <a:schemeClr val="tx1"/>
                </a:solidFill>
                <a:latin typeface="+mn-lt"/>
                <a:ea typeface="+mn-ea"/>
                <a:cs typeface="+mn-cs"/>
              </a:rPr>
              <a:t>Revit</a:t>
            </a:r>
            <a:r>
              <a:rPr lang="fa-IR" sz="1200" b="1" kern="1200" baseline="0" dirty="0">
                <a:solidFill>
                  <a:schemeClr val="tx1"/>
                </a:solidFill>
                <a:latin typeface="+mn-lt"/>
                <a:ea typeface="+mn-ea"/>
                <a:cs typeface="+mn-cs"/>
              </a:rPr>
              <a:t> قابل انجام است.</a:t>
            </a:r>
            <a:endParaRPr lang="fa-IR" sz="1200" b="1" kern="1200" dirty="0">
              <a:solidFill>
                <a:schemeClr val="tx1"/>
              </a:solidFill>
              <a:latin typeface="+mn-lt"/>
              <a:ea typeface="+mn-ea"/>
              <a:cs typeface="+mn-cs"/>
            </a:endParaRPr>
          </a:p>
          <a:p>
            <a:endParaRPr lang="en-US" sz="1200" b="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27</a:t>
            </a:fld>
            <a:endParaRPr lang="en-US"/>
          </a:p>
        </p:txBody>
      </p:sp>
    </p:spTree>
    <p:extLst>
      <p:ext uri="{BB962C8B-B14F-4D97-AF65-F5344CB8AC3E}">
        <p14:creationId xmlns:p14="http://schemas.microsoft.com/office/powerpoint/2010/main" val="3653352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b="1" kern="1200" dirty="0">
                <a:solidFill>
                  <a:schemeClr val="tx1"/>
                </a:solidFill>
                <a:latin typeface="+mn-lt"/>
                <a:ea typeface="+mn-ea"/>
                <a:cs typeface="+mn-cs"/>
              </a:rPr>
              <a:t>1- </a:t>
            </a:r>
            <a:r>
              <a:rPr lang="en-US" sz="1200" b="1" kern="1200" dirty="0">
                <a:solidFill>
                  <a:schemeClr val="tx1"/>
                </a:solidFill>
                <a:latin typeface="+mn-lt"/>
                <a:ea typeface="+mn-ea"/>
                <a:cs typeface="+mn-cs"/>
              </a:rPr>
              <a:t>IFC </a:t>
            </a:r>
            <a:r>
              <a:rPr lang="fa-IR" sz="1200" b="1" kern="1200" dirty="0">
                <a:solidFill>
                  <a:schemeClr val="tx1"/>
                </a:solidFill>
                <a:latin typeface="+mn-lt"/>
                <a:ea typeface="+mn-ea"/>
                <a:cs typeface="+mn-cs"/>
              </a:rPr>
              <a:t> مخفف </a:t>
            </a:r>
            <a:r>
              <a:rPr lang="en-US" sz="1200" b="1" kern="1200" dirty="0">
                <a:solidFill>
                  <a:schemeClr val="tx1"/>
                </a:solidFill>
                <a:latin typeface="+mn-lt"/>
                <a:ea typeface="+mn-ea"/>
                <a:cs typeface="+mn-cs"/>
              </a:rPr>
              <a:t>“Industry Foundation Classes”</a:t>
            </a:r>
            <a:r>
              <a:rPr lang="fa-IR" sz="1200" b="1" kern="1200" dirty="0">
                <a:solidFill>
                  <a:schemeClr val="tx1"/>
                </a:solidFill>
                <a:latin typeface="+mn-lt"/>
                <a:ea typeface="+mn-ea"/>
                <a:cs typeface="+mn-cs"/>
              </a:rPr>
              <a:t> است که یک فرمت فایل باز است که معمولا در صنعت معماری و ساخت و ساز استفاده می‌شود</a:t>
            </a:r>
            <a:r>
              <a:rPr lang="fa-IR" sz="1200" b="1" kern="1200" baseline="0" dirty="0">
                <a:solidFill>
                  <a:schemeClr val="tx1"/>
                </a:solidFill>
                <a:latin typeface="+mn-lt"/>
                <a:ea typeface="+mn-ea"/>
                <a:cs typeface="+mn-cs"/>
              </a:rPr>
              <a:t> و یک </a:t>
            </a:r>
            <a:r>
              <a:rPr lang="fa-IR" sz="1200" b="1" kern="1200" dirty="0">
                <a:solidFill>
                  <a:schemeClr val="tx1"/>
                </a:solidFill>
                <a:latin typeface="+mn-lt"/>
                <a:ea typeface="+mn-ea"/>
                <a:cs typeface="+mn-cs"/>
              </a:rPr>
              <a:t>نمایش استاندارد از داده‌های ساختمان و ساخت و ساز را ارائه می‌دهد.</a:t>
            </a:r>
          </a:p>
          <a:p>
            <a:pPr algn="r" rtl="1"/>
            <a:r>
              <a:rPr lang="fa-IR" sz="1200" b="1" kern="1200" dirty="0">
                <a:solidFill>
                  <a:schemeClr val="tx1"/>
                </a:solidFill>
                <a:latin typeface="+mn-lt"/>
                <a:ea typeface="+mn-ea"/>
                <a:cs typeface="+mn-cs"/>
              </a:rPr>
              <a:t>2- فرمت </a:t>
            </a:r>
            <a:r>
              <a:rPr lang="en-US" sz="1200" b="1" kern="1200" dirty="0">
                <a:solidFill>
                  <a:schemeClr val="tx1"/>
                </a:solidFill>
                <a:latin typeface="+mn-lt"/>
                <a:ea typeface="+mn-ea"/>
                <a:cs typeface="+mn-cs"/>
              </a:rPr>
              <a:t>IFC </a:t>
            </a:r>
            <a:r>
              <a:rPr lang="fa-IR" sz="1200" b="1" kern="1200" dirty="0">
                <a:solidFill>
                  <a:schemeClr val="tx1"/>
                </a:solidFill>
                <a:latin typeface="+mn-lt"/>
                <a:ea typeface="+mn-ea"/>
                <a:cs typeface="+mn-cs"/>
              </a:rPr>
              <a:t>، یک فرمت مدل داده است که در یک ویرایشگر متنی قابل مشاهده است. قسمتی از یک کد </a:t>
            </a:r>
            <a:r>
              <a:rPr lang="en-US" sz="1200" b="1" kern="1200" dirty="0">
                <a:solidFill>
                  <a:schemeClr val="tx1"/>
                </a:solidFill>
                <a:latin typeface="+mn-lt"/>
                <a:ea typeface="+mn-ea"/>
                <a:cs typeface="+mn-cs"/>
              </a:rPr>
              <a:t>IFC </a:t>
            </a:r>
            <a:r>
              <a:rPr lang="fa-IR" sz="1200" b="1" kern="1200" dirty="0">
                <a:solidFill>
                  <a:schemeClr val="tx1"/>
                </a:solidFill>
                <a:latin typeface="+mn-lt"/>
                <a:ea typeface="+mn-ea"/>
                <a:cs typeface="+mn-cs"/>
              </a:rPr>
              <a:t> مربوط به این ساختمان را در این اسلاید مشاهده می کنید.</a:t>
            </a:r>
          </a:p>
          <a:p>
            <a:pPr algn="r" rtl="1"/>
            <a:r>
              <a:rPr lang="fa-IR" sz="1200" b="1" kern="1200" dirty="0">
                <a:solidFill>
                  <a:schemeClr val="tx1"/>
                </a:solidFill>
                <a:latin typeface="+mn-lt"/>
                <a:ea typeface="+mn-ea"/>
                <a:cs typeface="+mn-cs"/>
              </a:rPr>
              <a:t>این فرمت از یک ساختار دادۀ استاندارد شده برای نشان دادن عناصر ساختمان مانند دیوارها، کف، درها و پنجره‌ها به همراه خصوصیات و روابط آنها استفاده می کند.</a:t>
            </a:r>
          </a:p>
          <a:p>
            <a:pPr algn="r" rtl="1"/>
            <a:r>
              <a:rPr lang="fa-IR" sz="1200" b="1" kern="1200" dirty="0">
                <a:solidFill>
                  <a:schemeClr val="tx1"/>
                </a:solidFill>
                <a:latin typeface="+mn-lt"/>
                <a:ea typeface="+mn-ea"/>
                <a:cs typeface="+mn-cs"/>
              </a:rPr>
              <a:t>در مقایسه با فایل‌های </a:t>
            </a:r>
            <a:r>
              <a:rPr lang="en-US" sz="1200" b="1" kern="1200" dirty="0">
                <a:solidFill>
                  <a:schemeClr val="tx1"/>
                </a:solidFill>
                <a:latin typeface="+mn-lt"/>
                <a:ea typeface="+mn-ea"/>
                <a:cs typeface="+mn-cs"/>
              </a:rPr>
              <a:t>RVT،</a:t>
            </a:r>
            <a:r>
              <a:rPr lang="fa-IR" sz="1200" b="1" kern="1200" dirty="0">
                <a:solidFill>
                  <a:schemeClr val="tx1"/>
                </a:solidFill>
                <a:latin typeface="+mn-lt"/>
                <a:ea typeface="+mn-ea"/>
                <a:cs typeface="+mn-cs"/>
              </a:rPr>
              <a:t> فایل‌های</a:t>
            </a:r>
            <a:r>
              <a:rPr lang="en-US" sz="1200" b="1" kern="1200" dirty="0">
                <a:solidFill>
                  <a:schemeClr val="tx1"/>
                </a:solidFill>
                <a:latin typeface="+mn-lt"/>
                <a:ea typeface="+mn-ea"/>
                <a:cs typeface="+mn-cs"/>
              </a:rPr>
              <a:t> IFC </a:t>
            </a:r>
            <a:r>
              <a:rPr lang="fa-IR" sz="1200" b="1" kern="1200" dirty="0">
                <a:solidFill>
                  <a:schemeClr val="tx1"/>
                </a:solidFill>
                <a:latin typeface="+mn-lt"/>
                <a:ea typeface="+mn-ea"/>
                <a:cs typeface="+mn-cs"/>
              </a:rPr>
              <a:t>قابلیت تعامل و تبادل بین پلت‌فرم‌های مختلف نرم‌افزاری را میسر می‌کنند.</a:t>
            </a:r>
            <a:r>
              <a:rPr lang="fa-IR" sz="1200" b="1" kern="1200" baseline="0" dirty="0">
                <a:solidFill>
                  <a:schemeClr val="tx1"/>
                </a:solidFill>
                <a:latin typeface="+mn-lt"/>
                <a:ea typeface="+mn-ea"/>
                <a:cs typeface="+mn-cs"/>
              </a:rPr>
              <a:t> همچنین فرمت </a:t>
            </a:r>
            <a:r>
              <a:rPr lang="en-US" sz="1200" b="1" kern="1200" baseline="0" dirty="0">
                <a:solidFill>
                  <a:schemeClr val="tx1"/>
                </a:solidFill>
                <a:latin typeface="+mn-lt"/>
                <a:ea typeface="+mn-ea"/>
                <a:cs typeface="+mn-cs"/>
              </a:rPr>
              <a:t>IFC</a:t>
            </a:r>
            <a:r>
              <a:rPr lang="fa-IR" sz="1200" b="1" kern="1200" baseline="0" dirty="0">
                <a:solidFill>
                  <a:schemeClr val="tx1"/>
                </a:solidFill>
                <a:latin typeface="+mn-lt"/>
                <a:ea typeface="+mn-ea"/>
                <a:cs typeface="+mn-cs"/>
              </a:rPr>
              <a:t> به مانند فرمت </a:t>
            </a:r>
            <a:r>
              <a:rPr lang="en-US" sz="1200" b="1" kern="1200" baseline="0" dirty="0">
                <a:solidFill>
                  <a:schemeClr val="tx1"/>
                </a:solidFill>
                <a:latin typeface="+mn-lt"/>
                <a:ea typeface="+mn-ea"/>
                <a:cs typeface="+mn-cs"/>
              </a:rPr>
              <a:t>RVT</a:t>
            </a:r>
            <a:r>
              <a:rPr lang="fa-IR" sz="1200" b="1" kern="1200" baseline="0" dirty="0">
                <a:solidFill>
                  <a:schemeClr val="tx1"/>
                </a:solidFill>
                <a:latin typeface="+mn-lt"/>
                <a:ea typeface="+mn-ea"/>
                <a:cs typeface="+mn-cs"/>
              </a:rPr>
              <a:t>، یکپارچه کردن فعالیت‌های عوامل درگیر در یک پروژه را هم انجام می‌دهند</a:t>
            </a:r>
            <a:r>
              <a:rPr lang="fa-IR" sz="1200" b="1" kern="1200" dirty="0">
                <a:solidFill>
                  <a:schemeClr val="tx1"/>
                </a:solidFill>
                <a:latin typeface="+mn-lt"/>
                <a:ea typeface="+mn-ea"/>
                <a:cs typeface="+mn-cs"/>
              </a:rPr>
              <a:t>.</a:t>
            </a:r>
            <a:endParaRPr lang="en-US" sz="1200" b="1"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28</a:t>
            </a:fld>
            <a:endParaRPr lang="en-US"/>
          </a:p>
        </p:txBody>
      </p:sp>
    </p:spTree>
    <p:extLst>
      <p:ext uri="{BB962C8B-B14F-4D97-AF65-F5344CB8AC3E}">
        <p14:creationId xmlns:p14="http://schemas.microsoft.com/office/powerpoint/2010/main" val="3653352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b="1" kern="1200" dirty="0">
                <a:solidFill>
                  <a:schemeClr val="tx1"/>
                </a:solidFill>
                <a:effectLst/>
                <a:latin typeface="+mn-lt"/>
                <a:ea typeface="+mn-ea"/>
                <a:cs typeface="+mn-cs"/>
              </a:rPr>
              <a:t>این دو فایل یعنی </a:t>
            </a:r>
            <a:r>
              <a:rPr lang="en-US" sz="1200" b="1" kern="1200" dirty="0">
                <a:solidFill>
                  <a:schemeClr val="tx1"/>
                </a:solidFill>
                <a:effectLst/>
                <a:latin typeface="+mn-lt"/>
                <a:ea typeface="+mn-ea"/>
                <a:cs typeface="+mn-cs"/>
              </a:rPr>
              <a:t>RVT</a:t>
            </a:r>
            <a:r>
              <a:rPr lang="fa-IR" sz="1200" b="1" kern="1200" dirty="0">
                <a:solidFill>
                  <a:schemeClr val="tx1"/>
                </a:solidFill>
                <a:effectLst/>
                <a:latin typeface="+mn-lt"/>
                <a:ea typeface="+mn-ea"/>
                <a:cs typeface="+mn-cs"/>
              </a:rPr>
              <a:t> و </a:t>
            </a:r>
            <a:r>
              <a:rPr lang="en-US" sz="1200" b="1" kern="1200" dirty="0">
                <a:solidFill>
                  <a:schemeClr val="tx1"/>
                </a:solidFill>
                <a:effectLst/>
                <a:latin typeface="+mn-lt"/>
                <a:ea typeface="+mn-ea"/>
                <a:cs typeface="+mn-cs"/>
              </a:rPr>
              <a:t>IFC</a:t>
            </a:r>
            <a:r>
              <a:rPr lang="fa-IR" sz="1200" b="1" kern="1200" dirty="0">
                <a:solidFill>
                  <a:schemeClr val="tx1"/>
                </a:solidFill>
                <a:effectLst/>
                <a:latin typeface="+mn-lt"/>
                <a:ea typeface="+mn-ea"/>
                <a:cs typeface="+mn-cs"/>
              </a:rPr>
              <a:t> با همدیگر مطابقت دارند. برخی از اطلاعاتی که برای پروژه در فایل </a:t>
            </a:r>
            <a:r>
              <a:rPr lang="en-US" sz="1200" b="1" kern="1200" dirty="0">
                <a:solidFill>
                  <a:schemeClr val="tx1"/>
                </a:solidFill>
                <a:effectLst/>
                <a:latin typeface="+mn-lt"/>
                <a:ea typeface="+mn-ea"/>
                <a:cs typeface="+mn-cs"/>
              </a:rPr>
              <a:t>RVT </a:t>
            </a:r>
            <a:r>
              <a:rPr lang="fa-IR" sz="1200" b="1" kern="1200" dirty="0">
                <a:solidFill>
                  <a:schemeClr val="tx1"/>
                </a:solidFill>
                <a:effectLst/>
                <a:latin typeface="+mn-lt"/>
                <a:ea typeface="+mn-ea"/>
                <a:cs typeface="+mn-cs"/>
              </a:rPr>
              <a:t> به</a:t>
            </a:r>
            <a:r>
              <a:rPr lang="fa-IR" sz="1200" b="1" kern="1200" baseline="0" dirty="0">
                <a:solidFill>
                  <a:schemeClr val="tx1"/>
                </a:solidFill>
                <a:effectLst/>
                <a:latin typeface="+mn-lt"/>
                <a:ea typeface="+mn-ea"/>
                <a:cs typeface="+mn-cs"/>
              </a:rPr>
              <a:t> صورت توصیفی </a:t>
            </a:r>
            <a:r>
              <a:rPr lang="fa-IR" sz="1200" b="1" kern="1200" dirty="0">
                <a:solidFill>
                  <a:schemeClr val="tx1"/>
                </a:solidFill>
                <a:effectLst/>
                <a:latin typeface="+mn-lt"/>
                <a:ea typeface="+mn-ea"/>
                <a:cs typeface="+mn-cs"/>
              </a:rPr>
              <a:t>وارد می‌کنید، در فایل </a:t>
            </a:r>
            <a:r>
              <a:rPr lang="en-US" sz="1200" b="1" kern="1200" dirty="0">
                <a:solidFill>
                  <a:schemeClr val="tx1"/>
                </a:solidFill>
                <a:effectLst/>
                <a:latin typeface="+mn-lt"/>
                <a:ea typeface="+mn-ea"/>
                <a:cs typeface="+mn-cs"/>
              </a:rPr>
              <a:t>IFC </a:t>
            </a:r>
            <a:r>
              <a:rPr lang="fa-IR" sz="1200" b="1" kern="1200" dirty="0">
                <a:solidFill>
                  <a:schemeClr val="tx1"/>
                </a:solidFill>
                <a:effectLst/>
                <a:latin typeface="+mn-lt"/>
                <a:ea typeface="+mn-ea"/>
                <a:cs typeface="+mn-cs"/>
              </a:rPr>
              <a:t> به عنوان صفات توصیفی گنجانده می‌شود.</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29</a:t>
            </a:fld>
            <a:endParaRPr lang="en-US"/>
          </a:p>
        </p:txBody>
      </p:sp>
    </p:spTree>
    <p:extLst>
      <p:ext uri="{BB962C8B-B14F-4D97-AF65-F5344CB8AC3E}">
        <p14:creationId xmlns:p14="http://schemas.microsoft.com/office/powerpoint/2010/main" val="3653352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200" b="1" kern="1200" dirty="0">
                <a:solidFill>
                  <a:schemeClr val="tx1"/>
                </a:solidFill>
                <a:effectLst/>
                <a:latin typeface="+mn-lt"/>
                <a:ea typeface="+mn-ea"/>
                <a:cs typeface="+mn-cs"/>
              </a:rPr>
              <a:t>این دیاگرام، ساختار ِ هندسی </a:t>
            </a:r>
            <a:r>
              <a:rPr lang="en-US" sz="1200" b="1" kern="1200" dirty="0">
                <a:solidFill>
                  <a:schemeClr val="tx1"/>
                </a:solidFill>
                <a:effectLst/>
                <a:latin typeface="+mn-lt"/>
                <a:ea typeface="+mn-ea"/>
                <a:cs typeface="+mn-cs"/>
              </a:rPr>
              <a:t>IFC </a:t>
            </a:r>
            <a:r>
              <a:rPr lang="fa-IR" sz="1200" b="1" kern="1200" dirty="0">
                <a:solidFill>
                  <a:schemeClr val="tx1"/>
                </a:solidFill>
                <a:effectLst/>
                <a:latin typeface="+mn-lt"/>
                <a:ea typeface="+mn-ea"/>
                <a:cs typeface="+mn-cs"/>
              </a:rPr>
              <a:t> را نشان می دهد.</a:t>
            </a:r>
          </a:p>
          <a:p>
            <a:pPr marL="0" marR="0" indent="0" algn="r" defTabSz="914400" rtl="1" eaLnBrk="1" fontAlgn="auto" latinLnBrk="0" hangingPunct="1">
              <a:lnSpc>
                <a:spcPct val="100000"/>
              </a:lnSpc>
              <a:spcBef>
                <a:spcPts val="0"/>
              </a:spcBef>
              <a:spcAft>
                <a:spcPts val="0"/>
              </a:spcAft>
              <a:buClrTx/>
              <a:buSzTx/>
              <a:buFontTx/>
              <a:buNone/>
              <a:tabLst/>
              <a:defRPr/>
            </a:pPr>
            <a:r>
              <a:rPr lang="fa-IR" sz="1200" b="1" kern="1200" dirty="0">
                <a:solidFill>
                  <a:schemeClr val="tx1"/>
                </a:solidFill>
                <a:effectLst/>
                <a:latin typeface="+mn-lt"/>
                <a:ea typeface="+mn-ea"/>
                <a:cs typeface="+mn-cs"/>
              </a:rPr>
              <a:t>هر پروژه می تواند شامل یک یا چند سایت باشد و هر سایت می تواند چند ساختمان داشته باشد.</a:t>
            </a:r>
          </a:p>
          <a:p>
            <a:pPr marL="0" marR="0" indent="0" algn="r" defTabSz="914400" rtl="1" eaLnBrk="1" fontAlgn="auto" latinLnBrk="0" hangingPunct="1">
              <a:lnSpc>
                <a:spcPct val="100000"/>
              </a:lnSpc>
              <a:spcBef>
                <a:spcPts val="0"/>
              </a:spcBef>
              <a:spcAft>
                <a:spcPts val="0"/>
              </a:spcAft>
              <a:buClrTx/>
              <a:buSzTx/>
              <a:buFontTx/>
              <a:buNone/>
              <a:tabLst/>
              <a:defRPr/>
            </a:pPr>
            <a:r>
              <a:rPr lang="fa-IR" sz="1200" b="1" kern="1200" dirty="0">
                <a:solidFill>
                  <a:schemeClr val="tx1"/>
                </a:solidFill>
                <a:effectLst/>
                <a:latin typeface="+mn-lt"/>
                <a:ea typeface="+mn-ea"/>
                <a:cs typeface="+mn-cs"/>
              </a:rPr>
              <a:t>هر ساختمان ممکن است دارای چند طبقه باشد و در هر طبقه عناصر ساختمانی وجود داشته باشد.</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30</a:t>
            </a:fld>
            <a:endParaRPr lang="en-US"/>
          </a:p>
        </p:txBody>
      </p:sp>
    </p:spTree>
    <p:extLst>
      <p:ext uri="{BB962C8B-B14F-4D97-AF65-F5344CB8AC3E}">
        <p14:creationId xmlns:p14="http://schemas.microsoft.com/office/powerpoint/2010/main" val="3653352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b="1" kern="1200" dirty="0">
                <a:solidFill>
                  <a:schemeClr val="tx1"/>
                </a:solidFill>
                <a:effectLst/>
                <a:latin typeface="+mn-lt"/>
                <a:ea typeface="+mn-ea"/>
                <a:cs typeface="+mn-cs"/>
              </a:rPr>
              <a:t>فرآیندی برای تولید مدل رقومی یک ساختمان است که در طول کل عمر یک ساختمان مورد استفاده قرار می‌گیرد. این مدل رقومی هوشمند، مهندسین معمار، سازه، تاسیسات و کلیه متخصصینی که در یک پروژه ساختمانی مشارکت دارند را به ابزارهایی مجهز می‌کند که با کمک آن‌ها این افراد می‌توانند کار طراحی، ساخت و مدیریت سازه را انجام دهند.</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4</a:t>
            </a:fld>
            <a:endParaRPr lang="en-US"/>
          </a:p>
        </p:txBody>
      </p:sp>
    </p:spTree>
    <p:extLst>
      <p:ext uri="{BB962C8B-B14F-4D97-AF65-F5344CB8AC3E}">
        <p14:creationId xmlns:p14="http://schemas.microsoft.com/office/powerpoint/2010/main" val="32184030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200" b="1" i="0" kern="1200" dirty="0">
                <a:solidFill>
                  <a:schemeClr val="tx1"/>
                </a:solidFill>
                <a:effectLst/>
                <a:latin typeface="+mn-lt"/>
                <a:ea typeface="+mn-ea"/>
                <a:cs typeface="+mn-cs"/>
              </a:rPr>
              <a:t>شما می توانید با استفاده از یک نرم‌افزار</a:t>
            </a:r>
            <a:r>
              <a:rPr lang="fa-IR" sz="1200" b="1" i="0" kern="1200" baseline="0" dirty="0">
                <a:solidFill>
                  <a:schemeClr val="tx1"/>
                </a:solidFill>
                <a:effectLst/>
                <a:latin typeface="+mn-lt"/>
                <a:ea typeface="+mn-ea"/>
                <a:cs typeface="+mn-cs"/>
              </a:rPr>
              <a:t> رایگانی به نام </a:t>
            </a:r>
            <a:r>
              <a:rPr lang="en-US" sz="1200" b="1" i="0" kern="1200" baseline="0" dirty="0" err="1">
                <a:solidFill>
                  <a:schemeClr val="tx1"/>
                </a:solidFill>
                <a:effectLst/>
                <a:latin typeface="+mn-lt"/>
                <a:ea typeface="+mn-ea"/>
                <a:cs typeface="+mn-cs"/>
              </a:rPr>
              <a:t>BIMvision</a:t>
            </a:r>
            <a:r>
              <a:rPr lang="fa-IR" sz="1200" b="1" i="0" kern="1200" baseline="0" dirty="0">
                <a:solidFill>
                  <a:schemeClr val="tx1"/>
                </a:solidFill>
                <a:effectLst/>
                <a:latin typeface="+mn-lt"/>
                <a:ea typeface="+mn-ea"/>
                <a:cs typeface="+mn-cs"/>
              </a:rPr>
              <a:t>، </a:t>
            </a:r>
            <a:r>
              <a:rPr lang="fa-IR" sz="1200" b="1" i="0" kern="1200" dirty="0">
                <a:solidFill>
                  <a:schemeClr val="tx1"/>
                </a:solidFill>
                <a:effectLst/>
                <a:latin typeface="+mn-lt"/>
                <a:ea typeface="+mn-ea"/>
                <a:cs typeface="+mn-cs"/>
              </a:rPr>
              <a:t>ساختار مدل ساختمانی خودتان را هم به صورت هندسی و هم مشاهده کنید.</a:t>
            </a:r>
            <a:r>
              <a:rPr lang="fa-IR" sz="1200" b="1" i="0" kern="1200" baseline="0" dirty="0">
                <a:solidFill>
                  <a:schemeClr val="tx1"/>
                </a:solidFill>
                <a:effectLst/>
                <a:latin typeface="+mn-lt"/>
                <a:ea typeface="+mn-ea"/>
                <a:cs typeface="+mn-cs"/>
              </a:rPr>
              <a:t> این نرم‌افزار در واقع، یک مرورگر فایل </a:t>
            </a:r>
            <a:r>
              <a:rPr lang="en-US" sz="1200" b="1" i="0" kern="1200" baseline="0" dirty="0">
                <a:solidFill>
                  <a:schemeClr val="tx1"/>
                </a:solidFill>
                <a:effectLst/>
                <a:latin typeface="+mn-lt"/>
                <a:ea typeface="+mn-ea"/>
                <a:cs typeface="+mn-cs"/>
              </a:rPr>
              <a:t>IFC</a:t>
            </a:r>
            <a:r>
              <a:rPr lang="fa-IR" sz="1200" b="1" i="0" kern="1200" baseline="0" dirty="0">
                <a:solidFill>
                  <a:schemeClr val="tx1"/>
                </a:solidFill>
                <a:effectLst/>
                <a:latin typeface="+mn-lt"/>
                <a:ea typeface="+mn-ea"/>
                <a:cs typeface="+mn-cs"/>
              </a:rPr>
              <a:t> است</a:t>
            </a:r>
            <a:r>
              <a:rPr lang="fa-IR" sz="1200" b="1" i="0" kern="1200" dirty="0">
                <a:solidFill>
                  <a:schemeClr val="tx1"/>
                </a:solidFill>
                <a:effectLst/>
                <a:latin typeface="+mn-lt"/>
                <a:ea typeface="+mn-ea"/>
                <a:cs typeface="+mn-cs"/>
              </a:rPr>
              <a:t>.</a:t>
            </a:r>
          </a:p>
          <a:p>
            <a:pPr marL="0" marR="0" indent="0" algn="r" defTabSz="914400" rtl="1" eaLnBrk="1" fontAlgn="auto" latinLnBrk="0" hangingPunct="1">
              <a:lnSpc>
                <a:spcPct val="100000"/>
              </a:lnSpc>
              <a:spcBef>
                <a:spcPts val="0"/>
              </a:spcBef>
              <a:spcAft>
                <a:spcPts val="0"/>
              </a:spcAft>
              <a:buClrTx/>
              <a:buSzTx/>
              <a:buFontTx/>
              <a:buNone/>
              <a:tabLst/>
              <a:defRPr/>
            </a:pPr>
            <a:r>
              <a:rPr lang="fa-IR" sz="1200" b="1" i="0" kern="1200" dirty="0">
                <a:solidFill>
                  <a:schemeClr val="tx1"/>
                </a:solidFill>
                <a:effectLst/>
                <a:latin typeface="+mn-lt"/>
                <a:ea typeface="+mn-ea"/>
                <a:cs typeface="+mn-cs"/>
              </a:rPr>
              <a:t>در قسمت سمت راست این شکل، پنجره‌ای توصیفی به نام </a:t>
            </a:r>
            <a:r>
              <a:rPr lang="en-US" sz="1200" b="1" i="0" kern="1200" dirty="0">
                <a:solidFill>
                  <a:schemeClr val="tx1"/>
                </a:solidFill>
                <a:effectLst/>
                <a:latin typeface="+mn-lt"/>
                <a:ea typeface="+mn-ea"/>
                <a:cs typeface="+mn-cs"/>
              </a:rPr>
              <a:t>IFC Structure</a:t>
            </a:r>
            <a:r>
              <a:rPr lang="fa-IR" sz="1200" b="1" i="0" kern="1200" dirty="0">
                <a:solidFill>
                  <a:schemeClr val="tx1"/>
                </a:solidFill>
                <a:effectLst/>
                <a:latin typeface="+mn-lt"/>
                <a:ea typeface="+mn-ea"/>
                <a:cs typeface="+mn-cs"/>
              </a:rPr>
              <a:t> قابل ملاحظه است. </a:t>
            </a:r>
            <a:r>
              <a:rPr lang="en-US" sz="1200" b="1" i="0" kern="1200" dirty="0">
                <a:solidFill>
                  <a:schemeClr val="tx1"/>
                </a:solidFill>
                <a:effectLst/>
                <a:latin typeface="+mn-lt"/>
                <a:ea typeface="+mn-ea"/>
                <a:cs typeface="+mn-cs"/>
              </a:rPr>
              <a:t>Select</a:t>
            </a:r>
            <a:r>
              <a:rPr lang="fa-IR" sz="1200" b="1" i="0" kern="1200" baseline="0" dirty="0">
                <a:solidFill>
                  <a:schemeClr val="tx1"/>
                </a:solidFill>
                <a:effectLst/>
                <a:latin typeface="+mn-lt"/>
                <a:ea typeface="+mn-ea"/>
                <a:cs typeface="+mn-cs"/>
              </a:rPr>
              <a:t> کردن یک طبقه مشخص از این ساختمان در پنجره توصیفی سمت راست، همان طبقه را در مدل شما هایلایت می‌کند و البته برعکس. اگر من تیک یک طبقه ساختمان را در این پنجره توصیفی بردارم، این طبقه در مدل من خاموش خواهد شد.</a:t>
            </a:r>
            <a:endParaRPr lang="en-US" sz="1200" b="1" i="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31</a:t>
            </a:fld>
            <a:endParaRPr lang="en-US"/>
          </a:p>
        </p:txBody>
      </p:sp>
    </p:spTree>
    <p:extLst>
      <p:ext uri="{BB962C8B-B14F-4D97-AF65-F5344CB8AC3E}">
        <p14:creationId xmlns:p14="http://schemas.microsoft.com/office/powerpoint/2010/main" val="36533521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32</a:t>
            </a:fld>
            <a:endParaRPr lang="en-US"/>
          </a:p>
        </p:txBody>
      </p:sp>
    </p:spTree>
    <p:extLst>
      <p:ext uri="{BB962C8B-B14F-4D97-AF65-F5344CB8AC3E}">
        <p14:creationId xmlns:p14="http://schemas.microsoft.com/office/powerpoint/2010/main" val="2977215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latin typeface="+mn-lt"/>
                <a:ea typeface="+mn-ea"/>
                <a:cs typeface="+mn-cs"/>
              </a:rPr>
              <a:t>CityGML</a:t>
            </a:r>
            <a:r>
              <a:rPr lang="en-US" sz="1200" b="1" kern="1200" dirty="0">
                <a:solidFill>
                  <a:schemeClr val="tx1"/>
                </a:solidFill>
                <a:latin typeface="+mn-lt"/>
                <a:ea typeface="+mn-ea"/>
                <a:cs typeface="+mn-cs"/>
              </a:rPr>
              <a:t> </a:t>
            </a:r>
            <a:r>
              <a:rPr lang="fa-IR" sz="1200" b="1" kern="1200" dirty="0">
                <a:solidFill>
                  <a:schemeClr val="tx1"/>
                </a:solidFill>
                <a:latin typeface="+mn-lt"/>
                <a:ea typeface="+mn-ea"/>
                <a:cs typeface="+mn-cs"/>
              </a:rPr>
              <a:t> یک مدل داده استاندارد باز و یک فرمت تبادل داده </a:t>
            </a:r>
            <a:r>
              <a:rPr lang="en-US" sz="1200" b="1" kern="1200" dirty="0">
                <a:solidFill>
                  <a:schemeClr val="tx1"/>
                </a:solidFill>
                <a:latin typeface="+mn-lt"/>
                <a:ea typeface="+mn-ea"/>
                <a:cs typeface="+mn-cs"/>
              </a:rPr>
              <a:t>XML</a:t>
            </a:r>
            <a:r>
              <a:rPr lang="fa-IR" sz="1200" b="1" kern="1200" dirty="0">
                <a:solidFill>
                  <a:schemeClr val="tx1"/>
                </a:solidFill>
                <a:latin typeface="+mn-lt"/>
                <a:ea typeface="+mn-ea"/>
                <a:cs typeface="+mn-cs"/>
              </a:rPr>
              <a:t>مبنا</a:t>
            </a:r>
            <a:r>
              <a:rPr lang="fa-IR" sz="1200" b="1" kern="1200" baseline="0" dirty="0">
                <a:solidFill>
                  <a:schemeClr val="tx1"/>
                </a:solidFill>
                <a:latin typeface="+mn-lt"/>
                <a:ea typeface="+mn-ea"/>
                <a:cs typeface="+mn-cs"/>
              </a:rPr>
              <a:t> </a:t>
            </a:r>
            <a:r>
              <a:rPr lang="fa-IR" sz="1200" b="1" kern="1200" dirty="0">
                <a:solidFill>
                  <a:schemeClr val="tx1"/>
                </a:solidFill>
                <a:latin typeface="+mn-lt"/>
                <a:ea typeface="+mn-ea"/>
                <a:cs typeface="+mn-cs"/>
              </a:rPr>
              <a:t>برای ذخیره مدل‌های رقومی سه‌بعدی شهرها و مناظر است که توسط </a:t>
            </a:r>
            <a:r>
              <a:rPr lang="en-US" sz="1200" b="1" kern="1200" dirty="0">
                <a:solidFill>
                  <a:schemeClr val="tx1"/>
                </a:solidFill>
                <a:latin typeface="+mn-lt"/>
                <a:ea typeface="+mn-ea"/>
                <a:cs typeface="+mn-cs"/>
              </a:rPr>
              <a:t>OGC </a:t>
            </a:r>
            <a:r>
              <a:rPr lang="fa-IR" sz="1200" b="1" kern="1200" dirty="0">
                <a:solidFill>
                  <a:schemeClr val="tx1"/>
                </a:solidFill>
                <a:latin typeface="+mn-lt"/>
                <a:ea typeface="+mn-ea"/>
                <a:cs typeface="+mn-cs"/>
              </a:rPr>
              <a:t> ارائه شده است. این مدل شهری هم شامل هندسه و هم شامل توصیفات است و حتی یک مدل شهری معنایی یا اصطلاحا</a:t>
            </a:r>
            <a:r>
              <a:rPr lang="fa-IR" sz="1200" b="1" kern="1200" baseline="0" dirty="0">
                <a:solidFill>
                  <a:schemeClr val="tx1"/>
                </a:solidFill>
                <a:latin typeface="+mn-lt"/>
                <a:ea typeface="+mn-ea"/>
                <a:cs typeface="+mn-cs"/>
              </a:rPr>
              <a:t> </a:t>
            </a:r>
            <a:r>
              <a:rPr lang="en-US" sz="1200" b="1" kern="1200" baseline="0" dirty="0">
                <a:solidFill>
                  <a:schemeClr val="tx1"/>
                </a:solidFill>
                <a:latin typeface="+mn-lt"/>
                <a:ea typeface="+mn-ea"/>
                <a:cs typeface="+mn-cs"/>
              </a:rPr>
              <a:t>semantic</a:t>
            </a:r>
            <a:r>
              <a:rPr lang="fa-IR" sz="1200" b="1" kern="1200" baseline="0" dirty="0">
                <a:solidFill>
                  <a:schemeClr val="tx1"/>
                </a:solidFill>
                <a:latin typeface="+mn-lt"/>
                <a:ea typeface="+mn-ea"/>
                <a:cs typeface="+mn-cs"/>
              </a:rPr>
              <a:t> نیز</a:t>
            </a:r>
            <a:r>
              <a:rPr lang="fa-IR" sz="1200" b="1" kern="1200" dirty="0">
                <a:solidFill>
                  <a:schemeClr val="tx1"/>
                </a:solidFill>
                <a:latin typeface="+mn-lt"/>
                <a:ea typeface="+mn-ea"/>
                <a:cs typeface="+mn-cs"/>
              </a:rPr>
              <a:t> به حساب می‌آید.</a:t>
            </a:r>
            <a:endParaRPr lang="en-US" sz="1200" b="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33</a:t>
            </a:fld>
            <a:endParaRPr lang="en-US"/>
          </a:p>
        </p:txBody>
      </p:sp>
    </p:spTree>
    <p:extLst>
      <p:ext uri="{BB962C8B-B14F-4D97-AF65-F5344CB8AC3E}">
        <p14:creationId xmlns:p14="http://schemas.microsoft.com/office/powerpoint/2010/main" val="36533521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b="1" kern="1200" baseline="0" dirty="0">
                <a:solidFill>
                  <a:schemeClr val="tx1"/>
                </a:solidFill>
                <a:effectLst/>
                <a:latin typeface="+mn-lt"/>
                <a:ea typeface="+mn-ea"/>
                <a:cs typeface="+mn-cs"/>
              </a:rPr>
              <a:t>همانطور که می بینید و همانطور که در اسلاید قبل هم اشاره کردیم، </a:t>
            </a:r>
            <a:r>
              <a:rPr lang="en-US" sz="1200" b="1" kern="1200" baseline="0" dirty="0" err="1">
                <a:solidFill>
                  <a:schemeClr val="tx1"/>
                </a:solidFill>
                <a:effectLst/>
                <a:latin typeface="+mn-lt"/>
                <a:ea typeface="+mn-ea"/>
                <a:cs typeface="+mn-cs"/>
              </a:rPr>
              <a:t>CityGML</a:t>
            </a:r>
            <a:r>
              <a:rPr lang="en-US" sz="1200" b="1" kern="1200" baseline="0" dirty="0">
                <a:solidFill>
                  <a:schemeClr val="tx1"/>
                </a:solidFill>
                <a:effectLst/>
                <a:latin typeface="+mn-lt"/>
                <a:ea typeface="+mn-ea"/>
                <a:cs typeface="+mn-cs"/>
              </a:rPr>
              <a:t> </a:t>
            </a:r>
            <a:r>
              <a:rPr lang="fa-IR" sz="1200" b="1" kern="1200" baseline="0" dirty="0">
                <a:solidFill>
                  <a:schemeClr val="tx1"/>
                </a:solidFill>
                <a:effectLst/>
                <a:latin typeface="+mn-lt"/>
                <a:ea typeface="+mn-ea"/>
                <a:cs typeface="+mn-cs"/>
              </a:rPr>
              <a:t> یک فرمت تبادل داده متنی مبتنی بر </a:t>
            </a:r>
            <a:r>
              <a:rPr lang="en-US" sz="1200" b="1" kern="1200" baseline="0" dirty="0">
                <a:solidFill>
                  <a:schemeClr val="tx1"/>
                </a:solidFill>
                <a:effectLst/>
                <a:latin typeface="+mn-lt"/>
                <a:ea typeface="+mn-ea"/>
                <a:cs typeface="+mn-cs"/>
              </a:rPr>
              <a:t>XML </a:t>
            </a:r>
            <a:r>
              <a:rPr lang="fa-IR" sz="1200" b="1" kern="1200" baseline="0" dirty="0">
                <a:solidFill>
                  <a:schemeClr val="tx1"/>
                </a:solidFill>
                <a:effectLst/>
                <a:latin typeface="+mn-lt"/>
                <a:ea typeface="+mn-ea"/>
                <a:cs typeface="+mn-cs"/>
              </a:rPr>
              <a:t> است.</a:t>
            </a:r>
          </a:p>
          <a:p>
            <a:pPr algn="r" rtl="1"/>
            <a:r>
              <a:rPr lang="fa-IR" sz="1200" b="1" kern="1200" baseline="0" dirty="0">
                <a:solidFill>
                  <a:schemeClr val="tx1"/>
                </a:solidFill>
                <a:effectLst/>
                <a:latin typeface="+mn-lt"/>
                <a:ea typeface="+mn-ea"/>
                <a:cs typeface="+mn-cs"/>
              </a:rPr>
              <a:t>یک فایل </a:t>
            </a:r>
            <a:r>
              <a:rPr lang="en-US" sz="1200" b="1" kern="1200" baseline="0" dirty="0" err="1">
                <a:solidFill>
                  <a:schemeClr val="tx1"/>
                </a:solidFill>
                <a:effectLst/>
                <a:latin typeface="+mn-lt"/>
                <a:ea typeface="+mn-ea"/>
                <a:cs typeface="+mn-cs"/>
              </a:rPr>
              <a:t>CityGML</a:t>
            </a:r>
            <a:r>
              <a:rPr lang="en-US" sz="1200" b="1" kern="1200" baseline="0" dirty="0">
                <a:solidFill>
                  <a:schemeClr val="tx1"/>
                </a:solidFill>
                <a:effectLst/>
                <a:latin typeface="+mn-lt"/>
                <a:ea typeface="+mn-ea"/>
                <a:cs typeface="+mn-cs"/>
              </a:rPr>
              <a:t> </a:t>
            </a:r>
            <a:r>
              <a:rPr lang="fa-IR" sz="1200" b="1" kern="1200" baseline="0" dirty="0">
                <a:solidFill>
                  <a:schemeClr val="tx1"/>
                </a:solidFill>
                <a:effectLst/>
                <a:latin typeface="+mn-lt"/>
                <a:ea typeface="+mn-ea"/>
                <a:cs typeface="+mn-cs"/>
              </a:rPr>
              <a:t> متشکل از المان‌ها، توصیفات و مقادیر مختلف است که با تک تک عناصر مدل شما تناظر دارد و در قالب </a:t>
            </a:r>
            <a:r>
              <a:rPr lang="en-US" sz="1200" b="1" kern="1200" baseline="0" dirty="0">
                <a:solidFill>
                  <a:schemeClr val="tx1"/>
                </a:solidFill>
                <a:effectLst/>
                <a:latin typeface="+mn-lt"/>
                <a:ea typeface="+mn-ea"/>
                <a:cs typeface="+mn-cs"/>
              </a:rPr>
              <a:t>XML</a:t>
            </a:r>
            <a:r>
              <a:rPr lang="fa-IR" sz="1200" b="1" kern="1200" baseline="0" dirty="0">
                <a:solidFill>
                  <a:schemeClr val="tx1"/>
                </a:solidFill>
                <a:effectLst/>
                <a:latin typeface="+mn-lt"/>
                <a:ea typeface="+mn-ea"/>
                <a:cs typeface="+mn-cs"/>
              </a:rPr>
              <a:t> </a:t>
            </a:r>
            <a:r>
              <a:rPr lang="en-US" sz="1200" b="1" kern="1200" baseline="0" dirty="0">
                <a:solidFill>
                  <a:schemeClr val="tx1"/>
                </a:solidFill>
                <a:effectLst/>
                <a:latin typeface="+mn-lt"/>
                <a:ea typeface="+mn-ea"/>
                <a:cs typeface="+mn-cs"/>
              </a:rPr>
              <a:t> </a:t>
            </a:r>
            <a:r>
              <a:rPr lang="fa-IR" sz="1200" b="1" kern="1200" baseline="0" dirty="0">
                <a:solidFill>
                  <a:schemeClr val="tx1"/>
                </a:solidFill>
                <a:effectLst/>
                <a:latin typeface="+mn-lt"/>
                <a:ea typeface="+mn-ea"/>
                <a:cs typeface="+mn-cs"/>
              </a:rPr>
              <a:t>کدگذاری شده‌ است. این توصیفات و این مقادیر می‌توانند شامل خصوصیات مختلفی مانند ارتفاع، متریال، رنگ و کاربری و غیره باشد.</a:t>
            </a:r>
          </a:p>
        </p:txBody>
      </p:sp>
      <p:sp>
        <p:nvSpPr>
          <p:cNvPr id="4" name="Slide Number Placeholder 3"/>
          <p:cNvSpPr>
            <a:spLocks noGrp="1"/>
          </p:cNvSpPr>
          <p:nvPr>
            <p:ph type="sldNum" sz="quarter" idx="10"/>
          </p:nvPr>
        </p:nvSpPr>
        <p:spPr/>
        <p:txBody>
          <a:bodyPr/>
          <a:lstStyle/>
          <a:p>
            <a:fld id="{0F1D81ED-315E-442B-8B03-206F00C03B75}" type="slidenum">
              <a:rPr lang="en-US" smtClean="0"/>
              <a:pPr/>
              <a:t>34</a:t>
            </a:fld>
            <a:endParaRPr lang="en-US"/>
          </a:p>
        </p:txBody>
      </p:sp>
    </p:spTree>
    <p:extLst>
      <p:ext uri="{BB962C8B-B14F-4D97-AF65-F5344CB8AC3E}">
        <p14:creationId xmlns:p14="http://schemas.microsoft.com/office/powerpoint/2010/main" val="36533521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sz="1200" b="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35</a:t>
            </a:fld>
            <a:endParaRPr lang="en-US"/>
          </a:p>
        </p:txBody>
      </p:sp>
    </p:spTree>
    <p:extLst>
      <p:ext uri="{BB962C8B-B14F-4D97-AF65-F5344CB8AC3E}">
        <p14:creationId xmlns:p14="http://schemas.microsoft.com/office/powerpoint/2010/main" val="14484251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sz="1200" b="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36</a:t>
            </a:fld>
            <a:endParaRPr lang="en-US"/>
          </a:p>
        </p:txBody>
      </p:sp>
    </p:spTree>
    <p:extLst>
      <p:ext uri="{BB962C8B-B14F-4D97-AF65-F5344CB8AC3E}">
        <p14:creationId xmlns:p14="http://schemas.microsoft.com/office/powerpoint/2010/main" val="26380212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200" b="1" kern="1200" dirty="0">
                <a:solidFill>
                  <a:schemeClr val="tx1"/>
                </a:solidFill>
                <a:latin typeface="+mn-lt"/>
                <a:ea typeface="+mn-ea"/>
                <a:cs typeface="+mn-cs"/>
              </a:rPr>
              <a:t>این شکل 5 سطح مختلف جنرالیزه در </a:t>
            </a:r>
            <a:r>
              <a:rPr lang="en-US" sz="1200" b="1" kern="1200" dirty="0" err="1">
                <a:solidFill>
                  <a:schemeClr val="tx1"/>
                </a:solidFill>
                <a:latin typeface="+mn-lt"/>
                <a:ea typeface="+mn-ea"/>
                <a:cs typeface="+mn-cs"/>
              </a:rPr>
              <a:t>CityGML</a:t>
            </a:r>
            <a:r>
              <a:rPr lang="en-US" sz="1200" b="1" kern="1200" dirty="0">
                <a:solidFill>
                  <a:schemeClr val="tx1"/>
                </a:solidFill>
                <a:latin typeface="+mn-lt"/>
                <a:ea typeface="+mn-ea"/>
                <a:cs typeface="+mn-cs"/>
              </a:rPr>
              <a:t> </a:t>
            </a:r>
            <a:r>
              <a:rPr lang="fa-IR" sz="1200" b="1" kern="1200" dirty="0">
                <a:solidFill>
                  <a:schemeClr val="tx1"/>
                </a:solidFill>
                <a:latin typeface="+mn-lt"/>
                <a:ea typeface="+mn-ea"/>
                <a:cs typeface="+mn-cs"/>
              </a:rPr>
              <a:t> را به روشی ساده تر و مختصرتر نشان می دهد.</a:t>
            </a:r>
          </a:p>
          <a:p>
            <a:pPr marL="0" marR="0" indent="0" algn="r" defTabSz="914400" rtl="1" eaLnBrk="1" fontAlgn="auto" latinLnBrk="0" hangingPunct="1">
              <a:lnSpc>
                <a:spcPct val="100000"/>
              </a:lnSpc>
              <a:spcBef>
                <a:spcPts val="0"/>
              </a:spcBef>
              <a:spcAft>
                <a:spcPts val="0"/>
              </a:spcAft>
              <a:buClrTx/>
              <a:buSzTx/>
              <a:buFontTx/>
              <a:buNone/>
              <a:tabLst/>
              <a:defRPr/>
            </a:pPr>
            <a:r>
              <a:rPr lang="fa-IR" sz="1200" b="1" kern="1200" dirty="0">
                <a:solidFill>
                  <a:schemeClr val="tx1"/>
                </a:solidFill>
                <a:latin typeface="+mn-lt"/>
                <a:ea typeface="+mn-ea"/>
                <a:cs typeface="+mn-cs"/>
              </a:rPr>
              <a:t>عمومی‌ترین سطح</a:t>
            </a:r>
            <a:r>
              <a:rPr lang="fa-IR" sz="1200" b="1" kern="1200" baseline="0" dirty="0">
                <a:solidFill>
                  <a:schemeClr val="tx1"/>
                </a:solidFill>
                <a:latin typeface="+mn-lt"/>
                <a:ea typeface="+mn-ea"/>
                <a:cs typeface="+mn-cs"/>
              </a:rPr>
              <a:t> (سطحی با بالاترین جنرالیزاسیون)، </a:t>
            </a:r>
            <a:r>
              <a:rPr lang="fa-IR" sz="1200" b="1" kern="1200" dirty="0">
                <a:solidFill>
                  <a:schemeClr val="tx1"/>
                </a:solidFill>
                <a:latin typeface="+mn-lt"/>
                <a:ea typeface="+mn-ea"/>
                <a:cs typeface="+mn-cs"/>
              </a:rPr>
              <a:t>سطح </a:t>
            </a:r>
            <a:r>
              <a:rPr lang="en-US" sz="1200" b="1" kern="1200" dirty="0">
                <a:solidFill>
                  <a:schemeClr val="tx1"/>
                </a:solidFill>
                <a:latin typeface="+mn-lt"/>
                <a:ea typeface="+mn-ea"/>
                <a:cs typeface="+mn-cs"/>
              </a:rPr>
              <a:t>LOD0 </a:t>
            </a:r>
            <a:r>
              <a:rPr lang="fa-IR" sz="1200" b="1" kern="1200" dirty="0">
                <a:solidFill>
                  <a:schemeClr val="tx1"/>
                </a:solidFill>
                <a:latin typeface="+mn-lt"/>
                <a:ea typeface="+mn-ea"/>
                <a:cs typeface="+mn-cs"/>
              </a:rPr>
              <a:t>است که در اصل یک مدل رقومی زمین دو و نیم بعدی است. در</a:t>
            </a:r>
            <a:r>
              <a:rPr lang="fa-IR" sz="1200" b="1" kern="1200" baseline="0" dirty="0">
                <a:solidFill>
                  <a:schemeClr val="tx1"/>
                </a:solidFill>
                <a:latin typeface="+mn-lt"/>
                <a:ea typeface="+mn-ea"/>
                <a:cs typeface="+mn-cs"/>
              </a:rPr>
              <a:t> این سطح، تصویر هر ساختمان به صورت یک صفحه افقی نشان داده می‌شود. این صفحه افقی می‌تواند روی زمین باشد یا روی پشت‌بام ساختمان باشد، یعنی پلیگون لبه‌های پشت‌بام ساختمان را به صورت یک صفحه افقی نشان بدهد. </a:t>
            </a:r>
            <a:endParaRPr lang="fa-IR" sz="1200" b="1" kern="1200" dirty="0">
              <a:solidFill>
                <a:schemeClr val="tx1"/>
              </a:solidFill>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LOD1 </a:t>
            </a:r>
            <a:r>
              <a:rPr lang="fa-IR" sz="1200" b="1" kern="1200" dirty="0">
                <a:solidFill>
                  <a:schemeClr val="tx1"/>
                </a:solidFill>
                <a:latin typeface="+mn-lt"/>
                <a:ea typeface="+mn-ea"/>
                <a:cs typeface="+mn-cs"/>
              </a:rPr>
              <a:t> مدل مکعبی</a:t>
            </a:r>
            <a:r>
              <a:rPr lang="fa-IR" sz="1200" b="1" kern="1200" baseline="0" dirty="0">
                <a:solidFill>
                  <a:schemeClr val="tx1"/>
                </a:solidFill>
                <a:latin typeface="+mn-lt"/>
                <a:ea typeface="+mn-ea"/>
                <a:cs typeface="+mn-cs"/>
              </a:rPr>
              <a:t> از ساختمان‌ها ارائه می‌دهد، یعنی به صورت منشوری ساختمان‌ها را به اندازه ارتفاعشان </a:t>
            </a:r>
            <a:r>
              <a:rPr lang="en-US" sz="1200" b="1" kern="1200" baseline="0" dirty="0">
                <a:solidFill>
                  <a:schemeClr val="tx1"/>
                </a:solidFill>
                <a:latin typeface="+mn-lt"/>
                <a:ea typeface="+mn-ea"/>
                <a:cs typeface="+mn-cs"/>
              </a:rPr>
              <a:t>Extrude</a:t>
            </a:r>
            <a:r>
              <a:rPr lang="fa-IR" sz="1200" b="1" kern="1200" baseline="0" dirty="0">
                <a:solidFill>
                  <a:schemeClr val="tx1"/>
                </a:solidFill>
                <a:latin typeface="+mn-lt"/>
                <a:ea typeface="+mn-ea"/>
                <a:cs typeface="+mn-cs"/>
              </a:rPr>
              <a:t> می‌کند، اما پشت بام حالت تخف دارد. یعنی در ساختمان‌های شیروانی شکل، </a:t>
            </a:r>
            <a:r>
              <a:rPr lang="en-US" sz="1200" b="1" kern="1200" baseline="0" dirty="0">
                <a:solidFill>
                  <a:schemeClr val="tx1"/>
                </a:solidFill>
                <a:latin typeface="+mn-lt"/>
                <a:ea typeface="+mn-ea"/>
                <a:cs typeface="+mn-cs"/>
              </a:rPr>
              <a:t>LOD1</a:t>
            </a:r>
            <a:r>
              <a:rPr lang="fa-IR" sz="1200" b="1" kern="1200" baseline="0" dirty="0">
                <a:solidFill>
                  <a:schemeClr val="tx1"/>
                </a:solidFill>
                <a:latin typeface="+mn-lt"/>
                <a:ea typeface="+mn-ea"/>
                <a:cs typeface="+mn-cs"/>
              </a:rPr>
              <a:t> توانایی مدل کردن شیروانی را ندارد</a:t>
            </a:r>
            <a:r>
              <a:rPr lang="fa-IR" sz="1200" b="1" kern="1200" dirty="0">
                <a:solidFill>
                  <a:schemeClr val="tx1"/>
                </a:solidFill>
                <a:latin typeface="+mn-lt"/>
                <a:ea typeface="+mn-ea"/>
                <a:cs typeface="+mn-cs"/>
              </a:rPr>
              <a:t>.</a:t>
            </a:r>
          </a:p>
          <a:p>
            <a:pPr marL="0" marR="0" indent="0" algn="r" defTabSz="914400" rtl="1" eaLnBrk="1" fontAlgn="auto" latinLnBrk="0" hangingPunct="1">
              <a:lnSpc>
                <a:spcPct val="100000"/>
              </a:lnSpc>
              <a:spcBef>
                <a:spcPts val="0"/>
              </a:spcBef>
              <a:spcAft>
                <a:spcPts val="0"/>
              </a:spcAft>
              <a:buClrTx/>
              <a:buSzTx/>
              <a:buFontTx/>
              <a:buNone/>
              <a:tabLst/>
              <a:defRPr/>
            </a:pPr>
            <a:r>
              <a:rPr lang="fa-IR" sz="1200" b="1" kern="1200" dirty="0">
                <a:solidFill>
                  <a:schemeClr val="tx1"/>
                </a:solidFill>
                <a:latin typeface="+mn-lt"/>
                <a:ea typeface="+mn-ea"/>
                <a:cs typeface="+mn-cs"/>
              </a:rPr>
              <a:t>در </a:t>
            </a:r>
            <a:r>
              <a:rPr lang="en-US" sz="1200" b="1" kern="1200" dirty="0">
                <a:solidFill>
                  <a:schemeClr val="tx1"/>
                </a:solidFill>
                <a:latin typeface="+mn-lt"/>
                <a:ea typeface="+mn-ea"/>
                <a:cs typeface="+mn-cs"/>
              </a:rPr>
              <a:t>LOD2 </a:t>
            </a:r>
            <a:r>
              <a:rPr lang="fa-IR" sz="1200" b="1" kern="1200" dirty="0">
                <a:solidFill>
                  <a:schemeClr val="tx1"/>
                </a:solidFill>
                <a:latin typeface="+mn-lt"/>
                <a:ea typeface="+mn-ea"/>
                <a:cs typeface="+mn-cs"/>
              </a:rPr>
              <a:t>، سقف</a:t>
            </a:r>
            <a:r>
              <a:rPr lang="fa-IR" sz="1200" b="1" kern="1200" baseline="0" dirty="0">
                <a:solidFill>
                  <a:schemeClr val="tx1"/>
                </a:solidFill>
                <a:latin typeface="+mn-lt"/>
                <a:ea typeface="+mn-ea"/>
                <a:cs typeface="+mn-cs"/>
              </a:rPr>
              <a:t> شیروانی و شیب‌دار ساختمان مدل می‌شود</a:t>
            </a:r>
            <a:r>
              <a:rPr lang="fa-IR" sz="1200" b="1" kern="1200" dirty="0">
                <a:solidFill>
                  <a:schemeClr val="tx1"/>
                </a:solidFill>
                <a:latin typeface="+mn-lt"/>
                <a:ea typeface="+mn-ea"/>
                <a:cs typeface="+mn-cs"/>
              </a:rPr>
              <a:t>.</a:t>
            </a:r>
          </a:p>
          <a:p>
            <a:pPr marL="0" marR="0" indent="0" algn="r" defTabSz="914400" rtl="1" eaLnBrk="1" fontAlgn="auto" latinLnBrk="0" hangingPunct="1">
              <a:lnSpc>
                <a:spcPct val="100000"/>
              </a:lnSpc>
              <a:spcBef>
                <a:spcPts val="0"/>
              </a:spcBef>
              <a:spcAft>
                <a:spcPts val="0"/>
              </a:spcAft>
              <a:buClrTx/>
              <a:buSzTx/>
              <a:buFontTx/>
              <a:buNone/>
              <a:tabLst/>
              <a:defRPr/>
            </a:pPr>
            <a:r>
              <a:rPr lang="fa-IR" sz="1200" b="1" kern="1200" dirty="0">
                <a:solidFill>
                  <a:schemeClr val="tx1"/>
                </a:solidFill>
                <a:latin typeface="+mn-lt"/>
                <a:ea typeface="+mn-ea"/>
                <a:cs typeface="+mn-cs"/>
              </a:rPr>
              <a:t>در سطح</a:t>
            </a:r>
            <a:r>
              <a:rPr lang="en-US" sz="1200" b="1" kern="1200" dirty="0">
                <a:solidFill>
                  <a:schemeClr val="tx1"/>
                </a:solidFill>
                <a:latin typeface="+mn-lt"/>
                <a:ea typeface="+mn-ea"/>
                <a:cs typeface="+mn-cs"/>
              </a:rPr>
              <a:t>LOD3 </a:t>
            </a:r>
            <a:r>
              <a:rPr lang="fa-IR" sz="1200" b="1" kern="1200" dirty="0">
                <a:solidFill>
                  <a:schemeClr val="tx1"/>
                </a:solidFill>
                <a:latin typeface="+mn-lt"/>
                <a:ea typeface="+mn-ea"/>
                <a:cs typeface="+mn-cs"/>
              </a:rPr>
              <a:t>، مدل معماری تقریبا کامل ساختمان را در اختیار دارید و جزئیات</a:t>
            </a:r>
            <a:r>
              <a:rPr lang="fa-IR" sz="1200" b="1" kern="1200" baseline="0" dirty="0">
                <a:solidFill>
                  <a:schemeClr val="tx1"/>
                </a:solidFill>
                <a:latin typeface="+mn-lt"/>
                <a:ea typeface="+mn-ea"/>
                <a:cs typeface="+mn-cs"/>
              </a:rPr>
              <a:t> نما مثل درب‌ها، پنجره‌ها، </a:t>
            </a:r>
            <a:r>
              <a:rPr lang="en-US" sz="1200" b="1" kern="1200" baseline="0" dirty="0">
                <a:solidFill>
                  <a:schemeClr val="tx1"/>
                </a:solidFill>
                <a:latin typeface="+mn-lt"/>
                <a:ea typeface="+mn-ea"/>
                <a:cs typeface="+mn-cs"/>
              </a:rPr>
              <a:t>dormer</a:t>
            </a:r>
            <a:r>
              <a:rPr lang="fa-IR" sz="1200" b="1" kern="1200" baseline="0" dirty="0">
                <a:solidFill>
                  <a:schemeClr val="tx1"/>
                </a:solidFill>
                <a:latin typeface="+mn-lt"/>
                <a:ea typeface="+mn-ea"/>
                <a:cs typeface="+mn-cs"/>
              </a:rPr>
              <a:t>ها، ناودان، آنتن ماهواره و هر تاسیساتی که روی نمای ساختمان ساختمان قابل رویت است، در این سطح از جنرالیزاسیون مدل می‌شود. حتی بیرون‌زدگی‌های شیروانی ساختمان.</a:t>
            </a:r>
            <a:endParaRPr lang="fa-IR" sz="1200" b="1" kern="1200" dirty="0">
              <a:solidFill>
                <a:schemeClr val="tx1"/>
              </a:solidFill>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LOD4 </a:t>
            </a:r>
            <a:r>
              <a:rPr lang="fa-IR" sz="1200" b="1" kern="1200" dirty="0">
                <a:solidFill>
                  <a:schemeClr val="tx1"/>
                </a:solidFill>
                <a:latin typeface="+mn-lt"/>
                <a:ea typeface="+mn-ea"/>
                <a:cs typeface="+mn-cs"/>
              </a:rPr>
              <a:t> مدل </a:t>
            </a:r>
            <a:r>
              <a:rPr lang="en-US" sz="1200" b="1" kern="1200" dirty="0">
                <a:solidFill>
                  <a:schemeClr val="tx1"/>
                </a:solidFill>
                <a:latin typeface="+mn-lt"/>
                <a:ea typeface="+mn-ea"/>
                <a:cs typeface="+mn-cs"/>
              </a:rPr>
              <a:t>LOD3 </a:t>
            </a:r>
            <a:r>
              <a:rPr lang="fa-IR" sz="1200" b="1" kern="1200" dirty="0">
                <a:solidFill>
                  <a:schemeClr val="tx1"/>
                </a:solidFill>
                <a:latin typeface="+mn-lt"/>
                <a:ea typeface="+mn-ea"/>
                <a:cs typeface="+mn-cs"/>
              </a:rPr>
              <a:t> را با اضافه کردن استراکچر داخلی کامل می‌کند. به عنوان مثال، تیغه‌های داخلی، درب‌های داخلی، کلیه اطاق‌ها و فرنیچر و اثاثیه</a:t>
            </a:r>
            <a:r>
              <a:rPr lang="fa-IR" sz="1200" b="1" kern="1200" baseline="0" dirty="0">
                <a:solidFill>
                  <a:schemeClr val="tx1"/>
                </a:solidFill>
                <a:latin typeface="+mn-lt"/>
                <a:ea typeface="+mn-ea"/>
                <a:cs typeface="+mn-cs"/>
              </a:rPr>
              <a:t> داخلی در </a:t>
            </a:r>
            <a:r>
              <a:rPr lang="en-US" sz="1200" b="1" kern="1200" dirty="0">
                <a:solidFill>
                  <a:schemeClr val="tx1"/>
                </a:solidFill>
                <a:latin typeface="+mn-lt"/>
                <a:ea typeface="+mn-ea"/>
                <a:cs typeface="+mn-cs"/>
              </a:rPr>
              <a:t>LOD4 </a:t>
            </a:r>
            <a:r>
              <a:rPr lang="fa-IR" sz="1200" b="1" kern="1200" baseline="0" dirty="0">
                <a:solidFill>
                  <a:schemeClr val="tx1"/>
                </a:solidFill>
                <a:latin typeface="+mn-lt"/>
                <a:ea typeface="+mn-ea"/>
                <a:cs typeface="+mn-cs"/>
              </a:rPr>
              <a:t> مدل ‌می‌شود.</a:t>
            </a:r>
            <a:endParaRPr lang="fa-IR" sz="1200" b="1" kern="1200" dirty="0">
              <a:solidFill>
                <a:schemeClr val="tx1"/>
              </a:solidFill>
              <a:latin typeface="+mn-lt"/>
              <a:ea typeface="+mn-ea"/>
              <a:cs typeface="+mn-cs"/>
            </a:endParaRPr>
          </a:p>
          <a:p>
            <a:pPr algn="r" rtl="1"/>
            <a:endParaRPr lang="fa-IR" sz="1200" b="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37</a:t>
            </a:fld>
            <a:endParaRPr lang="en-US"/>
          </a:p>
        </p:txBody>
      </p:sp>
    </p:spTree>
    <p:extLst>
      <p:ext uri="{BB962C8B-B14F-4D97-AF65-F5344CB8AC3E}">
        <p14:creationId xmlns:p14="http://schemas.microsoft.com/office/powerpoint/2010/main" val="35918679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200" b="1" i="0" kern="1200" dirty="0">
                <a:solidFill>
                  <a:schemeClr val="tx1"/>
                </a:solidFill>
                <a:effectLst/>
                <a:latin typeface="+mn-lt"/>
                <a:ea typeface="+mn-ea"/>
                <a:cs typeface="+mn-cs"/>
              </a:rPr>
              <a:t>این جدول،</a:t>
            </a:r>
            <a:r>
              <a:rPr lang="fa-IR" sz="1200" b="1" i="0" kern="1200" baseline="0" dirty="0">
                <a:solidFill>
                  <a:schemeClr val="tx1"/>
                </a:solidFill>
                <a:effectLst/>
                <a:latin typeface="+mn-lt"/>
                <a:ea typeface="+mn-ea"/>
                <a:cs typeface="+mn-cs"/>
              </a:rPr>
              <a:t> قسمتی از ارتباط معنایی بین دو فرمت </a:t>
            </a:r>
            <a:r>
              <a:rPr lang="en-US" sz="1200" b="1" i="0" kern="1200" baseline="0" dirty="0">
                <a:solidFill>
                  <a:schemeClr val="tx1"/>
                </a:solidFill>
                <a:effectLst/>
                <a:latin typeface="+mn-lt"/>
                <a:ea typeface="+mn-ea"/>
                <a:cs typeface="+mn-cs"/>
              </a:rPr>
              <a:t>IFC</a:t>
            </a:r>
            <a:r>
              <a:rPr lang="fa-IR" sz="1200" b="1" i="0" kern="1200" baseline="0" dirty="0">
                <a:solidFill>
                  <a:schemeClr val="tx1"/>
                </a:solidFill>
                <a:effectLst/>
                <a:latin typeface="+mn-lt"/>
                <a:ea typeface="+mn-ea"/>
                <a:cs typeface="+mn-cs"/>
              </a:rPr>
              <a:t> و </a:t>
            </a:r>
            <a:r>
              <a:rPr lang="en-US" sz="1200" b="1" i="0" kern="1200" baseline="0" dirty="0" err="1">
                <a:solidFill>
                  <a:schemeClr val="tx1"/>
                </a:solidFill>
                <a:effectLst/>
                <a:latin typeface="+mn-lt"/>
                <a:ea typeface="+mn-ea"/>
                <a:cs typeface="+mn-cs"/>
              </a:rPr>
              <a:t>CityGML</a:t>
            </a:r>
            <a:r>
              <a:rPr lang="fa-IR" sz="1200" b="1" i="0" kern="1200" baseline="0" dirty="0">
                <a:solidFill>
                  <a:schemeClr val="tx1"/>
                </a:solidFill>
                <a:effectLst/>
                <a:latin typeface="+mn-lt"/>
                <a:ea typeface="+mn-ea"/>
                <a:cs typeface="+mn-cs"/>
              </a:rPr>
              <a:t> است.</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38</a:t>
            </a:fld>
            <a:endParaRPr lang="en-US"/>
          </a:p>
        </p:txBody>
      </p:sp>
    </p:spTree>
    <p:extLst>
      <p:ext uri="{BB962C8B-B14F-4D97-AF65-F5344CB8AC3E}">
        <p14:creationId xmlns:p14="http://schemas.microsoft.com/office/powerpoint/2010/main" val="36533521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b="1" kern="1200" baseline="0" dirty="0">
                <a:solidFill>
                  <a:schemeClr val="tx1"/>
                </a:solidFill>
                <a:effectLst/>
                <a:latin typeface="+mn-lt"/>
                <a:ea typeface="+mn-ea"/>
                <a:cs typeface="+mn-cs"/>
              </a:rPr>
              <a:t>این شکل، مثالی از مفهوم توپولوژی در </a:t>
            </a:r>
            <a:r>
              <a:rPr lang="en-US" sz="1200" b="1" kern="1200" baseline="0" dirty="0" err="1">
                <a:solidFill>
                  <a:schemeClr val="tx1"/>
                </a:solidFill>
                <a:effectLst/>
                <a:latin typeface="+mn-lt"/>
                <a:ea typeface="+mn-ea"/>
                <a:cs typeface="+mn-cs"/>
              </a:rPr>
              <a:t>CityGML</a:t>
            </a:r>
            <a:r>
              <a:rPr lang="fa-IR" sz="1200" b="1" kern="1200" baseline="0" dirty="0">
                <a:solidFill>
                  <a:schemeClr val="tx1"/>
                </a:solidFill>
                <a:effectLst/>
                <a:latin typeface="+mn-lt"/>
                <a:ea typeface="+mn-ea"/>
                <a:cs typeface="+mn-cs"/>
              </a:rPr>
              <a:t> است. در این شکل، دو تا مکعب وجود دارند که در یک وجهشان با هم اشتراک دارند، یعنی اصطلاحا مجاور هستند و این وجه اشتراک، یک صفحه‌ای را ایجاد کرده که با رنگ آبی نشان داده شده. بنابراین هندسه این سطح اشتراکی فقط یکبار در استاندارد </a:t>
            </a:r>
            <a:r>
              <a:rPr lang="en-US" sz="1200" b="1" kern="1200" baseline="0" dirty="0" err="1">
                <a:solidFill>
                  <a:schemeClr val="tx1"/>
                </a:solidFill>
                <a:effectLst/>
                <a:latin typeface="+mn-lt"/>
                <a:ea typeface="+mn-ea"/>
                <a:cs typeface="+mn-cs"/>
              </a:rPr>
              <a:t>CityGML</a:t>
            </a:r>
            <a:r>
              <a:rPr lang="fa-IR" sz="1200" b="1" kern="1200" baseline="0" dirty="0">
                <a:solidFill>
                  <a:schemeClr val="tx1"/>
                </a:solidFill>
                <a:effectLst/>
                <a:latin typeface="+mn-lt"/>
                <a:ea typeface="+mn-ea"/>
                <a:cs typeface="+mn-cs"/>
              </a:rPr>
              <a:t> ذکر می‌شوند و توسط دو تا مکعب یا </a:t>
            </a:r>
            <a:r>
              <a:rPr lang="en-US" sz="1200" b="1" kern="1200" baseline="0" dirty="0">
                <a:solidFill>
                  <a:schemeClr val="tx1"/>
                </a:solidFill>
                <a:effectLst/>
                <a:latin typeface="+mn-lt"/>
                <a:ea typeface="+mn-ea"/>
                <a:cs typeface="+mn-cs"/>
              </a:rPr>
              <a:t>solid</a:t>
            </a:r>
            <a:r>
              <a:rPr lang="fa-IR" sz="1200" b="1" kern="1200" baseline="0" dirty="0">
                <a:solidFill>
                  <a:schemeClr val="tx1"/>
                </a:solidFill>
                <a:effectLst/>
                <a:latin typeface="+mn-lt"/>
                <a:ea typeface="+mn-ea"/>
                <a:cs typeface="+mn-cs"/>
              </a:rPr>
              <a:t> رفرنس داده می‌شود.</a:t>
            </a:r>
            <a:endParaRPr lang="en-US" sz="1200" b="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39</a:t>
            </a:fld>
            <a:endParaRPr lang="en-US"/>
          </a:p>
        </p:txBody>
      </p:sp>
    </p:spTree>
    <p:extLst>
      <p:ext uri="{BB962C8B-B14F-4D97-AF65-F5344CB8AC3E}">
        <p14:creationId xmlns:p14="http://schemas.microsoft.com/office/powerpoint/2010/main" val="36533521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b="1" kern="1200" baseline="0" dirty="0">
                <a:solidFill>
                  <a:schemeClr val="tx1"/>
                </a:solidFill>
                <a:effectLst/>
                <a:latin typeface="+mn-lt"/>
                <a:ea typeface="+mn-ea"/>
                <a:cs typeface="+mn-cs"/>
              </a:rPr>
              <a:t>به دلیل اینکه درصد عمده عوارض شهری را ساختمان‌ها تشکیل می‌دهند، ما هم تمرکز خودمان را روی عارضه ساختمان می‌گذاریم.</a:t>
            </a:r>
          </a:p>
          <a:p>
            <a:pPr algn="r" rtl="1"/>
            <a:r>
              <a:rPr lang="fa-IR" sz="1200" b="1" kern="1200" baseline="0" dirty="0">
                <a:solidFill>
                  <a:schemeClr val="tx1"/>
                </a:solidFill>
                <a:effectLst/>
                <a:latin typeface="+mn-lt"/>
                <a:ea typeface="+mn-ea"/>
                <a:cs typeface="+mn-cs"/>
              </a:rPr>
              <a:t>در استاندارد </a:t>
            </a:r>
            <a:r>
              <a:rPr lang="en-US" sz="1200" b="1" kern="1200" baseline="0" dirty="0" err="1">
                <a:solidFill>
                  <a:schemeClr val="tx1"/>
                </a:solidFill>
                <a:effectLst/>
                <a:latin typeface="+mn-lt"/>
                <a:ea typeface="+mn-ea"/>
                <a:cs typeface="+mn-cs"/>
              </a:rPr>
              <a:t>CityGML</a:t>
            </a:r>
            <a:r>
              <a:rPr lang="fa-IR" sz="1200" b="1" kern="1200" baseline="0" dirty="0">
                <a:solidFill>
                  <a:schemeClr val="tx1"/>
                </a:solidFill>
                <a:effectLst/>
                <a:latin typeface="+mn-lt"/>
                <a:ea typeface="+mn-ea"/>
                <a:cs typeface="+mn-cs"/>
              </a:rPr>
              <a:t>، </a:t>
            </a:r>
            <a:r>
              <a:rPr lang="en-US" sz="1200" b="1" kern="1200" baseline="0" dirty="0">
                <a:solidFill>
                  <a:schemeClr val="tx1"/>
                </a:solidFill>
                <a:effectLst/>
                <a:latin typeface="+mn-lt"/>
                <a:ea typeface="+mn-ea"/>
                <a:cs typeface="+mn-cs"/>
              </a:rPr>
              <a:t>Ceiling</a:t>
            </a:r>
            <a:r>
              <a:rPr lang="fa-IR" sz="1200" b="1" kern="1200" baseline="0" dirty="0">
                <a:solidFill>
                  <a:schemeClr val="tx1"/>
                </a:solidFill>
                <a:effectLst/>
                <a:latin typeface="+mn-lt"/>
                <a:ea typeface="+mn-ea"/>
                <a:cs typeface="+mn-cs"/>
              </a:rPr>
              <a:t> و </a:t>
            </a:r>
            <a:r>
              <a:rPr lang="en-US" sz="1200" b="1" kern="1200" baseline="0" dirty="0">
                <a:solidFill>
                  <a:schemeClr val="tx1"/>
                </a:solidFill>
                <a:effectLst/>
                <a:latin typeface="+mn-lt"/>
                <a:ea typeface="+mn-ea"/>
                <a:cs typeface="+mn-cs"/>
              </a:rPr>
              <a:t>Roof</a:t>
            </a:r>
            <a:r>
              <a:rPr lang="fa-IR" sz="1200" b="1" kern="1200" baseline="0" dirty="0">
                <a:solidFill>
                  <a:schemeClr val="tx1"/>
                </a:solidFill>
                <a:effectLst/>
                <a:latin typeface="+mn-lt"/>
                <a:ea typeface="+mn-ea"/>
                <a:cs typeface="+mn-cs"/>
              </a:rPr>
              <a:t> داریم که دو طبقه را بطور افقی از همدیگر جدا می‌کنند. </a:t>
            </a:r>
            <a:r>
              <a:rPr lang="en-US" sz="1200" b="1" kern="1200" baseline="0" dirty="0">
                <a:solidFill>
                  <a:schemeClr val="tx1"/>
                </a:solidFill>
                <a:effectLst/>
                <a:latin typeface="+mn-lt"/>
                <a:ea typeface="+mn-ea"/>
                <a:cs typeface="+mn-cs"/>
              </a:rPr>
              <a:t>Ceiling</a:t>
            </a:r>
            <a:r>
              <a:rPr lang="fa-IR" sz="1200" b="1" kern="1200" baseline="0" dirty="0">
                <a:solidFill>
                  <a:schemeClr val="tx1"/>
                </a:solidFill>
                <a:effectLst/>
                <a:latin typeface="+mn-lt"/>
                <a:ea typeface="+mn-ea"/>
                <a:cs typeface="+mn-cs"/>
              </a:rPr>
              <a:t> به معنی سقف کاذب است و </a:t>
            </a:r>
            <a:r>
              <a:rPr lang="en-US" sz="1200" b="1" kern="1200" baseline="0" dirty="0">
                <a:solidFill>
                  <a:schemeClr val="tx1"/>
                </a:solidFill>
                <a:effectLst/>
                <a:latin typeface="+mn-lt"/>
                <a:ea typeface="+mn-ea"/>
                <a:cs typeface="+mn-cs"/>
              </a:rPr>
              <a:t>Roof</a:t>
            </a:r>
            <a:r>
              <a:rPr lang="fa-IR" sz="1200" b="1" kern="1200" baseline="0" dirty="0">
                <a:solidFill>
                  <a:schemeClr val="tx1"/>
                </a:solidFill>
                <a:effectLst/>
                <a:latin typeface="+mn-lt"/>
                <a:ea typeface="+mn-ea"/>
                <a:cs typeface="+mn-cs"/>
              </a:rPr>
              <a:t> به معنی پشت بام است. یعنی </a:t>
            </a:r>
            <a:r>
              <a:rPr lang="en-US" sz="1200" b="1" kern="1200" baseline="0" dirty="0">
                <a:solidFill>
                  <a:schemeClr val="tx1"/>
                </a:solidFill>
                <a:effectLst/>
                <a:latin typeface="+mn-lt"/>
                <a:ea typeface="+mn-ea"/>
                <a:cs typeface="+mn-cs"/>
              </a:rPr>
              <a:t>Roof</a:t>
            </a:r>
            <a:r>
              <a:rPr lang="fa-IR" sz="1200" b="1" kern="1200" baseline="0" dirty="0">
                <a:solidFill>
                  <a:schemeClr val="tx1"/>
                </a:solidFill>
                <a:effectLst/>
                <a:latin typeface="+mn-lt"/>
                <a:ea typeface="+mn-ea"/>
                <a:cs typeface="+mn-cs"/>
              </a:rPr>
              <a:t> فضای داخلی را از فضای خارجی جدا می‌کند.</a:t>
            </a:r>
          </a:p>
          <a:p>
            <a:pPr algn="r" rtl="1"/>
            <a:r>
              <a:rPr lang="fa-IR" sz="1200" b="1" kern="1200" baseline="0" dirty="0">
                <a:solidFill>
                  <a:schemeClr val="tx1"/>
                </a:solidFill>
                <a:effectLst/>
                <a:latin typeface="+mn-lt"/>
                <a:ea typeface="+mn-ea"/>
                <a:cs typeface="+mn-cs"/>
              </a:rPr>
              <a:t>طبق همین شکل، </a:t>
            </a:r>
            <a:r>
              <a:rPr lang="en-US" sz="1200" b="1" kern="1200" baseline="0" dirty="0" err="1">
                <a:solidFill>
                  <a:schemeClr val="tx1"/>
                </a:solidFill>
                <a:effectLst/>
                <a:latin typeface="+mn-lt"/>
                <a:ea typeface="+mn-ea"/>
                <a:cs typeface="+mn-cs"/>
              </a:rPr>
              <a:t>GroundSurface</a:t>
            </a:r>
            <a:r>
              <a:rPr lang="fa-IR" sz="1200" b="1" kern="1200" baseline="0" dirty="0">
                <a:solidFill>
                  <a:schemeClr val="tx1"/>
                </a:solidFill>
                <a:effectLst/>
                <a:latin typeface="+mn-lt"/>
                <a:ea typeface="+mn-ea"/>
                <a:cs typeface="+mn-cs"/>
              </a:rPr>
              <a:t> هم صفحه‌ای است که ساختمان را به زمین متصل می‌کند. </a:t>
            </a:r>
            <a:r>
              <a:rPr lang="en-US" sz="1200" b="1" kern="1200" baseline="0" dirty="0" err="1">
                <a:solidFill>
                  <a:schemeClr val="tx1"/>
                </a:solidFill>
                <a:effectLst/>
                <a:latin typeface="+mn-lt"/>
                <a:ea typeface="+mn-ea"/>
                <a:cs typeface="+mn-cs"/>
              </a:rPr>
              <a:t>FloorSurface</a:t>
            </a:r>
            <a:r>
              <a:rPr lang="fa-IR" sz="1200" b="1" kern="1200" baseline="0" dirty="0">
                <a:solidFill>
                  <a:schemeClr val="tx1"/>
                </a:solidFill>
                <a:effectLst/>
                <a:latin typeface="+mn-lt"/>
                <a:ea typeface="+mn-ea"/>
                <a:cs typeface="+mn-cs"/>
              </a:rPr>
              <a:t> هم کفی است که اصطلاحا پای ساکنین روی آن قرار می‌گیرد مثلا فرض کنید سرامیک کف خونه.</a:t>
            </a:r>
            <a:endParaRPr lang="en-US" sz="1200" b="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40</a:t>
            </a:fld>
            <a:endParaRPr lang="en-US"/>
          </a:p>
        </p:txBody>
      </p:sp>
    </p:spTree>
    <p:extLst>
      <p:ext uri="{BB962C8B-B14F-4D97-AF65-F5344CB8AC3E}">
        <p14:creationId xmlns:p14="http://schemas.microsoft.com/office/powerpoint/2010/main" val="3653352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b="1" kern="1200" dirty="0">
                <a:solidFill>
                  <a:schemeClr val="tx1"/>
                </a:solidFill>
                <a:effectLst/>
                <a:latin typeface="+mn-lt"/>
                <a:ea typeface="+mn-ea"/>
                <a:cs typeface="+mn-cs"/>
              </a:rPr>
              <a:t>در گذشته از پرینت و پلات‌های کاغذی برای نمایش اطلاعات مربوط به یک پلان ساختمانی استفاده می‌شد. این رویکرد دوبعدی، تجسم ابعاد عوارض و یک سری اقدامات</a:t>
            </a:r>
            <a:r>
              <a:rPr lang="fa-IR" sz="1200" b="1" kern="1200" baseline="0" dirty="0">
                <a:solidFill>
                  <a:schemeClr val="tx1"/>
                </a:solidFill>
                <a:effectLst/>
                <a:latin typeface="+mn-lt"/>
                <a:ea typeface="+mn-ea"/>
                <a:cs typeface="+mn-cs"/>
              </a:rPr>
              <a:t> </a:t>
            </a:r>
            <a:r>
              <a:rPr lang="fa-IR" sz="1200" b="1" kern="1200" dirty="0">
                <a:solidFill>
                  <a:schemeClr val="tx1"/>
                </a:solidFill>
                <a:effectLst/>
                <a:latin typeface="+mn-lt"/>
                <a:ea typeface="+mn-ea"/>
                <a:cs typeface="+mn-cs"/>
              </a:rPr>
              <a:t>را بسیار دشوار می‌کرد. </a:t>
            </a:r>
          </a:p>
          <a:p>
            <a:pPr algn="r" rtl="1"/>
            <a:r>
              <a:rPr lang="fa-IR" sz="1200" b="1" kern="1200" dirty="0">
                <a:solidFill>
                  <a:schemeClr val="tx1"/>
                </a:solidFill>
                <a:effectLst/>
                <a:latin typeface="+mn-lt"/>
                <a:ea typeface="+mn-ea"/>
                <a:cs typeface="+mn-cs"/>
              </a:rPr>
              <a:t>سپس </a:t>
            </a:r>
            <a:r>
              <a:rPr lang="en-US" sz="1200" b="1" kern="1200" dirty="0">
                <a:solidFill>
                  <a:schemeClr val="tx1"/>
                </a:solidFill>
                <a:effectLst/>
                <a:latin typeface="+mn-lt"/>
                <a:ea typeface="+mn-ea"/>
                <a:cs typeface="+mn-cs"/>
              </a:rPr>
              <a:t>CAD</a:t>
            </a:r>
            <a:r>
              <a:rPr lang="fa-IR" sz="1200" b="1" kern="1200" dirty="0">
                <a:solidFill>
                  <a:schemeClr val="tx1"/>
                </a:solidFill>
                <a:effectLst/>
                <a:latin typeface="+mn-lt"/>
                <a:ea typeface="+mn-ea"/>
                <a:cs typeface="+mn-cs"/>
              </a:rPr>
              <a:t> یا محیط‌های طراحی رقومی آمدند که به طراحان کمک کردند تا مزایا و معایب طرح‌ها را در یک محیط رقومی ببینند. در ادامه هم </a:t>
            </a:r>
            <a:r>
              <a:rPr lang="en-US" sz="1200" b="1" kern="1200" dirty="0">
                <a:solidFill>
                  <a:schemeClr val="tx1"/>
                </a:solidFill>
                <a:effectLst/>
                <a:latin typeface="+mn-lt"/>
                <a:ea typeface="+mn-ea"/>
                <a:cs typeface="+mn-cs"/>
              </a:rPr>
              <a:t>CAD</a:t>
            </a:r>
            <a:r>
              <a:rPr lang="fa-IR" sz="1200" b="1" kern="1200" dirty="0">
                <a:solidFill>
                  <a:schemeClr val="tx1"/>
                </a:solidFill>
                <a:effectLst/>
                <a:latin typeface="+mn-lt"/>
                <a:ea typeface="+mn-ea"/>
                <a:cs typeface="+mn-cs"/>
              </a:rPr>
              <a:t> سه‌بعدی پا به عرصه وجود گذاشت که یک تصویر واقعی‌تر از سازه ارائه می‌کرد.</a:t>
            </a:r>
          </a:p>
          <a:p>
            <a:pPr algn="r" rtl="1"/>
            <a:r>
              <a:rPr lang="fa-IR" sz="1200" b="1" kern="1200" dirty="0">
                <a:solidFill>
                  <a:schemeClr val="tx1"/>
                </a:solidFill>
                <a:effectLst/>
                <a:latin typeface="+mn-lt"/>
                <a:ea typeface="+mn-ea"/>
                <a:cs typeface="+mn-cs"/>
              </a:rPr>
              <a:t>در نهایت هم </a:t>
            </a:r>
            <a:r>
              <a:rPr lang="en-US" sz="1200" b="1" kern="1200" dirty="0">
                <a:solidFill>
                  <a:schemeClr val="tx1"/>
                </a:solidFill>
                <a:effectLst/>
                <a:latin typeface="+mn-lt"/>
                <a:ea typeface="+mn-ea"/>
                <a:cs typeface="+mn-cs"/>
              </a:rPr>
              <a:t>BIM</a:t>
            </a:r>
            <a:r>
              <a:rPr lang="fa-IR" sz="1200" b="1" kern="1200" dirty="0">
                <a:solidFill>
                  <a:schemeClr val="tx1"/>
                </a:solidFill>
                <a:effectLst/>
                <a:latin typeface="+mn-lt"/>
                <a:ea typeface="+mn-ea"/>
                <a:cs typeface="+mn-cs"/>
              </a:rPr>
              <a:t> یا مبحث مدلسازی اطلاعات ساختمان بوجود آمد که چیزی فراتر از یک مدل سه‌بعدی ساختمان است.</a:t>
            </a:r>
            <a:endParaRPr lang="en-US" b="1" dirty="0"/>
          </a:p>
        </p:txBody>
      </p:sp>
      <p:sp>
        <p:nvSpPr>
          <p:cNvPr id="4" name="Slide Number Placeholder 3"/>
          <p:cNvSpPr>
            <a:spLocks noGrp="1"/>
          </p:cNvSpPr>
          <p:nvPr>
            <p:ph type="sldNum" sz="quarter" idx="10"/>
          </p:nvPr>
        </p:nvSpPr>
        <p:spPr/>
        <p:txBody>
          <a:bodyPr/>
          <a:lstStyle/>
          <a:p>
            <a:fld id="{0F1D81ED-315E-442B-8B03-206F00C03B75}" type="slidenum">
              <a:rPr lang="en-US" smtClean="0"/>
              <a:pPr/>
              <a:t>5</a:t>
            </a:fld>
            <a:endParaRPr lang="en-US"/>
          </a:p>
        </p:txBody>
      </p:sp>
    </p:spTree>
    <p:extLst>
      <p:ext uri="{BB962C8B-B14F-4D97-AF65-F5344CB8AC3E}">
        <p14:creationId xmlns:p14="http://schemas.microsoft.com/office/powerpoint/2010/main" val="6514354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b="1" kern="1200" baseline="0" dirty="0">
                <a:solidFill>
                  <a:schemeClr val="tx1"/>
                </a:solidFill>
                <a:effectLst/>
                <a:latin typeface="+mn-lt"/>
                <a:ea typeface="+mn-ea"/>
                <a:cs typeface="+mn-cs"/>
              </a:rPr>
              <a:t>چندین دسته‌بندی برای آبجکت‌ها در </a:t>
            </a:r>
            <a:r>
              <a:rPr lang="en-US" sz="1200" b="1" kern="1200" baseline="0" dirty="0" err="1">
                <a:solidFill>
                  <a:schemeClr val="tx1"/>
                </a:solidFill>
                <a:effectLst/>
                <a:latin typeface="+mn-lt"/>
                <a:ea typeface="+mn-ea"/>
                <a:cs typeface="+mn-cs"/>
              </a:rPr>
              <a:t>CityGML</a:t>
            </a:r>
            <a:r>
              <a:rPr lang="fa-IR" sz="1200" b="1" kern="1200" baseline="0" dirty="0">
                <a:solidFill>
                  <a:schemeClr val="tx1"/>
                </a:solidFill>
                <a:effectLst/>
                <a:latin typeface="+mn-lt"/>
                <a:ea typeface="+mn-ea"/>
                <a:cs typeface="+mn-cs"/>
              </a:rPr>
              <a:t> داریم که به این ترتیب است: </a:t>
            </a:r>
            <a:endParaRPr lang="en-US" sz="1200" b="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41</a:t>
            </a:fld>
            <a:endParaRPr lang="en-US"/>
          </a:p>
        </p:txBody>
      </p:sp>
    </p:spTree>
    <p:extLst>
      <p:ext uri="{BB962C8B-B14F-4D97-AF65-F5344CB8AC3E}">
        <p14:creationId xmlns:p14="http://schemas.microsoft.com/office/powerpoint/2010/main" val="36533521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200" b="1" kern="1200" baseline="0" dirty="0">
                <a:solidFill>
                  <a:schemeClr val="tx1"/>
                </a:solidFill>
                <a:effectLst/>
                <a:latin typeface="+mn-lt"/>
                <a:ea typeface="+mn-ea"/>
                <a:cs typeface="+mn-cs"/>
              </a:rPr>
              <a:t>یکی دیگر از فرمت‌های استاندارد </a:t>
            </a:r>
            <a:r>
              <a:rPr lang="en-US" sz="1200" b="1" kern="1200" baseline="0" dirty="0">
                <a:solidFill>
                  <a:schemeClr val="tx1"/>
                </a:solidFill>
                <a:effectLst/>
                <a:latin typeface="+mn-lt"/>
                <a:ea typeface="+mn-ea"/>
                <a:cs typeface="+mn-cs"/>
              </a:rPr>
              <a:t>OGC </a:t>
            </a:r>
            <a:r>
              <a:rPr lang="fa-IR" sz="1200" b="1" kern="1200" baseline="0" dirty="0">
                <a:solidFill>
                  <a:schemeClr val="tx1"/>
                </a:solidFill>
                <a:effectLst/>
                <a:latin typeface="+mn-lt"/>
                <a:ea typeface="+mn-ea"/>
                <a:cs typeface="+mn-cs"/>
              </a:rPr>
              <a:t> که می خواهیم توضیح دهیم، </a:t>
            </a:r>
            <a:r>
              <a:rPr lang="en-US" sz="1200" b="1" kern="1200" baseline="0" dirty="0">
                <a:solidFill>
                  <a:schemeClr val="tx1"/>
                </a:solidFill>
                <a:effectLst/>
                <a:latin typeface="+mn-lt"/>
                <a:ea typeface="+mn-ea"/>
                <a:cs typeface="+mn-cs"/>
              </a:rPr>
              <a:t>3D Tiles</a:t>
            </a:r>
            <a:r>
              <a:rPr lang="fa-IR" sz="1200" b="1" kern="1200" baseline="0" dirty="0">
                <a:solidFill>
                  <a:schemeClr val="tx1"/>
                </a:solidFill>
                <a:effectLst/>
                <a:latin typeface="+mn-lt"/>
                <a:ea typeface="+mn-ea"/>
                <a:cs typeface="+mn-cs"/>
              </a:rPr>
              <a:t> است. این استاندارد برای ارائه و انتشار داده های مکانی سه بعدی حجیم (مانند ساختمان سه‌بعدی، </a:t>
            </a:r>
            <a:r>
              <a:rPr lang="en-US" sz="1200" b="1" kern="1200" baseline="0" dirty="0">
                <a:solidFill>
                  <a:schemeClr val="tx1"/>
                </a:solidFill>
                <a:effectLst/>
                <a:latin typeface="+mn-lt"/>
                <a:ea typeface="+mn-ea"/>
                <a:cs typeface="+mn-cs"/>
              </a:rPr>
              <a:t>BIM/CAD، </a:t>
            </a:r>
            <a:r>
              <a:rPr lang="fa-IR" sz="1200" b="1" kern="1200" baseline="0" dirty="0">
                <a:solidFill>
                  <a:schemeClr val="tx1"/>
                </a:solidFill>
                <a:effectLst/>
                <a:latin typeface="+mn-lt"/>
                <a:ea typeface="+mn-ea"/>
                <a:cs typeface="+mn-cs"/>
              </a:rPr>
              <a:t>ابر نقطه، فتوگرامتری و غیره) بر روی پلت‌فرم‌های تحت شبکه طراحی شده است.</a:t>
            </a:r>
            <a:endParaRPr lang="en-US" sz="1200" b="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42</a:t>
            </a:fld>
            <a:endParaRPr lang="en-US"/>
          </a:p>
        </p:txBody>
      </p:sp>
    </p:spTree>
    <p:extLst>
      <p:ext uri="{BB962C8B-B14F-4D97-AF65-F5344CB8AC3E}">
        <p14:creationId xmlns:p14="http://schemas.microsoft.com/office/powerpoint/2010/main" val="36533521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200" b="1" kern="1200" baseline="0" dirty="0">
                <a:solidFill>
                  <a:schemeClr val="tx1"/>
                </a:solidFill>
                <a:effectLst/>
                <a:latin typeface="+mn-lt"/>
                <a:ea typeface="+mn-ea"/>
                <a:cs typeface="+mn-cs"/>
              </a:rPr>
              <a:t>این استاندارد بر مبنای یک ساختار سلسله مراتبی درختی و مجموعه‌ای از تایل‌ها بنا شده است. در این فرمت، داده‌ها در تایل‌های جداگانه سازمان‌دهی می‌شوند که هر کدام از این تایل‌ها مربوط به یک محدوده مکانی سه‌بعدی یک سطح خاص از جزئیات است.</a:t>
            </a:r>
            <a:endParaRPr lang="en-US" sz="1200" b="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43</a:t>
            </a:fld>
            <a:endParaRPr lang="en-US"/>
          </a:p>
        </p:txBody>
      </p:sp>
    </p:spTree>
    <p:extLst>
      <p:ext uri="{BB962C8B-B14F-4D97-AF65-F5344CB8AC3E}">
        <p14:creationId xmlns:p14="http://schemas.microsoft.com/office/powerpoint/2010/main" val="36533521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200" b="1" kern="1200" baseline="0" dirty="0">
                <a:solidFill>
                  <a:schemeClr val="tx1"/>
                </a:solidFill>
                <a:effectLst/>
                <a:latin typeface="+mn-lt"/>
                <a:ea typeface="+mn-ea"/>
                <a:cs typeface="+mn-cs"/>
              </a:rPr>
              <a:t>1- همانطور که در اسلاید قبل گفتیم، تایل‌ها در قالب یک ساختار درختی سازماندهی می‌شود. علت استفاده از این تکنیک یا ساختار در این فرمت، رندر کردن بهینه داده‌های مکانی است.</a:t>
            </a:r>
          </a:p>
          <a:p>
            <a:pPr marL="0" marR="0" indent="0" algn="r" defTabSz="914400" rtl="1" eaLnBrk="1" fontAlgn="auto" latinLnBrk="0" hangingPunct="1">
              <a:lnSpc>
                <a:spcPct val="100000"/>
              </a:lnSpc>
              <a:spcBef>
                <a:spcPts val="0"/>
              </a:spcBef>
              <a:spcAft>
                <a:spcPts val="0"/>
              </a:spcAft>
              <a:buClrTx/>
              <a:buSzTx/>
              <a:buFontTx/>
              <a:buNone/>
              <a:tabLst/>
              <a:defRPr/>
            </a:pPr>
            <a:r>
              <a:rPr lang="fa-IR" sz="1200" b="1" kern="1200" baseline="0" dirty="0">
                <a:solidFill>
                  <a:schemeClr val="tx1"/>
                </a:solidFill>
                <a:effectLst/>
                <a:latin typeface="+mn-lt"/>
                <a:ea typeface="+mn-ea"/>
                <a:cs typeface="+mn-cs"/>
              </a:rPr>
              <a:t>در هنگام نمایش و ارائه تحت وب داده‌ها، تایل‌ها بطور مدام با هم ترکیب می‌شوند تا یک نمایش پیوسته از منطقه ارائه کنند.</a:t>
            </a:r>
          </a:p>
          <a:p>
            <a:pPr marL="0" marR="0" indent="0" algn="r" defTabSz="914400" rtl="1" eaLnBrk="1" fontAlgn="auto" latinLnBrk="0" hangingPunct="1">
              <a:lnSpc>
                <a:spcPct val="100000"/>
              </a:lnSpc>
              <a:spcBef>
                <a:spcPts val="0"/>
              </a:spcBef>
              <a:spcAft>
                <a:spcPts val="0"/>
              </a:spcAft>
              <a:buClrTx/>
              <a:buSzTx/>
              <a:buFontTx/>
              <a:buNone/>
              <a:tabLst/>
              <a:defRPr/>
            </a:pPr>
            <a:r>
              <a:rPr lang="fa-IR" sz="1200" b="1" kern="1200" baseline="0" dirty="0">
                <a:solidFill>
                  <a:schemeClr val="tx1"/>
                </a:solidFill>
                <a:effectLst/>
                <a:latin typeface="+mn-lt"/>
                <a:ea typeface="+mn-ea"/>
                <a:cs typeface="+mn-cs"/>
              </a:rPr>
              <a:t>2- هر داده در قالب </a:t>
            </a:r>
            <a:r>
              <a:rPr lang="en-US" sz="1200" b="1" kern="1200" baseline="0" dirty="0">
                <a:solidFill>
                  <a:schemeClr val="tx1"/>
                </a:solidFill>
                <a:effectLst/>
                <a:latin typeface="+mn-lt"/>
                <a:ea typeface="+mn-ea"/>
                <a:cs typeface="+mn-cs"/>
              </a:rPr>
              <a:t>3D Tiles</a:t>
            </a:r>
            <a:r>
              <a:rPr lang="fa-IR" sz="1200" b="1" kern="1200" baseline="0" dirty="0">
                <a:solidFill>
                  <a:schemeClr val="tx1"/>
                </a:solidFill>
                <a:effectLst/>
                <a:latin typeface="+mn-lt"/>
                <a:ea typeface="+mn-ea"/>
                <a:cs typeface="+mn-cs"/>
              </a:rPr>
              <a:t> از دو بخش تشکیل شده است. قسمت اول فولدر </a:t>
            </a:r>
            <a:r>
              <a:rPr lang="en-US" sz="1200" b="1" kern="1200" baseline="0" dirty="0">
                <a:solidFill>
                  <a:schemeClr val="tx1"/>
                </a:solidFill>
                <a:effectLst/>
                <a:latin typeface="+mn-lt"/>
                <a:ea typeface="+mn-ea"/>
                <a:cs typeface="+mn-cs"/>
              </a:rPr>
              <a:t>data</a:t>
            </a:r>
            <a:r>
              <a:rPr lang="fa-IR" sz="1200" b="1" kern="1200" baseline="0" dirty="0">
                <a:solidFill>
                  <a:schemeClr val="tx1"/>
                </a:solidFill>
                <a:effectLst/>
                <a:latin typeface="+mn-lt"/>
                <a:ea typeface="+mn-ea"/>
                <a:cs typeface="+mn-cs"/>
              </a:rPr>
              <a:t> است</a:t>
            </a:r>
            <a:r>
              <a:rPr lang="en-US" sz="1200" b="1" kern="1200" baseline="0" dirty="0">
                <a:solidFill>
                  <a:schemeClr val="tx1"/>
                </a:solidFill>
                <a:effectLst/>
                <a:latin typeface="+mn-lt"/>
                <a:ea typeface="+mn-ea"/>
                <a:cs typeface="+mn-cs"/>
              </a:rPr>
              <a:t> </a:t>
            </a:r>
            <a:r>
              <a:rPr lang="fa-IR" sz="1200" b="1" kern="1200" baseline="0" dirty="0">
                <a:solidFill>
                  <a:schemeClr val="tx1"/>
                </a:solidFill>
                <a:effectLst/>
                <a:latin typeface="+mn-lt"/>
                <a:ea typeface="+mn-ea"/>
                <a:cs typeface="+mn-cs"/>
              </a:rPr>
              <a:t>و قسمت دوم فایل </a:t>
            </a:r>
            <a:r>
              <a:rPr lang="en-US" sz="1200" b="1" kern="1200" baseline="0" dirty="0" err="1">
                <a:solidFill>
                  <a:schemeClr val="tx1"/>
                </a:solidFill>
                <a:effectLst/>
                <a:latin typeface="+mn-lt"/>
                <a:ea typeface="+mn-ea"/>
                <a:cs typeface="+mn-cs"/>
              </a:rPr>
              <a:t>tileset.json</a:t>
            </a:r>
            <a:r>
              <a:rPr lang="en-US" sz="1200" b="1" kern="1200" baseline="0" dirty="0">
                <a:solidFill>
                  <a:schemeClr val="tx1"/>
                </a:solidFill>
                <a:effectLst/>
                <a:latin typeface="+mn-lt"/>
                <a:ea typeface="+mn-ea"/>
                <a:cs typeface="+mn-cs"/>
              </a:rPr>
              <a:t> </a:t>
            </a:r>
            <a:r>
              <a:rPr lang="fa-IR" sz="1200" b="1" kern="1200" baseline="0" dirty="0">
                <a:solidFill>
                  <a:schemeClr val="tx1"/>
                </a:solidFill>
                <a:effectLst/>
                <a:latin typeface="+mn-lt"/>
                <a:ea typeface="+mn-ea"/>
                <a:cs typeface="+mn-cs"/>
              </a:rPr>
              <a:t> است. هر فایل </a:t>
            </a:r>
            <a:r>
              <a:rPr lang="en-US" sz="1200" b="1" kern="1200" baseline="0" dirty="0">
                <a:solidFill>
                  <a:schemeClr val="tx1"/>
                </a:solidFill>
                <a:effectLst/>
                <a:latin typeface="+mn-lt"/>
                <a:ea typeface="+mn-ea"/>
                <a:cs typeface="+mn-cs"/>
              </a:rPr>
              <a:t>3D tiles</a:t>
            </a:r>
            <a:r>
              <a:rPr lang="fa-IR" sz="1200" b="1" kern="1200" baseline="0" dirty="0">
                <a:solidFill>
                  <a:schemeClr val="tx1"/>
                </a:solidFill>
                <a:effectLst/>
                <a:latin typeface="+mn-lt"/>
                <a:ea typeface="+mn-ea"/>
                <a:cs typeface="+mn-cs"/>
              </a:rPr>
              <a:t>ای دارای این فایل </a:t>
            </a:r>
            <a:r>
              <a:rPr lang="en-US" sz="1200" b="1" kern="1200" baseline="0" dirty="0">
                <a:solidFill>
                  <a:schemeClr val="tx1"/>
                </a:solidFill>
                <a:effectLst/>
                <a:latin typeface="+mn-lt"/>
                <a:ea typeface="+mn-ea"/>
                <a:cs typeface="+mn-cs"/>
              </a:rPr>
              <a:t>JSON </a:t>
            </a:r>
            <a:r>
              <a:rPr lang="fa-IR" sz="1200" b="1" kern="1200" baseline="0" dirty="0">
                <a:solidFill>
                  <a:schemeClr val="tx1"/>
                </a:solidFill>
                <a:effectLst/>
                <a:latin typeface="+mn-lt"/>
                <a:ea typeface="+mn-ea"/>
                <a:cs typeface="+mn-cs"/>
              </a:rPr>
              <a:t> است که نقش یک فراداده را بازی می‌کند.</a:t>
            </a:r>
            <a:endParaRPr lang="en-US" sz="1200" b="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44</a:t>
            </a:fld>
            <a:endParaRPr lang="en-US"/>
          </a:p>
        </p:txBody>
      </p:sp>
    </p:spTree>
    <p:extLst>
      <p:ext uri="{BB962C8B-B14F-4D97-AF65-F5344CB8AC3E}">
        <p14:creationId xmlns:p14="http://schemas.microsoft.com/office/powerpoint/2010/main" val="36533521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200" kern="1200" dirty="0">
                <a:solidFill>
                  <a:schemeClr val="tx1"/>
                </a:solidFill>
                <a:effectLst/>
                <a:latin typeface="+mn-lt"/>
                <a:ea typeface="+mn-ea"/>
                <a:cs typeface="+mn-cs"/>
              </a:rPr>
              <a:t>مجموعه داده </a:t>
            </a:r>
            <a:r>
              <a:rPr lang="en-US" sz="1200" kern="1200" dirty="0">
                <a:solidFill>
                  <a:schemeClr val="tx1"/>
                </a:solidFill>
                <a:effectLst/>
                <a:latin typeface="+mn-lt"/>
                <a:ea typeface="+mn-ea"/>
                <a:cs typeface="+mn-cs"/>
              </a:rPr>
              <a:t>I3S</a:t>
            </a:r>
            <a:r>
              <a:rPr lang="fa-IR" sz="1200" kern="1200" dirty="0">
                <a:solidFill>
                  <a:schemeClr val="tx1"/>
                </a:solidFill>
                <a:effectLst/>
                <a:latin typeface="+mn-lt"/>
                <a:ea typeface="+mn-ea"/>
                <a:cs typeface="+mn-cs"/>
              </a:rPr>
              <a:t>، که تحت عنوان </a:t>
            </a:r>
            <a:r>
              <a:rPr lang="en-US" sz="1200" kern="1200" dirty="0">
                <a:solidFill>
                  <a:schemeClr val="tx1"/>
                </a:solidFill>
                <a:effectLst/>
                <a:latin typeface="+mn-lt"/>
                <a:ea typeface="+mn-ea"/>
                <a:cs typeface="+mn-cs"/>
              </a:rPr>
              <a:t>Scene Layer </a:t>
            </a:r>
            <a:r>
              <a:rPr lang="fa-IR" sz="1200" kern="1200" dirty="0">
                <a:solidFill>
                  <a:schemeClr val="tx1"/>
                </a:solidFill>
                <a:effectLst/>
                <a:latin typeface="+mn-lt"/>
                <a:ea typeface="+mn-ea"/>
                <a:cs typeface="+mn-cs"/>
              </a:rPr>
              <a:t> نیز شناخته می‌شود، ذخیره و ارائه حجم زیادی از داده‌های مکانی سه‌بعدی را در بستر شبکه امکان‌پذیر می‌کند و با پهنای باندهای مختلف سازگاری دارد از جمله موبایل‌ها. </a:t>
            </a:r>
          </a:p>
          <a:p>
            <a:pPr marL="0" marR="0" indent="0" algn="r" defTabSz="914400" rtl="1" eaLnBrk="1" fontAlgn="auto" latinLnBrk="0" hangingPunct="1">
              <a:lnSpc>
                <a:spcPct val="100000"/>
              </a:lnSpc>
              <a:spcBef>
                <a:spcPts val="0"/>
              </a:spcBef>
              <a:spcAft>
                <a:spcPts val="0"/>
              </a:spcAft>
              <a:buClrTx/>
              <a:buSzTx/>
              <a:buFontTx/>
              <a:buNone/>
              <a:tabLst/>
              <a:defRPr/>
            </a:pPr>
            <a:r>
              <a:rPr lang="fa-IR" sz="1200" kern="1200" dirty="0">
                <a:solidFill>
                  <a:schemeClr val="tx1"/>
                </a:solidFill>
                <a:effectLst/>
                <a:latin typeface="+mn-lt"/>
                <a:ea typeface="+mn-ea"/>
                <a:cs typeface="+mn-cs"/>
              </a:rPr>
              <a:t>این فرمت توسط کمپانی </a:t>
            </a:r>
            <a:r>
              <a:rPr lang="en-US" sz="1200" kern="1200" dirty="0">
                <a:solidFill>
                  <a:schemeClr val="tx1"/>
                </a:solidFill>
                <a:effectLst/>
                <a:latin typeface="+mn-lt"/>
                <a:ea typeface="+mn-ea"/>
                <a:cs typeface="+mn-cs"/>
              </a:rPr>
              <a:t>ESRI</a:t>
            </a:r>
            <a:r>
              <a:rPr lang="fa-IR" sz="1200" kern="1200" dirty="0">
                <a:solidFill>
                  <a:schemeClr val="tx1"/>
                </a:solidFill>
                <a:effectLst/>
                <a:latin typeface="+mn-lt"/>
                <a:ea typeface="+mn-ea"/>
                <a:cs typeface="+mn-cs"/>
              </a:rPr>
              <a:t> ایجاد شده،</a:t>
            </a:r>
            <a:r>
              <a:rPr lang="fa-IR" sz="1200" kern="1200" baseline="0" dirty="0">
                <a:solidFill>
                  <a:schemeClr val="tx1"/>
                </a:solidFill>
                <a:effectLst/>
                <a:latin typeface="+mn-lt"/>
                <a:ea typeface="+mn-ea"/>
                <a:cs typeface="+mn-cs"/>
              </a:rPr>
              <a:t> اما بعدا جزء استانداردهای </a:t>
            </a:r>
            <a:r>
              <a:rPr lang="en-US" sz="1200" kern="1200" baseline="0" dirty="0">
                <a:solidFill>
                  <a:schemeClr val="tx1"/>
                </a:solidFill>
                <a:effectLst/>
                <a:latin typeface="+mn-lt"/>
                <a:ea typeface="+mn-ea"/>
                <a:cs typeface="+mn-cs"/>
              </a:rPr>
              <a:t>OGC</a:t>
            </a:r>
            <a:r>
              <a:rPr lang="fa-IR" sz="1200" kern="1200" baseline="0" dirty="0">
                <a:solidFill>
                  <a:schemeClr val="tx1"/>
                </a:solidFill>
                <a:effectLst/>
                <a:latin typeface="+mn-lt"/>
                <a:ea typeface="+mn-ea"/>
                <a:cs typeface="+mn-cs"/>
              </a:rPr>
              <a:t> شده است. اما فرمت </a:t>
            </a:r>
            <a:r>
              <a:rPr lang="en-US" sz="1200" kern="1200" baseline="0" dirty="0">
                <a:solidFill>
                  <a:schemeClr val="tx1"/>
                </a:solidFill>
                <a:effectLst/>
                <a:latin typeface="+mn-lt"/>
                <a:ea typeface="+mn-ea"/>
                <a:cs typeface="+mn-cs"/>
              </a:rPr>
              <a:t>3D Tiles</a:t>
            </a:r>
            <a:r>
              <a:rPr lang="fa-IR" sz="1200" kern="1200" baseline="0" dirty="0">
                <a:solidFill>
                  <a:schemeClr val="tx1"/>
                </a:solidFill>
                <a:effectLst/>
                <a:latin typeface="+mn-lt"/>
                <a:ea typeface="+mn-ea"/>
                <a:cs typeface="+mn-cs"/>
              </a:rPr>
              <a:t> توسط کمپانی سزیوم ایجاد شده و آن نیز بعدا جزء استانداردهای </a:t>
            </a:r>
            <a:r>
              <a:rPr lang="en-US" sz="1200" kern="1200" baseline="0" dirty="0">
                <a:solidFill>
                  <a:schemeClr val="tx1"/>
                </a:solidFill>
                <a:effectLst/>
                <a:latin typeface="+mn-lt"/>
                <a:ea typeface="+mn-ea"/>
                <a:cs typeface="+mn-cs"/>
              </a:rPr>
              <a:t>OGC</a:t>
            </a:r>
            <a:r>
              <a:rPr lang="fa-IR" sz="1200" kern="1200" baseline="0" dirty="0">
                <a:solidFill>
                  <a:schemeClr val="tx1"/>
                </a:solidFill>
                <a:effectLst/>
                <a:latin typeface="+mn-lt"/>
                <a:ea typeface="+mn-ea"/>
                <a:cs typeface="+mn-cs"/>
              </a:rPr>
              <a:t> شده است. به عنوان مثال هر دو فرمت می‌توانند توسط </a:t>
            </a:r>
            <a:r>
              <a:rPr lang="en-US" sz="1200" kern="1200" baseline="0" dirty="0">
                <a:solidFill>
                  <a:schemeClr val="tx1"/>
                </a:solidFill>
                <a:effectLst/>
                <a:latin typeface="+mn-lt"/>
                <a:ea typeface="+mn-ea"/>
                <a:cs typeface="+mn-cs"/>
              </a:rPr>
              <a:t>ArcGIS Pro</a:t>
            </a:r>
            <a:r>
              <a:rPr lang="fa-IR" sz="1200" kern="1200" baseline="0" dirty="0">
                <a:solidFill>
                  <a:schemeClr val="tx1"/>
                </a:solidFill>
                <a:effectLst/>
                <a:latin typeface="+mn-lt"/>
                <a:ea typeface="+mn-ea"/>
                <a:cs typeface="+mn-cs"/>
              </a:rPr>
              <a:t> بصری‌سازی شوند.</a:t>
            </a:r>
            <a:endParaRPr lang="fa-I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45</a:t>
            </a:fld>
            <a:endParaRPr lang="en-US"/>
          </a:p>
        </p:txBody>
      </p:sp>
    </p:spTree>
    <p:extLst>
      <p:ext uri="{BB962C8B-B14F-4D97-AF65-F5344CB8AC3E}">
        <p14:creationId xmlns:p14="http://schemas.microsoft.com/office/powerpoint/2010/main" val="28449450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200" b="1" kern="1200" baseline="0" dirty="0">
                <a:solidFill>
                  <a:schemeClr val="tx1"/>
                </a:solidFill>
                <a:effectLst/>
                <a:latin typeface="+mn-lt"/>
                <a:ea typeface="+mn-ea"/>
                <a:cs typeface="+mn-cs"/>
              </a:rPr>
              <a:t>توجه کنید که وقتی می‌خواهید فرمت </a:t>
            </a:r>
            <a:r>
              <a:rPr lang="en-US" sz="1200" b="1" kern="1200" baseline="0" dirty="0" err="1">
                <a:solidFill>
                  <a:schemeClr val="tx1"/>
                </a:solidFill>
                <a:effectLst/>
                <a:latin typeface="+mn-lt"/>
                <a:ea typeface="+mn-ea"/>
                <a:cs typeface="+mn-cs"/>
              </a:rPr>
              <a:t>CityGML</a:t>
            </a:r>
            <a:r>
              <a:rPr lang="fa-IR" sz="1200" b="1" kern="1200" baseline="0" dirty="0">
                <a:solidFill>
                  <a:schemeClr val="tx1"/>
                </a:solidFill>
                <a:effectLst/>
                <a:latin typeface="+mn-lt"/>
                <a:ea typeface="+mn-ea"/>
                <a:cs typeface="+mn-cs"/>
              </a:rPr>
              <a:t> را به فرمت </a:t>
            </a:r>
            <a:r>
              <a:rPr lang="en-US" sz="1200" b="1" kern="1200" baseline="0" dirty="0">
                <a:solidFill>
                  <a:schemeClr val="tx1"/>
                </a:solidFill>
                <a:effectLst/>
                <a:latin typeface="+mn-lt"/>
                <a:ea typeface="+mn-ea"/>
                <a:cs typeface="+mn-cs"/>
              </a:rPr>
              <a:t>I3S</a:t>
            </a:r>
            <a:r>
              <a:rPr lang="fa-IR" sz="1200" b="1" kern="1200" baseline="0" dirty="0">
                <a:solidFill>
                  <a:schemeClr val="tx1"/>
                </a:solidFill>
                <a:effectLst/>
                <a:latin typeface="+mn-lt"/>
                <a:ea typeface="+mn-ea"/>
                <a:cs typeface="+mn-cs"/>
              </a:rPr>
              <a:t> تبدیل کنید و بعد معنایی عوارض نیز حفظ شود، باید از نسخه </a:t>
            </a:r>
            <a:r>
              <a:rPr lang="en-US" sz="1200" b="1" kern="1200" baseline="0" dirty="0" err="1">
                <a:solidFill>
                  <a:schemeClr val="tx1"/>
                </a:solidFill>
                <a:effectLst/>
                <a:latin typeface="+mn-lt"/>
                <a:ea typeface="+mn-ea"/>
                <a:cs typeface="+mn-cs"/>
              </a:rPr>
              <a:t>CityGML</a:t>
            </a:r>
            <a:r>
              <a:rPr lang="en-US" sz="1200" b="1" kern="1200" baseline="0" dirty="0">
                <a:solidFill>
                  <a:schemeClr val="tx1"/>
                </a:solidFill>
                <a:effectLst/>
                <a:latin typeface="+mn-lt"/>
                <a:ea typeface="+mn-ea"/>
                <a:cs typeface="+mn-cs"/>
              </a:rPr>
              <a:t> 3</a:t>
            </a:r>
            <a:r>
              <a:rPr lang="fa-IR" sz="1200" b="1" kern="1200" baseline="0" dirty="0">
                <a:solidFill>
                  <a:schemeClr val="tx1"/>
                </a:solidFill>
                <a:effectLst/>
                <a:latin typeface="+mn-lt"/>
                <a:ea typeface="+mn-ea"/>
                <a:cs typeface="+mn-cs"/>
              </a:rPr>
              <a:t> و نسخه‌های بالاتر استفاده کنید که آخرین نسخه </a:t>
            </a:r>
            <a:r>
              <a:rPr lang="en-US" sz="1200" b="1" kern="1200" baseline="0" dirty="0" err="1">
                <a:solidFill>
                  <a:schemeClr val="tx1"/>
                </a:solidFill>
                <a:effectLst/>
                <a:latin typeface="+mn-lt"/>
                <a:ea typeface="+mn-ea"/>
                <a:cs typeface="+mn-cs"/>
              </a:rPr>
              <a:t>CityGML</a:t>
            </a:r>
            <a:r>
              <a:rPr lang="fa-IR" sz="1200" b="1" kern="1200" baseline="0" dirty="0">
                <a:solidFill>
                  <a:schemeClr val="tx1"/>
                </a:solidFill>
                <a:effectLst/>
                <a:latin typeface="+mn-lt"/>
                <a:ea typeface="+mn-ea"/>
                <a:cs typeface="+mn-cs"/>
              </a:rPr>
              <a:t> است.</a:t>
            </a:r>
            <a:endParaRPr lang="en-US" sz="1200" b="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46</a:t>
            </a:fld>
            <a:endParaRPr lang="en-US"/>
          </a:p>
        </p:txBody>
      </p:sp>
    </p:spTree>
    <p:extLst>
      <p:ext uri="{BB962C8B-B14F-4D97-AF65-F5344CB8AC3E}">
        <p14:creationId xmlns:p14="http://schemas.microsoft.com/office/powerpoint/2010/main" val="34415165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en-US" b="1" dirty="0"/>
              <a:t>Revit</a:t>
            </a:r>
            <a:r>
              <a:rPr lang="fa-IR" b="1" baseline="0" dirty="0"/>
              <a:t> یک نرم‌افزار </a:t>
            </a:r>
            <a:r>
              <a:rPr lang="en-US" b="1" baseline="0" dirty="0"/>
              <a:t>BIM</a:t>
            </a:r>
            <a:r>
              <a:rPr lang="fa-IR" b="1" baseline="0" dirty="0"/>
              <a:t> که توسط شرکت </a:t>
            </a:r>
            <a:r>
              <a:rPr lang="en-US" b="1" baseline="0" dirty="0"/>
              <a:t>Autodesk</a:t>
            </a:r>
            <a:r>
              <a:rPr lang="fa-IR" b="1" baseline="0" dirty="0"/>
              <a:t> توسعه داده شده. همانطور که قبلا هم اشاره شد، این نرم‌افزار برای همه گروه‌های مهندسی مشارکت‌کننده در ساختمان‌سازی ایجاد شده است.</a:t>
            </a:r>
            <a:endParaRPr lang="en-US" b="1" dirty="0"/>
          </a:p>
        </p:txBody>
      </p:sp>
      <p:sp>
        <p:nvSpPr>
          <p:cNvPr id="4" name="Slide Number Placeholder 3"/>
          <p:cNvSpPr>
            <a:spLocks noGrp="1"/>
          </p:cNvSpPr>
          <p:nvPr>
            <p:ph type="sldNum" sz="quarter" idx="10"/>
          </p:nvPr>
        </p:nvSpPr>
        <p:spPr/>
        <p:txBody>
          <a:bodyPr/>
          <a:lstStyle/>
          <a:p>
            <a:fld id="{0F1D81ED-315E-442B-8B03-206F00C03B75}" type="slidenum">
              <a:rPr lang="en-US" smtClean="0"/>
              <a:pPr/>
              <a:t>47</a:t>
            </a:fld>
            <a:endParaRPr lang="en-US"/>
          </a:p>
        </p:txBody>
      </p:sp>
    </p:spTree>
    <p:extLst>
      <p:ext uri="{BB962C8B-B14F-4D97-AF65-F5344CB8AC3E}">
        <p14:creationId xmlns:p14="http://schemas.microsoft.com/office/powerpoint/2010/main" val="19543954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sz="1200" b="1" kern="1200" baseline="0" dirty="0">
                <a:solidFill>
                  <a:schemeClr val="tx1"/>
                </a:solidFill>
                <a:effectLst/>
                <a:latin typeface="+mn-lt"/>
                <a:ea typeface="+mn-ea"/>
                <a:cs typeface="B Nazanin" panose="00000400000000000000" pitchFamily="2" charset="-78"/>
              </a:rPr>
              <a:t>1- این مدل مجازی سه‌بعدی امکان تغییر و بروزرسانی پویا در طی پروژه را دارد (موردی که در پروژه‌های ایران خیلی رایج است)و به راحتی و سرعت، امکان مطلع ساختن کلیه عوامل درگیر در پروژه فراهم است. همین مزیت، امکان هماهنگ بودن کلیه رسته مهندسین شاغل در پروژه را هم شامل می‌شود.</a:t>
            </a:r>
          </a:p>
          <a:p>
            <a:pPr algn="just" rtl="1"/>
            <a:r>
              <a:rPr lang="fa-IR" sz="1200" b="1" kern="1200" baseline="0" dirty="0">
                <a:solidFill>
                  <a:schemeClr val="tx1"/>
                </a:solidFill>
                <a:effectLst/>
                <a:latin typeface="+mn-lt"/>
                <a:ea typeface="+mn-ea"/>
                <a:cs typeface="B Nazanin" panose="00000400000000000000" pitchFamily="2" charset="-78"/>
              </a:rPr>
              <a:t>2- این نرم‌افزار دارای ابزارهای مختلفی برای گروه‌های مختلفی از مهندسین است که امکان انجام انواع آنالیزهای سازه‌ای، تحلیل‌های نور و منظره، تحلیل‌های انرژی و ... را انجام بدهند و به اصطلاح پروژه را اُپتیمم کنند.</a:t>
            </a:r>
          </a:p>
          <a:p>
            <a:pPr algn="just" rtl="1"/>
            <a:r>
              <a:rPr lang="fa-IR" sz="1200" b="1" kern="1200" baseline="0" dirty="0">
                <a:solidFill>
                  <a:schemeClr val="tx1"/>
                </a:solidFill>
                <a:effectLst/>
                <a:latin typeface="+mn-lt"/>
                <a:ea typeface="+mn-ea"/>
                <a:cs typeface="B Nazanin" panose="00000400000000000000" pitchFamily="2" charset="-78"/>
              </a:rPr>
              <a:t>3- این نرم‌افزار سه‌بعدی امکان گرفتن مستندات خروجی‌ مختلف مانند پلان طبقات، برش‌ها، نماها یا مقاطع مختلف از ساختمان</a:t>
            </a:r>
          </a:p>
          <a:p>
            <a:pPr algn="just" rtl="1"/>
            <a:r>
              <a:rPr lang="fa-IR" sz="1200" b="1" kern="1200" baseline="0" dirty="0">
                <a:solidFill>
                  <a:schemeClr val="tx1"/>
                </a:solidFill>
                <a:effectLst/>
                <a:latin typeface="+mn-lt"/>
                <a:ea typeface="+mn-ea"/>
                <a:cs typeface="B Nazanin" panose="00000400000000000000" pitchFamily="2" charset="-78"/>
              </a:rPr>
              <a:t>4- این نرم‌افزار از فرمت‌های </a:t>
            </a:r>
            <a:r>
              <a:rPr lang="en-US" sz="1200" b="1" kern="1200" baseline="0" dirty="0">
                <a:solidFill>
                  <a:schemeClr val="tx1"/>
                </a:solidFill>
                <a:effectLst/>
                <a:latin typeface="+mn-lt"/>
                <a:ea typeface="+mn-ea"/>
                <a:cs typeface="B Nazanin" panose="00000400000000000000" pitchFamily="2" charset="-78"/>
              </a:rPr>
              <a:t>DWG</a:t>
            </a:r>
            <a:r>
              <a:rPr lang="fa-IR" sz="1200" b="1" kern="1200" baseline="0" dirty="0">
                <a:solidFill>
                  <a:schemeClr val="tx1"/>
                </a:solidFill>
                <a:effectLst/>
                <a:latin typeface="+mn-lt"/>
                <a:ea typeface="+mn-ea"/>
                <a:cs typeface="B Nazanin" panose="00000400000000000000" pitchFamily="2" charset="-78"/>
              </a:rPr>
              <a:t> و </a:t>
            </a:r>
            <a:r>
              <a:rPr lang="en-US" sz="1200" b="1" kern="1200" baseline="0" dirty="0">
                <a:solidFill>
                  <a:schemeClr val="tx1"/>
                </a:solidFill>
                <a:effectLst/>
                <a:latin typeface="+mn-lt"/>
                <a:ea typeface="+mn-ea"/>
                <a:cs typeface="B Nazanin" panose="00000400000000000000" pitchFamily="2" charset="-78"/>
              </a:rPr>
              <a:t>IFC</a:t>
            </a:r>
            <a:r>
              <a:rPr lang="fa-IR" sz="1200" b="1" kern="1200" baseline="0" dirty="0">
                <a:solidFill>
                  <a:schemeClr val="tx1"/>
                </a:solidFill>
                <a:effectLst/>
                <a:latin typeface="+mn-lt"/>
                <a:ea typeface="+mn-ea"/>
                <a:cs typeface="B Nazanin" panose="00000400000000000000" pitchFamily="2" charset="-78"/>
              </a:rPr>
              <a:t> پشتیبانی می‌کند که هماهنگی یکپارچه میان عوامل پروژه را تسهیل می‌کند.</a:t>
            </a:r>
          </a:p>
          <a:p>
            <a:pPr algn="just" rtl="1"/>
            <a:r>
              <a:rPr lang="fa-IR" sz="1200" b="1" kern="1200" baseline="0" dirty="0">
                <a:solidFill>
                  <a:schemeClr val="tx1"/>
                </a:solidFill>
                <a:effectLst/>
                <a:latin typeface="+mn-lt"/>
                <a:ea typeface="+mn-ea"/>
                <a:cs typeface="B Nazanin" panose="00000400000000000000" pitchFamily="2" charset="-78"/>
              </a:rPr>
              <a:t>5- این نرم‌افزار با داشتن کتابخانه‌های مختلفی از مصالح، اجزا و حتی فرنیچر داخل ساختمان، یک چهره واقعی از پروژه قبل از ساخت ارائه بدهد. </a:t>
            </a:r>
            <a:endParaRPr lang="en-US" sz="1200" b="1" kern="1200" baseline="0" dirty="0">
              <a:solidFill>
                <a:schemeClr val="tx1"/>
              </a:solidFill>
              <a:effectLst/>
              <a:latin typeface="+mn-lt"/>
              <a:ea typeface="+mn-ea"/>
              <a:cs typeface="B Nazanin" panose="00000400000000000000" pitchFamily="2" charset="-78"/>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48</a:t>
            </a:fld>
            <a:endParaRPr lang="en-US"/>
          </a:p>
        </p:txBody>
      </p:sp>
    </p:spTree>
    <p:extLst>
      <p:ext uri="{BB962C8B-B14F-4D97-AF65-F5344CB8AC3E}">
        <p14:creationId xmlns:p14="http://schemas.microsoft.com/office/powerpoint/2010/main" val="5158559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sz="1200" b="1" kern="1200" baseline="0" dirty="0">
                <a:solidFill>
                  <a:schemeClr val="tx1"/>
                </a:solidFill>
                <a:effectLst/>
                <a:latin typeface="+mn-lt"/>
                <a:ea typeface="+mn-ea"/>
                <a:cs typeface="B Nazanin" panose="00000400000000000000" pitchFamily="2" charset="-78"/>
              </a:rPr>
              <a:t>ما توی این آموزش از نسخه 2021 استفاده کردیم. اما نسخه‌های قبل هم مثل همین نسخه است و تفاوت آنچنانی ندارد. مثلا در این شکل به جای عبارت </a:t>
            </a:r>
            <a:r>
              <a:rPr lang="en-US" sz="1200" b="1" kern="1200" baseline="0" dirty="0">
                <a:solidFill>
                  <a:schemeClr val="tx1"/>
                </a:solidFill>
                <a:effectLst/>
                <a:latin typeface="+mn-lt"/>
                <a:ea typeface="+mn-ea"/>
                <a:cs typeface="B Nazanin" panose="00000400000000000000" pitchFamily="2" charset="-78"/>
              </a:rPr>
              <a:t>Models</a:t>
            </a:r>
            <a:r>
              <a:rPr lang="fa-IR" sz="1200" b="1" kern="1200" baseline="0" dirty="0">
                <a:solidFill>
                  <a:schemeClr val="tx1"/>
                </a:solidFill>
                <a:effectLst/>
                <a:latin typeface="+mn-lt"/>
                <a:ea typeface="+mn-ea"/>
                <a:cs typeface="B Nazanin" panose="00000400000000000000" pitchFamily="2" charset="-78"/>
              </a:rPr>
              <a:t>، عبارت </a:t>
            </a:r>
            <a:r>
              <a:rPr lang="en-US" sz="1200" b="1" kern="1200" baseline="0" dirty="0">
                <a:solidFill>
                  <a:schemeClr val="tx1"/>
                </a:solidFill>
                <a:effectLst/>
                <a:latin typeface="+mn-lt"/>
                <a:ea typeface="+mn-ea"/>
                <a:cs typeface="B Nazanin" panose="00000400000000000000" pitchFamily="2" charset="-78"/>
              </a:rPr>
              <a:t>Projects</a:t>
            </a:r>
            <a:r>
              <a:rPr lang="fa-IR" sz="1200" b="1" kern="1200" baseline="0" dirty="0">
                <a:solidFill>
                  <a:schemeClr val="tx1"/>
                </a:solidFill>
                <a:effectLst/>
                <a:latin typeface="+mn-lt"/>
                <a:ea typeface="+mn-ea"/>
                <a:cs typeface="B Nazanin" panose="00000400000000000000" pitchFamily="2" charset="-78"/>
              </a:rPr>
              <a:t> درج شده، اما عبارت </a:t>
            </a:r>
            <a:r>
              <a:rPr lang="en-US" sz="1200" b="1" kern="1200" baseline="0" dirty="0">
                <a:solidFill>
                  <a:schemeClr val="tx1"/>
                </a:solidFill>
                <a:effectLst/>
                <a:latin typeface="+mn-lt"/>
                <a:ea typeface="+mn-ea"/>
                <a:cs typeface="B Nazanin" panose="00000400000000000000" pitchFamily="2" charset="-78"/>
              </a:rPr>
              <a:t>Families</a:t>
            </a:r>
            <a:r>
              <a:rPr lang="fa-IR" sz="1200" b="1" kern="1200" baseline="0" dirty="0">
                <a:solidFill>
                  <a:schemeClr val="tx1"/>
                </a:solidFill>
                <a:effectLst/>
                <a:latin typeface="+mn-lt"/>
                <a:ea typeface="+mn-ea"/>
                <a:cs typeface="B Nazanin" panose="00000400000000000000" pitchFamily="2" charset="-78"/>
              </a:rPr>
              <a:t> تغییری نکرده است.</a:t>
            </a:r>
          </a:p>
          <a:p>
            <a:pPr algn="just" rtl="1"/>
            <a:r>
              <a:rPr lang="fa-IR" sz="1200" b="1" kern="1200" baseline="0" dirty="0">
                <a:solidFill>
                  <a:schemeClr val="tx1"/>
                </a:solidFill>
                <a:effectLst/>
                <a:latin typeface="+mn-lt"/>
                <a:ea typeface="+mn-ea"/>
                <a:cs typeface="B Nazanin" panose="00000400000000000000" pitchFamily="2" charset="-78"/>
              </a:rPr>
              <a:t>قسمت </a:t>
            </a:r>
            <a:r>
              <a:rPr lang="en-US" sz="1200" b="1" kern="1200" baseline="0" dirty="0">
                <a:solidFill>
                  <a:schemeClr val="tx1"/>
                </a:solidFill>
                <a:effectLst/>
                <a:latin typeface="+mn-lt"/>
                <a:ea typeface="+mn-ea"/>
                <a:cs typeface="B Nazanin" panose="00000400000000000000" pitchFamily="2" charset="-78"/>
              </a:rPr>
              <a:t>Models </a:t>
            </a:r>
            <a:r>
              <a:rPr lang="fa-IR" sz="1200" b="1" kern="1200" baseline="0" dirty="0">
                <a:solidFill>
                  <a:schemeClr val="tx1"/>
                </a:solidFill>
                <a:effectLst/>
                <a:latin typeface="+mn-lt"/>
                <a:ea typeface="+mn-ea"/>
                <a:cs typeface="B Nazanin" panose="00000400000000000000" pitchFamily="2" charset="-78"/>
              </a:rPr>
              <a:t>یا </a:t>
            </a:r>
            <a:r>
              <a:rPr lang="en-US" sz="1200" b="1" kern="1200" baseline="0" dirty="0">
                <a:solidFill>
                  <a:schemeClr val="tx1"/>
                </a:solidFill>
                <a:effectLst/>
                <a:latin typeface="+mn-lt"/>
                <a:ea typeface="+mn-ea"/>
                <a:cs typeface="B Nazanin" panose="00000400000000000000" pitchFamily="2" charset="-78"/>
              </a:rPr>
              <a:t>Projects </a:t>
            </a:r>
            <a:r>
              <a:rPr lang="fa-IR" sz="1200" b="1" kern="1200" baseline="0" dirty="0">
                <a:solidFill>
                  <a:schemeClr val="tx1"/>
                </a:solidFill>
                <a:effectLst/>
                <a:latin typeface="+mn-lt"/>
                <a:ea typeface="+mn-ea"/>
                <a:cs typeface="B Nazanin" panose="00000400000000000000" pitchFamily="2" charset="-78"/>
              </a:rPr>
              <a:t> تمام آن چیزی است که ما از نرم‌افزار انتظار داریم مانند: ترسیم پلان ها، نما، برش و ... .</a:t>
            </a:r>
          </a:p>
          <a:p>
            <a:pPr algn="just" rtl="1"/>
            <a:r>
              <a:rPr lang="fa-IR" sz="1200" b="1" kern="1200" baseline="0" dirty="0">
                <a:solidFill>
                  <a:schemeClr val="tx1"/>
                </a:solidFill>
                <a:effectLst/>
                <a:latin typeface="+mn-lt"/>
                <a:ea typeface="+mn-ea"/>
                <a:cs typeface="B Nazanin" panose="00000400000000000000" pitchFamily="2" charset="-78"/>
              </a:rPr>
              <a:t>قسمت </a:t>
            </a:r>
            <a:r>
              <a:rPr lang="en-US" sz="1200" b="1" kern="1200" baseline="0" dirty="0">
                <a:solidFill>
                  <a:schemeClr val="tx1"/>
                </a:solidFill>
                <a:effectLst/>
                <a:latin typeface="+mn-lt"/>
                <a:ea typeface="+mn-ea"/>
                <a:cs typeface="B Nazanin" panose="00000400000000000000" pitchFamily="2" charset="-78"/>
              </a:rPr>
              <a:t>Families </a:t>
            </a:r>
            <a:r>
              <a:rPr lang="fa-IR" sz="1200" b="1" kern="1200" baseline="0" dirty="0">
                <a:solidFill>
                  <a:schemeClr val="tx1"/>
                </a:solidFill>
                <a:effectLst/>
                <a:latin typeface="+mn-lt"/>
                <a:ea typeface="+mn-ea"/>
                <a:cs typeface="B Nazanin" panose="00000400000000000000" pitchFamily="2" charset="-78"/>
              </a:rPr>
              <a:t>نیز همان چیزی است که ما از قبل آنها را با عنوان </a:t>
            </a:r>
            <a:r>
              <a:rPr lang="en-US" sz="1200" b="1" kern="1200" baseline="0" dirty="0">
                <a:solidFill>
                  <a:schemeClr val="tx1"/>
                </a:solidFill>
                <a:effectLst/>
                <a:latin typeface="+mn-lt"/>
                <a:ea typeface="+mn-ea"/>
                <a:cs typeface="B Nazanin" panose="00000400000000000000" pitchFamily="2" charset="-78"/>
              </a:rPr>
              <a:t>Object</a:t>
            </a:r>
            <a:r>
              <a:rPr lang="fa-IR" sz="1200" b="1" kern="1200" baseline="0" dirty="0">
                <a:solidFill>
                  <a:schemeClr val="tx1"/>
                </a:solidFill>
                <a:effectLst/>
                <a:latin typeface="+mn-lt"/>
                <a:ea typeface="+mn-ea"/>
                <a:cs typeface="B Nazanin" panose="00000400000000000000" pitchFamily="2" charset="-78"/>
              </a:rPr>
              <a:t>ها می‌شناسیم که می تواند یک میز (برای مهندسان معمار)، یک قسمت از خرپا که در سازه‌ها بکار می رود (برای مهندسین عمران)، یک لوله تاسیسات و حتی قطعات برقی داخل ساختمان باشد و ...</a:t>
            </a:r>
          </a:p>
          <a:p>
            <a:pPr algn="just" rtl="1"/>
            <a:endParaRPr lang="en-US" sz="1200" b="1" kern="1200" baseline="0" dirty="0">
              <a:solidFill>
                <a:schemeClr val="tx1"/>
              </a:solidFill>
              <a:effectLst/>
              <a:latin typeface="+mn-lt"/>
              <a:ea typeface="+mn-ea"/>
              <a:cs typeface="B Nazanin" panose="00000400000000000000" pitchFamily="2" charset="-78"/>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49</a:t>
            </a:fld>
            <a:endParaRPr lang="en-US"/>
          </a:p>
        </p:txBody>
      </p:sp>
    </p:spTree>
    <p:extLst>
      <p:ext uri="{BB962C8B-B14F-4D97-AF65-F5344CB8AC3E}">
        <p14:creationId xmlns:p14="http://schemas.microsoft.com/office/powerpoint/2010/main" val="7602308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rtl="1"/>
            <a:endParaRPr lang="fa-IR" sz="1200" b="1" kern="1200" baseline="0" dirty="0">
              <a:solidFill>
                <a:schemeClr val="tx1"/>
              </a:solidFill>
              <a:effectLst/>
              <a:latin typeface="+mn-lt"/>
              <a:ea typeface="+mn-ea"/>
              <a:cs typeface="B Nazanin" panose="00000400000000000000" pitchFamily="2" charset="-78"/>
            </a:endParaRPr>
          </a:p>
          <a:p>
            <a:pPr algn="just" rtl="1"/>
            <a:endParaRPr lang="fa-IR" sz="1200" b="1" kern="1200" baseline="0" dirty="0">
              <a:solidFill>
                <a:schemeClr val="tx1"/>
              </a:solidFill>
              <a:effectLst/>
              <a:latin typeface="+mn-lt"/>
              <a:ea typeface="+mn-ea"/>
              <a:cs typeface="B Nazanin" panose="00000400000000000000" pitchFamily="2" charset="-78"/>
            </a:endParaRPr>
          </a:p>
          <a:p>
            <a:pPr algn="just" rtl="1"/>
            <a:endParaRPr lang="en-US" sz="1200" b="1" kern="1200" baseline="0" dirty="0">
              <a:solidFill>
                <a:schemeClr val="tx1"/>
              </a:solidFill>
              <a:effectLst/>
              <a:latin typeface="+mn-lt"/>
              <a:ea typeface="+mn-ea"/>
              <a:cs typeface="B Nazanin" panose="00000400000000000000" pitchFamily="2" charset="-78"/>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50</a:t>
            </a:fld>
            <a:endParaRPr lang="en-US"/>
          </a:p>
        </p:txBody>
      </p:sp>
    </p:spTree>
    <p:extLst>
      <p:ext uri="{BB962C8B-B14F-4D97-AF65-F5344CB8AC3E}">
        <p14:creationId xmlns:p14="http://schemas.microsoft.com/office/powerpoint/2010/main" val="274528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b="1" kern="1200" dirty="0">
                <a:solidFill>
                  <a:schemeClr val="tx1"/>
                </a:solidFill>
                <a:effectLst/>
                <a:latin typeface="+mn-lt"/>
                <a:ea typeface="+mn-ea"/>
                <a:cs typeface="+mn-cs"/>
              </a:rPr>
              <a:t>- استفاده از </a:t>
            </a:r>
            <a:r>
              <a:rPr lang="en-US" sz="1200" b="1" kern="1200" dirty="0">
                <a:solidFill>
                  <a:schemeClr val="tx1"/>
                </a:solidFill>
                <a:effectLst/>
                <a:latin typeface="+mn-lt"/>
                <a:ea typeface="+mn-ea"/>
                <a:cs typeface="+mn-cs"/>
              </a:rPr>
              <a:t>BIM</a:t>
            </a:r>
            <a:r>
              <a:rPr lang="fa-IR" sz="1200" b="1" kern="1200" dirty="0">
                <a:solidFill>
                  <a:schemeClr val="tx1"/>
                </a:solidFill>
                <a:effectLst/>
                <a:latin typeface="+mn-lt"/>
                <a:ea typeface="+mn-ea"/>
                <a:cs typeface="+mn-cs"/>
              </a:rPr>
              <a:t> یک دید بهتر و دقیق‌تر از پروژه ارائه می‌دهد و امکان همکاری و تعامل عوامل انسانی مشارکت‌کننده در پروژه را فراهم می‌کند</a:t>
            </a:r>
          </a:p>
          <a:p>
            <a:pPr marL="171450" indent="-171450" algn="r" rtl="1">
              <a:buFontTx/>
              <a:buChar char="-"/>
            </a:pPr>
            <a:r>
              <a:rPr lang="fa-IR" sz="1200" b="1" kern="1200" dirty="0">
                <a:solidFill>
                  <a:schemeClr val="tx1"/>
                </a:solidFill>
                <a:effectLst/>
                <a:latin typeface="+mn-lt"/>
                <a:ea typeface="+mn-ea"/>
                <a:cs typeface="+mn-cs"/>
              </a:rPr>
              <a:t>امکان به اشتراک‌گذاری داده توسط عوامل انسانی درگیر در پروژه را فراهم می‌کند.</a:t>
            </a:r>
          </a:p>
          <a:p>
            <a:pPr marL="171450" indent="-171450" algn="r" rtl="1">
              <a:buFontTx/>
              <a:buChar char="-"/>
            </a:pPr>
            <a:r>
              <a:rPr lang="fa-IR" sz="1200" b="1" kern="1200" dirty="0">
                <a:solidFill>
                  <a:schemeClr val="tx1"/>
                </a:solidFill>
                <a:effectLst/>
                <a:latin typeface="+mn-lt"/>
                <a:ea typeface="+mn-ea"/>
                <a:cs typeface="+mn-cs"/>
              </a:rPr>
              <a:t>صرفه جویی در وقت را به دنبال دارد.</a:t>
            </a:r>
          </a:p>
          <a:p>
            <a:pPr marL="171450" indent="-171450" algn="r" rtl="1">
              <a:buFontTx/>
              <a:buChar char="-"/>
            </a:pPr>
            <a:r>
              <a:rPr lang="fa-IR" sz="1200" b="1" kern="1200" dirty="0">
                <a:solidFill>
                  <a:schemeClr val="tx1"/>
                </a:solidFill>
                <a:effectLst/>
                <a:latin typeface="+mn-lt"/>
                <a:ea typeface="+mn-ea"/>
                <a:cs typeface="+mn-cs"/>
              </a:rPr>
              <a:t>باعث صرفه جویی در هزینه می‌شود</a:t>
            </a:r>
          </a:p>
          <a:p>
            <a:pPr marL="171450" indent="-171450" algn="r" rtl="1">
              <a:buFontTx/>
              <a:buChar char="-"/>
            </a:pPr>
            <a:r>
              <a:rPr lang="fa-IR" sz="1200" b="1" kern="1200" dirty="0">
                <a:solidFill>
                  <a:schemeClr val="tx1"/>
                </a:solidFill>
                <a:effectLst/>
                <a:latin typeface="+mn-lt"/>
                <a:ea typeface="+mn-ea"/>
                <a:cs typeface="+mn-cs"/>
              </a:rPr>
              <a:t>باعث کاهش خطاها و دوباره‌کاری‌ها می‌شود</a:t>
            </a:r>
          </a:p>
          <a:p>
            <a:pPr marL="0" indent="0" algn="r" rtl="1">
              <a:buFontTx/>
              <a:buNone/>
            </a:pPr>
            <a:r>
              <a:rPr lang="fa-IR" sz="1200" b="1" kern="1200" dirty="0">
                <a:solidFill>
                  <a:schemeClr val="tx1"/>
                </a:solidFill>
                <a:effectLst/>
                <a:latin typeface="+mn-lt"/>
                <a:ea typeface="+mn-ea"/>
                <a:cs typeface="+mn-cs"/>
              </a:rPr>
              <a:t>- مدیریت بهینه پروژه را میسر می‌کند</a:t>
            </a:r>
          </a:p>
          <a:p>
            <a:pPr marL="171450" indent="-171450" algn="r" rtl="1">
              <a:buFontTx/>
              <a:buChar char="-"/>
            </a:pPr>
            <a:endParaRPr lang="en-US" b="1" dirty="0"/>
          </a:p>
        </p:txBody>
      </p:sp>
      <p:sp>
        <p:nvSpPr>
          <p:cNvPr id="4" name="Slide Number Placeholder 3"/>
          <p:cNvSpPr>
            <a:spLocks noGrp="1"/>
          </p:cNvSpPr>
          <p:nvPr>
            <p:ph type="sldNum" sz="quarter" idx="10"/>
          </p:nvPr>
        </p:nvSpPr>
        <p:spPr/>
        <p:txBody>
          <a:bodyPr/>
          <a:lstStyle/>
          <a:p>
            <a:fld id="{0F1D81ED-315E-442B-8B03-206F00C03B75}" type="slidenum">
              <a:rPr lang="en-US" smtClean="0"/>
              <a:pPr/>
              <a:t>6</a:t>
            </a:fld>
            <a:endParaRPr lang="en-US"/>
          </a:p>
        </p:txBody>
      </p:sp>
    </p:spTree>
    <p:extLst>
      <p:ext uri="{BB962C8B-B14F-4D97-AF65-F5344CB8AC3E}">
        <p14:creationId xmlns:p14="http://schemas.microsoft.com/office/powerpoint/2010/main" val="13593711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rtl="1"/>
            <a:r>
              <a:rPr lang="fa-IR" sz="1200" b="1" kern="1200" baseline="0" dirty="0">
                <a:solidFill>
                  <a:schemeClr val="tx1"/>
                </a:solidFill>
                <a:effectLst/>
                <a:latin typeface="+mn-lt"/>
                <a:ea typeface="+mn-ea"/>
                <a:cs typeface="B Nazanin" panose="00000400000000000000" pitchFamily="2" charset="-78"/>
              </a:rPr>
              <a:t>این جلسه چندان ضروری نیست.</a:t>
            </a:r>
            <a:endParaRPr lang="en-US" sz="1200" b="1" kern="1200" baseline="0" dirty="0">
              <a:solidFill>
                <a:schemeClr val="tx1"/>
              </a:solidFill>
              <a:effectLst/>
              <a:latin typeface="+mn-lt"/>
              <a:ea typeface="+mn-ea"/>
              <a:cs typeface="B Nazanin" panose="00000400000000000000" pitchFamily="2" charset="-78"/>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51</a:t>
            </a:fld>
            <a:endParaRPr lang="en-US"/>
          </a:p>
        </p:txBody>
      </p:sp>
    </p:spTree>
    <p:extLst>
      <p:ext uri="{BB962C8B-B14F-4D97-AF65-F5344CB8AC3E}">
        <p14:creationId xmlns:p14="http://schemas.microsoft.com/office/powerpoint/2010/main" val="27891246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rtl="1"/>
            <a:r>
              <a:rPr lang="fa-IR" sz="1200" b="1" kern="1200" baseline="0" dirty="0">
                <a:solidFill>
                  <a:schemeClr val="tx1"/>
                </a:solidFill>
                <a:effectLst/>
                <a:latin typeface="+mn-lt"/>
                <a:ea typeface="+mn-ea"/>
                <a:cs typeface="B Nazanin" panose="00000400000000000000" pitchFamily="2" charset="-78"/>
              </a:rPr>
              <a:t>در این کلیپ رسم دیوار و </a:t>
            </a:r>
            <a:r>
              <a:rPr lang="en-US" sz="1200" b="1" kern="1200" baseline="0" dirty="0">
                <a:solidFill>
                  <a:schemeClr val="tx1"/>
                </a:solidFill>
                <a:effectLst/>
                <a:latin typeface="+mn-lt"/>
                <a:ea typeface="+mn-ea"/>
                <a:cs typeface="B Nazanin" panose="00000400000000000000" pitchFamily="2" charset="-78"/>
              </a:rPr>
              <a:t>level</a:t>
            </a:r>
            <a:r>
              <a:rPr lang="fa-IR" sz="1200" b="1" kern="1200" baseline="0" dirty="0">
                <a:solidFill>
                  <a:schemeClr val="tx1"/>
                </a:solidFill>
                <a:effectLst/>
                <a:latin typeface="+mn-lt"/>
                <a:ea typeface="+mn-ea"/>
                <a:cs typeface="B Nazanin" panose="00000400000000000000" pitchFamily="2" charset="-78"/>
              </a:rPr>
              <a:t>بندی را شرح می‌دهیم که نقاط خیلی کلیدی و مهمی هستند.</a:t>
            </a:r>
            <a:endParaRPr lang="en-US" sz="1200" b="1" kern="1200" baseline="0" dirty="0">
              <a:solidFill>
                <a:schemeClr val="tx1"/>
              </a:solidFill>
              <a:effectLst/>
              <a:latin typeface="+mn-lt"/>
              <a:ea typeface="+mn-ea"/>
              <a:cs typeface="B Nazanin" panose="00000400000000000000" pitchFamily="2" charset="-78"/>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52</a:t>
            </a:fld>
            <a:endParaRPr lang="en-US"/>
          </a:p>
        </p:txBody>
      </p:sp>
    </p:spTree>
    <p:extLst>
      <p:ext uri="{BB962C8B-B14F-4D97-AF65-F5344CB8AC3E}">
        <p14:creationId xmlns:p14="http://schemas.microsoft.com/office/powerpoint/2010/main" val="14495227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rtl="1"/>
            <a:endParaRPr lang="en-US" sz="1200" b="1" kern="1200" baseline="0" dirty="0">
              <a:solidFill>
                <a:schemeClr val="tx1"/>
              </a:solidFill>
              <a:effectLst/>
              <a:latin typeface="+mn-lt"/>
              <a:ea typeface="+mn-ea"/>
              <a:cs typeface="B Nazanin" panose="00000400000000000000" pitchFamily="2" charset="-78"/>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53</a:t>
            </a:fld>
            <a:endParaRPr lang="en-US"/>
          </a:p>
        </p:txBody>
      </p:sp>
    </p:spTree>
    <p:extLst>
      <p:ext uri="{BB962C8B-B14F-4D97-AF65-F5344CB8AC3E}">
        <p14:creationId xmlns:p14="http://schemas.microsoft.com/office/powerpoint/2010/main" val="4019378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rtl="1"/>
            <a:endParaRPr lang="en-US" sz="1200" b="1" kern="1200" baseline="0" dirty="0">
              <a:solidFill>
                <a:schemeClr val="tx1"/>
              </a:solidFill>
              <a:effectLst/>
              <a:latin typeface="+mn-lt"/>
              <a:ea typeface="+mn-ea"/>
              <a:cs typeface="B Nazanin" panose="00000400000000000000" pitchFamily="2" charset="-78"/>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54</a:t>
            </a:fld>
            <a:endParaRPr lang="en-US"/>
          </a:p>
        </p:txBody>
      </p:sp>
    </p:spTree>
    <p:extLst>
      <p:ext uri="{BB962C8B-B14F-4D97-AF65-F5344CB8AC3E}">
        <p14:creationId xmlns:p14="http://schemas.microsoft.com/office/powerpoint/2010/main" val="17404927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rtl="1"/>
            <a:endParaRPr lang="en-US" sz="1200" b="1" kern="1200" baseline="0" dirty="0">
              <a:solidFill>
                <a:schemeClr val="tx1"/>
              </a:solidFill>
              <a:effectLst/>
              <a:latin typeface="+mn-lt"/>
              <a:ea typeface="+mn-ea"/>
              <a:cs typeface="B Nazanin" panose="00000400000000000000" pitchFamily="2" charset="-78"/>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55</a:t>
            </a:fld>
            <a:endParaRPr lang="en-US"/>
          </a:p>
        </p:txBody>
      </p:sp>
    </p:spTree>
    <p:extLst>
      <p:ext uri="{BB962C8B-B14F-4D97-AF65-F5344CB8AC3E}">
        <p14:creationId xmlns:p14="http://schemas.microsoft.com/office/powerpoint/2010/main" val="28669184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rtl="1"/>
            <a:endParaRPr lang="en-US" sz="1200" b="1" kern="1200" baseline="0" dirty="0">
              <a:solidFill>
                <a:schemeClr val="tx1"/>
              </a:solidFill>
              <a:effectLst/>
              <a:latin typeface="+mn-lt"/>
              <a:ea typeface="+mn-ea"/>
              <a:cs typeface="B Nazanin" panose="00000400000000000000" pitchFamily="2" charset="-78"/>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56</a:t>
            </a:fld>
            <a:endParaRPr lang="en-US"/>
          </a:p>
        </p:txBody>
      </p:sp>
    </p:spTree>
    <p:extLst>
      <p:ext uri="{BB962C8B-B14F-4D97-AF65-F5344CB8AC3E}">
        <p14:creationId xmlns:p14="http://schemas.microsoft.com/office/powerpoint/2010/main" val="11607069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rtl="1"/>
            <a:endParaRPr lang="en-US" sz="1200" b="1" kern="1200" baseline="0" dirty="0">
              <a:solidFill>
                <a:schemeClr val="tx1"/>
              </a:solidFill>
              <a:effectLst/>
              <a:latin typeface="+mn-lt"/>
              <a:ea typeface="+mn-ea"/>
              <a:cs typeface="B Nazanin" panose="00000400000000000000" pitchFamily="2" charset="-78"/>
            </a:endParaRPr>
          </a:p>
        </p:txBody>
      </p:sp>
      <p:sp>
        <p:nvSpPr>
          <p:cNvPr id="4" name="Slide Number Placeholder 3"/>
          <p:cNvSpPr>
            <a:spLocks noGrp="1"/>
          </p:cNvSpPr>
          <p:nvPr>
            <p:ph type="sldNum" sz="quarter" idx="10"/>
          </p:nvPr>
        </p:nvSpPr>
        <p:spPr/>
        <p:txBody>
          <a:bodyPr/>
          <a:lstStyle/>
          <a:p>
            <a:fld id="{0F1D81ED-315E-442B-8B03-206F00C03B75}" type="slidenum">
              <a:rPr lang="en-US" smtClean="0"/>
              <a:pPr/>
              <a:t>57</a:t>
            </a:fld>
            <a:endParaRPr lang="en-US"/>
          </a:p>
        </p:txBody>
      </p:sp>
    </p:spTree>
    <p:extLst>
      <p:ext uri="{BB962C8B-B14F-4D97-AF65-F5344CB8AC3E}">
        <p14:creationId xmlns:p14="http://schemas.microsoft.com/office/powerpoint/2010/main" val="4209517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b="1" dirty="0"/>
          </a:p>
        </p:txBody>
      </p:sp>
      <p:sp>
        <p:nvSpPr>
          <p:cNvPr id="4" name="Slide Number Placeholder 3"/>
          <p:cNvSpPr>
            <a:spLocks noGrp="1"/>
          </p:cNvSpPr>
          <p:nvPr>
            <p:ph type="sldNum" sz="quarter" idx="10"/>
          </p:nvPr>
        </p:nvSpPr>
        <p:spPr/>
        <p:txBody>
          <a:bodyPr/>
          <a:lstStyle/>
          <a:p>
            <a:fld id="{0F1D81ED-315E-442B-8B03-206F00C03B75}" type="slidenum">
              <a:rPr lang="en-US" smtClean="0"/>
              <a:pPr/>
              <a:t>58</a:t>
            </a:fld>
            <a:endParaRPr lang="en-US"/>
          </a:p>
        </p:txBody>
      </p:sp>
    </p:spTree>
    <p:extLst>
      <p:ext uri="{BB962C8B-B14F-4D97-AF65-F5344CB8AC3E}">
        <p14:creationId xmlns:p14="http://schemas.microsoft.com/office/powerpoint/2010/main" val="12594929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b="1" kern="1200" dirty="0">
                <a:solidFill>
                  <a:schemeClr val="tx1"/>
                </a:solidFill>
                <a:effectLst/>
                <a:latin typeface="+mn-lt"/>
                <a:ea typeface="+mn-ea"/>
                <a:cs typeface="+mn-cs"/>
              </a:rPr>
              <a:t>در این اسلاید نحوه</a:t>
            </a:r>
            <a:r>
              <a:rPr lang="fa-IR" sz="1200" b="1" kern="1200" baseline="0" dirty="0">
                <a:solidFill>
                  <a:schemeClr val="tx1"/>
                </a:solidFill>
                <a:effectLst/>
                <a:latin typeface="+mn-lt"/>
                <a:ea typeface="+mn-ea"/>
                <a:cs typeface="+mn-cs"/>
              </a:rPr>
              <a:t> </a:t>
            </a:r>
            <a:r>
              <a:rPr lang="en-US" sz="1200" b="1" kern="1200" baseline="0" dirty="0">
                <a:solidFill>
                  <a:schemeClr val="tx1"/>
                </a:solidFill>
                <a:effectLst/>
                <a:latin typeface="+mn-lt"/>
                <a:ea typeface="+mn-ea"/>
                <a:cs typeface="+mn-cs"/>
              </a:rPr>
              <a:t>Extrude</a:t>
            </a:r>
            <a:r>
              <a:rPr lang="fa-IR" sz="1200" b="1" kern="1200" baseline="0" dirty="0">
                <a:solidFill>
                  <a:schemeClr val="tx1"/>
                </a:solidFill>
                <a:effectLst/>
                <a:latin typeface="+mn-lt"/>
                <a:ea typeface="+mn-ea"/>
                <a:cs typeface="+mn-cs"/>
              </a:rPr>
              <a:t> کردن یک </a:t>
            </a:r>
            <a:r>
              <a:rPr lang="en-US" sz="1200" b="1" kern="1200" baseline="0" dirty="0" err="1">
                <a:solidFill>
                  <a:schemeClr val="tx1"/>
                </a:solidFill>
                <a:effectLst/>
                <a:latin typeface="+mn-lt"/>
                <a:ea typeface="+mn-ea"/>
                <a:cs typeface="+mn-cs"/>
              </a:rPr>
              <a:t>Shapefile</a:t>
            </a:r>
            <a:r>
              <a:rPr lang="fa-IR" sz="1200" b="1" kern="1200" baseline="0" dirty="0">
                <a:solidFill>
                  <a:schemeClr val="tx1"/>
                </a:solidFill>
                <a:effectLst/>
                <a:latin typeface="+mn-lt"/>
                <a:ea typeface="+mn-ea"/>
                <a:cs typeface="+mn-cs"/>
              </a:rPr>
              <a:t> بر اساس یک فیلد توصیفی که ارتفاع در آن درج شده در محیط </a:t>
            </a:r>
            <a:r>
              <a:rPr lang="en-US" sz="1200" b="1" kern="1200" baseline="0" dirty="0">
                <a:solidFill>
                  <a:schemeClr val="tx1"/>
                </a:solidFill>
                <a:effectLst/>
                <a:latin typeface="+mn-lt"/>
                <a:ea typeface="+mn-ea"/>
                <a:cs typeface="+mn-cs"/>
              </a:rPr>
              <a:t>ArcGIS</a:t>
            </a:r>
            <a:r>
              <a:rPr lang="fa-IR" sz="1200" b="1" kern="1200" baseline="0" dirty="0">
                <a:solidFill>
                  <a:schemeClr val="tx1"/>
                </a:solidFill>
                <a:effectLst/>
                <a:latin typeface="+mn-lt"/>
                <a:ea typeface="+mn-ea"/>
                <a:cs typeface="+mn-cs"/>
              </a:rPr>
              <a:t> توضیح داده می‌شود. سپس این </a:t>
            </a:r>
            <a:r>
              <a:rPr lang="en-US" sz="1200" b="1" kern="1200" baseline="0" dirty="0" err="1">
                <a:solidFill>
                  <a:schemeClr val="tx1"/>
                </a:solidFill>
                <a:effectLst/>
                <a:latin typeface="+mn-lt"/>
                <a:ea typeface="+mn-ea"/>
                <a:cs typeface="+mn-cs"/>
              </a:rPr>
              <a:t>Shapefile</a:t>
            </a:r>
            <a:r>
              <a:rPr lang="fa-IR" sz="1200" b="1" kern="1200" baseline="0" dirty="0">
                <a:solidFill>
                  <a:schemeClr val="tx1"/>
                </a:solidFill>
                <a:effectLst/>
                <a:latin typeface="+mn-lt"/>
                <a:ea typeface="+mn-ea"/>
                <a:cs typeface="+mn-cs"/>
              </a:rPr>
              <a:t> با نرم‌افزار </a:t>
            </a:r>
            <a:r>
              <a:rPr lang="en-US" sz="1200" b="1" kern="1200" baseline="0" dirty="0">
                <a:solidFill>
                  <a:schemeClr val="tx1"/>
                </a:solidFill>
                <a:effectLst/>
                <a:latin typeface="+mn-lt"/>
                <a:ea typeface="+mn-ea"/>
                <a:cs typeface="+mn-cs"/>
              </a:rPr>
              <a:t>ArcGIS</a:t>
            </a:r>
            <a:r>
              <a:rPr lang="fa-IR" sz="1200" b="1" kern="1200" baseline="0" dirty="0">
                <a:solidFill>
                  <a:schemeClr val="tx1"/>
                </a:solidFill>
                <a:effectLst/>
                <a:latin typeface="+mn-lt"/>
                <a:ea typeface="+mn-ea"/>
                <a:cs typeface="+mn-cs"/>
              </a:rPr>
              <a:t> به فایل </a:t>
            </a:r>
            <a:r>
              <a:rPr lang="en-US" sz="1200" b="1" kern="1200" baseline="0" dirty="0">
                <a:solidFill>
                  <a:schemeClr val="tx1"/>
                </a:solidFill>
                <a:effectLst/>
                <a:latin typeface="+mn-lt"/>
                <a:ea typeface="+mn-ea"/>
                <a:cs typeface="+mn-cs"/>
              </a:rPr>
              <a:t>KML</a:t>
            </a:r>
            <a:r>
              <a:rPr lang="fa-IR" sz="1200" b="1" kern="1200" baseline="0" dirty="0">
                <a:solidFill>
                  <a:schemeClr val="tx1"/>
                </a:solidFill>
                <a:effectLst/>
                <a:latin typeface="+mn-lt"/>
                <a:ea typeface="+mn-ea"/>
                <a:cs typeface="+mn-cs"/>
              </a:rPr>
              <a:t> تبدیل می‌شود. در واقع، در این کلیپ می‌خواهیم چک کنیم که آیا فایل </a:t>
            </a:r>
            <a:r>
              <a:rPr lang="en-US" sz="1200" b="1" kern="1200" baseline="0" dirty="0">
                <a:solidFill>
                  <a:schemeClr val="tx1"/>
                </a:solidFill>
                <a:effectLst/>
                <a:latin typeface="+mn-lt"/>
                <a:ea typeface="+mn-ea"/>
                <a:cs typeface="+mn-cs"/>
              </a:rPr>
              <a:t>KML</a:t>
            </a:r>
            <a:r>
              <a:rPr lang="fa-IR" sz="1200" b="1" kern="1200" baseline="0" dirty="0">
                <a:solidFill>
                  <a:schemeClr val="tx1"/>
                </a:solidFill>
                <a:effectLst/>
                <a:latin typeface="+mn-lt"/>
                <a:ea typeface="+mn-ea"/>
                <a:cs typeface="+mn-cs"/>
              </a:rPr>
              <a:t> ایجاد شده در موقعیت مکانی درست خودش قرار می‌گیرد یا خیر. به عبارت دیگر، می‌خواهیم کنترل کنیم آیا مختصات </a:t>
            </a:r>
            <a:r>
              <a:rPr lang="en-US" sz="1200" b="1" kern="1200" baseline="0" dirty="0" err="1">
                <a:solidFill>
                  <a:schemeClr val="tx1"/>
                </a:solidFill>
                <a:effectLst/>
                <a:latin typeface="+mn-lt"/>
                <a:ea typeface="+mn-ea"/>
                <a:cs typeface="+mn-cs"/>
              </a:rPr>
              <a:t>Shapefile</a:t>
            </a:r>
            <a:r>
              <a:rPr lang="fa-IR" sz="1200" b="1" kern="1200" baseline="0" dirty="0">
                <a:solidFill>
                  <a:schemeClr val="tx1"/>
                </a:solidFill>
                <a:effectLst/>
                <a:latin typeface="+mn-lt"/>
                <a:ea typeface="+mn-ea"/>
                <a:cs typeface="+mn-cs"/>
              </a:rPr>
              <a:t> درست است یا خیر و همچنین چک کنیم که آیا </a:t>
            </a:r>
            <a:r>
              <a:rPr lang="en-US" sz="1200" b="1" kern="1200" baseline="0" dirty="0">
                <a:solidFill>
                  <a:schemeClr val="tx1"/>
                </a:solidFill>
                <a:effectLst/>
                <a:latin typeface="+mn-lt"/>
                <a:ea typeface="+mn-ea"/>
                <a:cs typeface="+mn-cs"/>
              </a:rPr>
              <a:t>KML</a:t>
            </a:r>
            <a:r>
              <a:rPr lang="fa-IR" sz="1200" b="1" kern="1200" baseline="0" dirty="0">
                <a:solidFill>
                  <a:schemeClr val="tx1"/>
                </a:solidFill>
                <a:effectLst/>
                <a:latin typeface="+mn-lt"/>
                <a:ea typeface="+mn-ea"/>
                <a:cs typeface="+mn-cs"/>
              </a:rPr>
              <a:t> نیز به صورت سه‌بعدی و </a:t>
            </a:r>
            <a:r>
              <a:rPr lang="en-US" sz="1200" b="1" kern="1200" baseline="0" dirty="0">
                <a:solidFill>
                  <a:schemeClr val="tx1"/>
                </a:solidFill>
                <a:effectLst/>
                <a:latin typeface="+mn-lt"/>
                <a:ea typeface="+mn-ea"/>
                <a:cs typeface="+mn-cs"/>
              </a:rPr>
              <a:t>Extrude</a:t>
            </a:r>
            <a:r>
              <a:rPr lang="fa-IR" sz="1200" b="1" kern="1200" baseline="0" dirty="0">
                <a:solidFill>
                  <a:schemeClr val="tx1"/>
                </a:solidFill>
                <a:effectLst/>
                <a:latin typeface="+mn-lt"/>
                <a:ea typeface="+mn-ea"/>
                <a:cs typeface="+mn-cs"/>
              </a:rPr>
              <a:t> شده نشان داده می‌شود یا خیر.</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D81ED-315E-442B-8B03-206F00C03B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0173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b="1" kern="1200" dirty="0">
                <a:solidFill>
                  <a:schemeClr val="tx1"/>
                </a:solidFill>
                <a:effectLst/>
                <a:latin typeface="+mn-lt"/>
                <a:ea typeface="+mn-ea"/>
                <a:cs typeface="+mn-cs"/>
              </a:rPr>
              <a:t>فایل‌های</a:t>
            </a:r>
            <a:r>
              <a:rPr lang="fa-IR" sz="1200" b="1" kern="1200" baseline="0" dirty="0">
                <a:solidFill>
                  <a:schemeClr val="tx1"/>
                </a:solidFill>
                <a:effectLst/>
                <a:latin typeface="+mn-lt"/>
                <a:ea typeface="+mn-ea"/>
                <a:cs typeface="+mn-cs"/>
              </a:rPr>
              <a:t> </a:t>
            </a:r>
            <a:r>
              <a:rPr lang="en-US" sz="1200" b="1" kern="1200" baseline="0" dirty="0">
                <a:solidFill>
                  <a:schemeClr val="tx1"/>
                </a:solidFill>
                <a:effectLst/>
                <a:latin typeface="+mn-lt"/>
                <a:ea typeface="+mn-ea"/>
                <a:cs typeface="+mn-cs"/>
              </a:rPr>
              <a:t>KML</a:t>
            </a:r>
            <a:r>
              <a:rPr lang="fa-IR" sz="1200" b="1" kern="1200" baseline="0" dirty="0">
                <a:solidFill>
                  <a:schemeClr val="tx1"/>
                </a:solidFill>
                <a:effectLst/>
                <a:latin typeface="+mn-lt"/>
                <a:ea typeface="+mn-ea"/>
                <a:cs typeface="+mn-cs"/>
              </a:rPr>
              <a:t> هم می‌توانند در قالب فرمت متنی سادۀ </a:t>
            </a:r>
            <a:r>
              <a:rPr lang="en-US" sz="1200" b="1" kern="1200" baseline="0" dirty="0">
                <a:solidFill>
                  <a:schemeClr val="tx1"/>
                </a:solidFill>
                <a:effectLst/>
                <a:latin typeface="+mn-lt"/>
                <a:ea typeface="+mn-ea"/>
                <a:cs typeface="+mn-cs"/>
              </a:rPr>
              <a:t>KML</a:t>
            </a:r>
            <a:r>
              <a:rPr lang="fa-IR" sz="1200" b="1" kern="1200" baseline="0" dirty="0">
                <a:solidFill>
                  <a:schemeClr val="tx1"/>
                </a:solidFill>
                <a:effectLst/>
                <a:latin typeface="+mn-lt"/>
                <a:ea typeface="+mn-ea"/>
                <a:cs typeface="+mn-cs"/>
              </a:rPr>
              <a:t> باشند و هم می‌توانند به صورت فرمت فشرده </a:t>
            </a:r>
            <a:r>
              <a:rPr lang="en-US" sz="1200" b="1" kern="1200" baseline="0" dirty="0">
                <a:solidFill>
                  <a:schemeClr val="tx1"/>
                </a:solidFill>
                <a:effectLst/>
                <a:latin typeface="+mn-lt"/>
                <a:ea typeface="+mn-ea"/>
                <a:cs typeface="+mn-cs"/>
              </a:rPr>
              <a:t>KMZ</a:t>
            </a:r>
            <a:r>
              <a:rPr lang="fa-IR" sz="1200" b="1" kern="1200" baseline="0" dirty="0">
                <a:solidFill>
                  <a:schemeClr val="tx1"/>
                </a:solidFill>
                <a:effectLst/>
                <a:latin typeface="+mn-lt"/>
                <a:ea typeface="+mn-ea"/>
                <a:cs typeface="+mn-cs"/>
              </a:rPr>
              <a:t> باشند. فایل‌های </a:t>
            </a:r>
            <a:r>
              <a:rPr lang="en-US" sz="1200" b="1" kern="1200" baseline="0" dirty="0">
                <a:solidFill>
                  <a:schemeClr val="tx1"/>
                </a:solidFill>
                <a:effectLst/>
                <a:latin typeface="+mn-lt"/>
                <a:ea typeface="+mn-ea"/>
                <a:cs typeface="+mn-cs"/>
              </a:rPr>
              <a:t>KMZ</a:t>
            </a:r>
            <a:r>
              <a:rPr lang="fa-IR" sz="1200" b="1" kern="1200" baseline="0" dirty="0">
                <a:solidFill>
                  <a:schemeClr val="tx1"/>
                </a:solidFill>
                <a:effectLst/>
                <a:latin typeface="+mn-lt"/>
                <a:ea typeface="+mn-ea"/>
                <a:cs typeface="+mn-cs"/>
              </a:rPr>
              <a:t> قابل ویرایش توسط ویرایشگرهای متنی نیستند چون محتویات آن‌ها رابیش و دارای کاراکترهای ناخوانا است، اما فایل‌های </a:t>
            </a:r>
            <a:r>
              <a:rPr lang="en-US" sz="1200" b="1" kern="1200" baseline="0" dirty="0">
                <a:solidFill>
                  <a:schemeClr val="tx1"/>
                </a:solidFill>
                <a:effectLst/>
                <a:latin typeface="+mn-lt"/>
                <a:ea typeface="+mn-ea"/>
                <a:cs typeface="+mn-cs"/>
              </a:rPr>
              <a:t>KML</a:t>
            </a:r>
            <a:r>
              <a:rPr lang="fa-IR" sz="1200" b="1" kern="1200" baseline="0" dirty="0">
                <a:solidFill>
                  <a:schemeClr val="tx1"/>
                </a:solidFill>
                <a:effectLst/>
                <a:latin typeface="+mn-lt"/>
                <a:ea typeface="+mn-ea"/>
                <a:cs typeface="+mn-cs"/>
              </a:rPr>
              <a:t> به راحتی توسط ویرایشگرهای متنی قابل ویرایش می‌باشند، چون بر مبنای سینتکس </a:t>
            </a:r>
            <a:r>
              <a:rPr lang="en-US" sz="1200" b="1" kern="1200" baseline="0" dirty="0">
                <a:solidFill>
                  <a:schemeClr val="tx1"/>
                </a:solidFill>
                <a:effectLst/>
                <a:latin typeface="+mn-lt"/>
                <a:ea typeface="+mn-ea"/>
                <a:cs typeface="+mn-cs"/>
              </a:rPr>
              <a:t>XML</a:t>
            </a:r>
            <a:r>
              <a:rPr lang="fa-IR" sz="1200" b="1" kern="1200" baseline="0" dirty="0">
                <a:solidFill>
                  <a:schemeClr val="tx1"/>
                </a:solidFill>
                <a:effectLst/>
                <a:latin typeface="+mn-lt"/>
                <a:ea typeface="+mn-ea"/>
                <a:cs typeface="+mn-cs"/>
              </a:rPr>
              <a:t> هستند. برای اینکه بتوان یک فایل فشرده </a:t>
            </a:r>
            <a:r>
              <a:rPr lang="en-US" sz="1200" b="1" kern="1200" baseline="0" dirty="0">
                <a:solidFill>
                  <a:schemeClr val="tx1"/>
                </a:solidFill>
                <a:effectLst/>
                <a:latin typeface="+mn-lt"/>
                <a:ea typeface="+mn-ea"/>
                <a:cs typeface="+mn-cs"/>
              </a:rPr>
              <a:t>KMZ</a:t>
            </a:r>
            <a:r>
              <a:rPr lang="fa-IR" sz="1200" b="1" kern="1200" baseline="0" dirty="0">
                <a:solidFill>
                  <a:schemeClr val="tx1"/>
                </a:solidFill>
                <a:effectLst/>
                <a:latin typeface="+mn-lt"/>
                <a:ea typeface="+mn-ea"/>
                <a:cs typeface="+mn-cs"/>
              </a:rPr>
              <a:t> را ویرایش کرد، ابتدا طبیعتا باید آن را </a:t>
            </a:r>
            <a:r>
              <a:rPr lang="en-US" sz="1200" b="1" kern="1200" baseline="0" dirty="0">
                <a:solidFill>
                  <a:schemeClr val="tx1"/>
                </a:solidFill>
                <a:effectLst/>
                <a:latin typeface="+mn-lt"/>
                <a:ea typeface="+mn-ea"/>
                <a:cs typeface="+mn-cs"/>
              </a:rPr>
              <a:t>unzip</a:t>
            </a:r>
            <a:r>
              <a:rPr lang="fa-IR" sz="1200" b="1" kern="1200" baseline="0" dirty="0">
                <a:solidFill>
                  <a:schemeClr val="tx1"/>
                </a:solidFill>
                <a:effectLst/>
                <a:latin typeface="+mn-lt"/>
                <a:ea typeface="+mn-ea"/>
                <a:cs typeface="+mn-cs"/>
              </a:rPr>
              <a:t> کرد. برای انجام این کار باید مراحل زیر را انجام داد:</a:t>
            </a:r>
          </a:p>
          <a:p>
            <a:pPr algn="r" rtl="1"/>
            <a:r>
              <a:rPr lang="fa-IR" sz="1200" b="1" kern="1200" baseline="0" dirty="0">
                <a:solidFill>
                  <a:schemeClr val="tx1"/>
                </a:solidFill>
                <a:effectLst/>
                <a:latin typeface="+mn-lt"/>
                <a:ea typeface="+mn-ea"/>
                <a:cs typeface="+mn-cs"/>
              </a:rPr>
              <a:t>1- </a:t>
            </a:r>
            <a:r>
              <a:rPr lang="en-US" sz="1200" b="1" kern="1200" baseline="0" dirty="0">
                <a:solidFill>
                  <a:schemeClr val="tx1"/>
                </a:solidFill>
                <a:effectLst/>
                <a:latin typeface="+mn-lt"/>
                <a:ea typeface="+mn-ea"/>
                <a:cs typeface="+mn-cs"/>
              </a:rPr>
              <a:t>Rename</a:t>
            </a:r>
            <a:r>
              <a:rPr lang="fa-IR" sz="1200" b="1" kern="1200" baseline="0" dirty="0">
                <a:solidFill>
                  <a:schemeClr val="tx1"/>
                </a:solidFill>
                <a:effectLst/>
                <a:latin typeface="+mn-lt"/>
                <a:ea typeface="+mn-ea"/>
                <a:cs typeface="+mn-cs"/>
              </a:rPr>
              <a:t> کردن اکتنشن فایل </a:t>
            </a:r>
            <a:r>
              <a:rPr lang="en-US" sz="1200" b="1" kern="1200" baseline="0" dirty="0">
                <a:solidFill>
                  <a:schemeClr val="tx1"/>
                </a:solidFill>
                <a:effectLst/>
                <a:latin typeface="+mn-lt"/>
                <a:ea typeface="+mn-ea"/>
                <a:cs typeface="+mn-cs"/>
              </a:rPr>
              <a:t>KMZ</a:t>
            </a:r>
            <a:r>
              <a:rPr lang="fa-IR" sz="1200" b="1" kern="1200" baseline="0" dirty="0">
                <a:solidFill>
                  <a:schemeClr val="tx1"/>
                </a:solidFill>
                <a:effectLst/>
                <a:latin typeface="+mn-lt"/>
                <a:ea typeface="+mn-ea"/>
                <a:cs typeface="+mn-cs"/>
              </a:rPr>
              <a:t>. یعنی پسوند فایل را از </a:t>
            </a:r>
            <a:r>
              <a:rPr lang="en-US" sz="1200" b="1" kern="1200" baseline="0" dirty="0">
                <a:solidFill>
                  <a:schemeClr val="tx1"/>
                </a:solidFill>
                <a:effectLst/>
                <a:latin typeface="+mn-lt"/>
                <a:ea typeface="+mn-ea"/>
                <a:cs typeface="+mn-cs"/>
              </a:rPr>
              <a:t>KMZ</a:t>
            </a:r>
            <a:r>
              <a:rPr lang="fa-IR" sz="1200" b="1" kern="1200" baseline="0" dirty="0">
                <a:solidFill>
                  <a:schemeClr val="tx1"/>
                </a:solidFill>
                <a:effectLst/>
                <a:latin typeface="+mn-lt"/>
                <a:ea typeface="+mn-ea"/>
                <a:cs typeface="+mn-cs"/>
              </a:rPr>
              <a:t> به </a:t>
            </a:r>
            <a:r>
              <a:rPr lang="en-US" sz="1200" b="1" kern="1200" baseline="0" dirty="0">
                <a:solidFill>
                  <a:schemeClr val="tx1"/>
                </a:solidFill>
                <a:effectLst/>
                <a:latin typeface="+mn-lt"/>
                <a:ea typeface="+mn-ea"/>
                <a:cs typeface="+mn-cs"/>
              </a:rPr>
              <a:t>ZIP</a:t>
            </a:r>
            <a:r>
              <a:rPr lang="fa-IR" sz="1200" b="1" kern="1200" baseline="0" dirty="0">
                <a:solidFill>
                  <a:schemeClr val="tx1"/>
                </a:solidFill>
                <a:effectLst/>
                <a:latin typeface="+mn-lt"/>
                <a:ea typeface="+mn-ea"/>
                <a:cs typeface="+mn-cs"/>
              </a:rPr>
              <a:t> تغییر می‌دهیم.</a:t>
            </a:r>
          </a:p>
          <a:p>
            <a:pPr algn="r" rtl="1"/>
            <a:r>
              <a:rPr lang="fa-IR" sz="1200" b="1" kern="1200" baseline="0" dirty="0">
                <a:solidFill>
                  <a:schemeClr val="tx1"/>
                </a:solidFill>
                <a:effectLst/>
                <a:latin typeface="+mn-lt"/>
                <a:ea typeface="+mn-ea"/>
                <a:cs typeface="+mn-cs"/>
              </a:rPr>
              <a:t>2- فایل فشرده مزبور که الان دارای پسوند </a:t>
            </a:r>
            <a:r>
              <a:rPr lang="en-US" sz="1200" b="1" kern="1200" baseline="0" dirty="0">
                <a:solidFill>
                  <a:schemeClr val="tx1"/>
                </a:solidFill>
                <a:effectLst/>
                <a:latin typeface="+mn-lt"/>
                <a:ea typeface="+mn-ea"/>
                <a:cs typeface="+mn-cs"/>
              </a:rPr>
              <a:t>ZIP</a:t>
            </a:r>
            <a:r>
              <a:rPr lang="fa-IR" sz="1200" b="1" kern="1200" baseline="0" dirty="0">
                <a:solidFill>
                  <a:schemeClr val="tx1"/>
                </a:solidFill>
                <a:effectLst/>
                <a:latin typeface="+mn-lt"/>
                <a:ea typeface="+mn-ea"/>
                <a:cs typeface="+mn-cs"/>
              </a:rPr>
              <a:t> است را توسط نرم‌افزار مثلا </a:t>
            </a:r>
            <a:r>
              <a:rPr lang="en-US" sz="1200" b="1" kern="1200" baseline="0" dirty="0" err="1">
                <a:solidFill>
                  <a:schemeClr val="tx1"/>
                </a:solidFill>
                <a:effectLst/>
                <a:latin typeface="+mn-lt"/>
                <a:ea typeface="+mn-ea"/>
                <a:cs typeface="+mn-cs"/>
              </a:rPr>
              <a:t>Winrar</a:t>
            </a:r>
            <a:r>
              <a:rPr lang="fa-IR" sz="1200" b="1" kern="1200" baseline="0" dirty="0">
                <a:solidFill>
                  <a:schemeClr val="tx1"/>
                </a:solidFill>
                <a:effectLst/>
                <a:latin typeface="+mn-lt"/>
                <a:ea typeface="+mn-ea"/>
                <a:cs typeface="+mn-cs"/>
              </a:rPr>
              <a:t> یا </a:t>
            </a:r>
            <a:r>
              <a:rPr lang="en-US" sz="1200" b="1" kern="1200" baseline="0" dirty="0">
                <a:solidFill>
                  <a:schemeClr val="tx1"/>
                </a:solidFill>
                <a:effectLst/>
                <a:latin typeface="+mn-lt"/>
                <a:ea typeface="+mn-ea"/>
                <a:cs typeface="+mn-cs"/>
              </a:rPr>
              <a:t>WinZip</a:t>
            </a:r>
            <a:r>
              <a:rPr lang="fa-IR" sz="1200" b="1" kern="1200" baseline="0" dirty="0">
                <a:solidFill>
                  <a:schemeClr val="tx1"/>
                </a:solidFill>
                <a:effectLst/>
                <a:latin typeface="+mn-lt"/>
                <a:ea typeface="+mn-ea"/>
                <a:cs typeface="+mn-cs"/>
              </a:rPr>
              <a:t>، اکسترکت می‌کنیم و از حالت فشرده خارج می‌کنیم.</a:t>
            </a:r>
          </a:p>
          <a:p>
            <a:pPr algn="r" rtl="1"/>
            <a:r>
              <a:rPr lang="fa-IR" sz="1200" b="1" kern="1200" baseline="0" dirty="0">
                <a:solidFill>
                  <a:schemeClr val="tx1"/>
                </a:solidFill>
                <a:effectLst/>
                <a:latin typeface="+mn-lt"/>
                <a:ea typeface="+mn-ea"/>
                <a:cs typeface="+mn-cs"/>
              </a:rPr>
              <a:t>3- حالا می‌توانیم فایل اکسترکت شدۀ </a:t>
            </a:r>
            <a:r>
              <a:rPr lang="en-US" sz="1200" b="1" kern="1200" baseline="0" dirty="0">
                <a:solidFill>
                  <a:schemeClr val="tx1"/>
                </a:solidFill>
                <a:effectLst/>
                <a:latin typeface="+mn-lt"/>
                <a:ea typeface="+mn-ea"/>
                <a:cs typeface="+mn-cs"/>
              </a:rPr>
              <a:t>KML</a:t>
            </a:r>
            <a:r>
              <a:rPr lang="fa-IR" sz="1200" b="1" kern="1200" baseline="0" dirty="0">
                <a:solidFill>
                  <a:schemeClr val="tx1"/>
                </a:solidFill>
                <a:effectLst/>
                <a:latin typeface="+mn-lt"/>
                <a:ea typeface="+mn-ea"/>
                <a:cs typeface="+mn-cs"/>
              </a:rPr>
              <a:t> را با استفاده از یک ویراشگر متنی یا ویرایشگر </a:t>
            </a:r>
            <a:r>
              <a:rPr lang="en-US" sz="1200" b="1" kern="1200" baseline="0" dirty="0">
                <a:solidFill>
                  <a:schemeClr val="tx1"/>
                </a:solidFill>
                <a:effectLst/>
                <a:latin typeface="+mn-lt"/>
                <a:ea typeface="+mn-ea"/>
                <a:cs typeface="+mn-cs"/>
              </a:rPr>
              <a:t>XML</a:t>
            </a:r>
            <a:r>
              <a:rPr lang="fa-IR" sz="1200" b="1" kern="1200" baseline="0" dirty="0">
                <a:solidFill>
                  <a:schemeClr val="tx1"/>
                </a:solidFill>
                <a:effectLst/>
                <a:latin typeface="+mn-lt"/>
                <a:ea typeface="+mn-ea"/>
                <a:cs typeface="+mn-cs"/>
              </a:rPr>
              <a:t>ای (مانند </a:t>
            </a:r>
            <a:r>
              <a:rPr lang="en-US" sz="1200" b="1" kern="1200" baseline="0" dirty="0">
                <a:solidFill>
                  <a:schemeClr val="tx1"/>
                </a:solidFill>
                <a:effectLst/>
                <a:latin typeface="+mn-lt"/>
                <a:ea typeface="+mn-ea"/>
                <a:cs typeface="+mn-cs"/>
              </a:rPr>
              <a:t>XML Builder</a:t>
            </a:r>
            <a:r>
              <a:rPr lang="fa-IR" sz="1200" b="1" kern="1200" baseline="0" dirty="0">
                <a:solidFill>
                  <a:schemeClr val="tx1"/>
                </a:solidFill>
                <a:effectLst/>
                <a:latin typeface="+mn-lt"/>
                <a:ea typeface="+mn-ea"/>
                <a:cs typeface="+mn-cs"/>
              </a:rPr>
              <a:t>) مثل </a:t>
            </a:r>
            <a:r>
              <a:rPr lang="en-US" sz="1200" b="1" kern="1200" baseline="0" dirty="0">
                <a:solidFill>
                  <a:schemeClr val="tx1"/>
                </a:solidFill>
                <a:effectLst/>
                <a:latin typeface="+mn-lt"/>
                <a:ea typeface="+mn-ea"/>
                <a:cs typeface="+mn-cs"/>
              </a:rPr>
              <a:t>Notepad++</a:t>
            </a:r>
            <a:r>
              <a:rPr lang="fa-IR" sz="1200" b="1" kern="1200" baseline="0" dirty="0">
                <a:solidFill>
                  <a:schemeClr val="tx1"/>
                </a:solidFill>
                <a:effectLst/>
                <a:latin typeface="+mn-lt"/>
                <a:ea typeface="+mn-ea"/>
                <a:cs typeface="+mn-cs"/>
              </a:rPr>
              <a:t> باز کنیم</a:t>
            </a:r>
            <a:r>
              <a:rPr lang="en-US" sz="1200" b="1" kern="1200" baseline="0" dirty="0">
                <a:solidFill>
                  <a:schemeClr val="tx1"/>
                </a:solidFill>
                <a:effectLst/>
                <a:latin typeface="+mn-lt"/>
                <a:ea typeface="+mn-ea"/>
                <a:cs typeface="+mn-cs"/>
              </a:rPr>
              <a:t> </a:t>
            </a:r>
            <a:r>
              <a:rPr lang="fa-IR" sz="1200" b="1" kern="1200" baseline="0" dirty="0">
                <a:solidFill>
                  <a:schemeClr val="tx1"/>
                </a:solidFill>
                <a:effectLst/>
                <a:latin typeface="+mn-lt"/>
                <a:ea typeface="+mn-ea"/>
                <a:cs typeface="+mn-cs"/>
              </a:rPr>
              <a:t>و تغییرات مد نظر خودمان را روی آن اعمال کنیم.</a:t>
            </a:r>
          </a:p>
          <a:p>
            <a:pPr algn="r" rtl="1"/>
            <a:r>
              <a:rPr lang="fa-IR" sz="1200" b="1" kern="1200" baseline="0" dirty="0">
                <a:solidFill>
                  <a:schemeClr val="tx1"/>
                </a:solidFill>
                <a:effectLst/>
                <a:latin typeface="+mn-lt"/>
                <a:ea typeface="+mn-ea"/>
                <a:cs typeface="+mn-cs"/>
              </a:rPr>
              <a:t>4- وقتی ویرایش‌های مورد نظرمان را اعمال کردیم، می‌توانیم مجددا فایل </a:t>
            </a:r>
            <a:r>
              <a:rPr lang="en-US" sz="1200" b="1" kern="1200" baseline="0" dirty="0">
                <a:solidFill>
                  <a:schemeClr val="tx1"/>
                </a:solidFill>
                <a:effectLst/>
                <a:latin typeface="+mn-lt"/>
                <a:ea typeface="+mn-ea"/>
                <a:cs typeface="+mn-cs"/>
              </a:rPr>
              <a:t>KML</a:t>
            </a:r>
            <a:r>
              <a:rPr lang="fa-IR" sz="1200" b="1" kern="1200" baseline="0" dirty="0">
                <a:solidFill>
                  <a:schemeClr val="tx1"/>
                </a:solidFill>
                <a:effectLst/>
                <a:latin typeface="+mn-lt"/>
                <a:ea typeface="+mn-ea"/>
                <a:cs typeface="+mn-cs"/>
              </a:rPr>
              <a:t> را </a:t>
            </a:r>
            <a:r>
              <a:rPr lang="en-US" sz="1200" b="1" kern="1200" baseline="0" dirty="0">
                <a:solidFill>
                  <a:schemeClr val="tx1"/>
                </a:solidFill>
                <a:effectLst/>
                <a:latin typeface="+mn-lt"/>
                <a:ea typeface="+mn-ea"/>
                <a:cs typeface="+mn-cs"/>
              </a:rPr>
              <a:t>ZIP</a:t>
            </a:r>
            <a:r>
              <a:rPr lang="fa-IR" sz="1200" b="1" kern="1200" baseline="0" dirty="0">
                <a:solidFill>
                  <a:schemeClr val="tx1"/>
                </a:solidFill>
                <a:effectLst/>
                <a:latin typeface="+mn-lt"/>
                <a:ea typeface="+mn-ea"/>
                <a:cs typeface="+mn-cs"/>
              </a:rPr>
              <a:t> به </a:t>
            </a:r>
            <a:r>
              <a:rPr lang="en-US" sz="1200" b="1" kern="1200" baseline="0" dirty="0">
                <a:solidFill>
                  <a:schemeClr val="tx1"/>
                </a:solidFill>
                <a:effectLst/>
                <a:latin typeface="+mn-lt"/>
                <a:ea typeface="+mn-ea"/>
                <a:cs typeface="+mn-cs"/>
              </a:rPr>
              <a:t>KMZ</a:t>
            </a:r>
            <a:r>
              <a:rPr lang="fa-IR" sz="1200" b="1" kern="1200" baseline="0" dirty="0">
                <a:solidFill>
                  <a:schemeClr val="tx1"/>
                </a:solidFill>
                <a:effectLst/>
                <a:latin typeface="+mn-lt"/>
                <a:ea typeface="+mn-ea"/>
                <a:cs typeface="+mn-cs"/>
              </a:rPr>
              <a:t> تبدیل کنیم. برای این کار، ابتدا فایل </a:t>
            </a:r>
            <a:r>
              <a:rPr lang="en-US" sz="1200" b="1" kern="1200" baseline="0" dirty="0">
                <a:solidFill>
                  <a:schemeClr val="tx1"/>
                </a:solidFill>
                <a:effectLst/>
                <a:latin typeface="+mn-lt"/>
                <a:ea typeface="+mn-ea"/>
                <a:cs typeface="+mn-cs"/>
              </a:rPr>
              <a:t>KML</a:t>
            </a:r>
            <a:r>
              <a:rPr lang="fa-IR" sz="1200" b="1" kern="1200" baseline="0" dirty="0">
                <a:solidFill>
                  <a:schemeClr val="tx1"/>
                </a:solidFill>
                <a:effectLst/>
                <a:latin typeface="+mn-lt"/>
                <a:ea typeface="+mn-ea"/>
                <a:cs typeface="+mn-cs"/>
              </a:rPr>
              <a:t> را داخل یک فولدر قرار می‌دهیم و سپس فولدر را توسط نرم‌افزار فشرده‌ساز به یک فایل با پسوند </a:t>
            </a:r>
            <a:r>
              <a:rPr lang="en-US" sz="1200" b="1" kern="1200" baseline="0" dirty="0">
                <a:solidFill>
                  <a:schemeClr val="tx1"/>
                </a:solidFill>
                <a:effectLst/>
                <a:latin typeface="+mn-lt"/>
                <a:ea typeface="+mn-ea"/>
                <a:cs typeface="+mn-cs"/>
              </a:rPr>
              <a:t>ZIP</a:t>
            </a:r>
            <a:r>
              <a:rPr lang="fa-IR" sz="1200" b="1" kern="1200" baseline="0" dirty="0">
                <a:solidFill>
                  <a:schemeClr val="tx1"/>
                </a:solidFill>
                <a:effectLst/>
                <a:latin typeface="+mn-lt"/>
                <a:ea typeface="+mn-ea"/>
                <a:cs typeface="+mn-cs"/>
              </a:rPr>
              <a:t> تبدیل می‌کنیم و در نهایت، پسوند فایل را از </a:t>
            </a:r>
            <a:r>
              <a:rPr lang="en-US" sz="1200" b="1" kern="1200" baseline="0" dirty="0">
                <a:solidFill>
                  <a:schemeClr val="tx1"/>
                </a:solidFill>
                <a:effectLst/>
                <a:latin typeface="+mn-lt"/>
                <a:ea typeface="+mn-ea"/>
                <a:cs typeface="+mn-cs"/>
              </a:rPr>
              <a:t>ZIP</a:t>
            </a:r>
            <a:r>
              <a:rPr lang="fa-IR" sz="1200" b="1" kern="1200" baseline="0" dirty="0">
                <a:solidFill>
                  <a:schemeClr val="tx1"/>
                </a:solidFill>
                <a:effectLst/>
                <a:latin typeface="+mn-lt"/>
                <a:ea typeface="+mn-ea"/>
                <a:cs typeface="+mn-cs"/>
              </a:rPr>
              <a:t> به </a:t>
            </a:r>
            <a:r>
              <a:rPr lang="en-US" sz="1200" b="1" kern="1200" baseline="0" dirty="0">
                <a:solidFill>
                  <a:schemeClr val="tx1"/>
                </a:solidFill>
                <a:effectLst/>
                <a:latin typeface="+mn-lt"/>
                <a:ea typeface="+mn-ea"/>
                <a:cs typeface="+mn-cs"/>
              </a:rPr>
              <a:t>KMZ</a:t>
            </a:r>
            <a:r>
              <a:rPr lang="fa-IR" sz="1200" b="1" kern="1200" baseline="0" dirty="0">
                <a:solidFill>
                  <a:schemeClr val="tx1"/>
                </a:solidFill>
                <a:effectLst/>
                <a:latin typeface="+mn-lt"/>
                <a:ea typeface="+mn-ea"/>
                <a:cs typeface="+mn-cs"/>
              </a:rPr>
              <a:t> تبدیل می‌کنیم. این فایل </a:t>
            </a:r>
            <a:r>
              <a:rPr lang="en-US" sz="1200" b="1" kern="1200" baseline="0" dirty="0">
                <a:solidFill>
                  <a:schemeClr val="tx1"/>
                </a:solidFill>
                <a:effectLst/>
                <a:latin typeface="+mn-lt"/>
                <a:ea typeface="+mn-ea"/>
                <a:cs typeface="+mn-cs"/>
              </a:rPr>
              <a:t>KMZ</a:t>
            </a:r>
            <a:r>
              <a:rPr lang="fa-IR" sz="1200" b="1" kern="1200" baseline="0" dirty="0">
                <a:solidFill>
                  <a:schemeClr val="tx1"/>
                </a:solidFill>
                <a:effectLst/>
                <a:latin typeface="+mn-lt"/>
                <a:ea typeface="+mn-ea"/>
                <a:cs typeface="+mn-cs"/>
              </a:rPr>
              <a:t> را مجددا می‌توانید در نرم‌افزار مربوطه مثلا </a:t>
            </a:r>
            <a:r>
              <a:rPr lang="en-US" sz="1200" b="1" kern="1200" baseline="0" dirty="0">
                <a:solidFill>
                  <a:schemeClr val="tx1"/>
                </a:solidFill>
                <a:effectLst/>
                <a:latin typeface="+mn-lt"/>
                <a:ea typeface="+mn-ea"/>
                <a:cs typeface="+mn-cs"/>
              </a:rPr>
              <a:t>Google Earth</a:t>
            </a:r>
            <a:r>
              <a:rPr lang="fa-IR" sz="1200" b="1" kern="1200" baseline="0" dirty="0">
                <a:solidFill>
                  <a:schemeClr val="tx1"/>
                </a:solidFill>
                <a:effectLst/>
                <a:latin typeface="+mn-lt"/>
                <a:ea typeface="+mn-ea"/>
                <a:cs typeface="+mn-cs"/>
              </a:rPr>
              <a:t> باز کنید.</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D81ED-315E-442B-8B03-206F00C03B7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5293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gn="r" rtl="1"/>
            <a:r>
              <a:rPr lang="fa-IR" sz="1200" b="1" kern="1200" dirty="0">
                <a:solidFill>
                  <a:schemeClr val="tx1"/>
                </a:solidFill>
                <a:effectLst/>
                <a:latin typeface="+mn-lt"/>
                <a:ea typeface="+mn-ea"/>
                <a:cs typeface="+mn-cs"/>
              </a:rPr>
              <a:t>1- عمق اطلاعات: یک مدل سه بعدی کلاسیک و معمولی، فقط هندسه و ظاهر بصری یک ساختمان را نشان می‌دهد، در حالی که یک مدل </a:t>
            </a:r>
            <a:r>
              <a:rPr lang="en-US" sz="1200" b="1" kern="1200" dirty="0">
                <a:solidFill>
                  <a:schemeClr val="tx1"/>
                </a:solidFill>
                <a:effectLst/>
                <a:latin typeface="+mn-lt"/>
                <a:ea typeface="+mn-ea"/>
                <a:cs typeface="+mn-cs"/>
              </a:rPr>
              <a:t>BIM </a:t>
            </a:r>
            <a:r>
              <a:rPr lang="fa-IR" sz="1200" b="1" kern="1200" dirty="0">
                <a:solidFill>
                  <a:schemeClr val="tx1"/>
                </a:solidFill>
                <a:effectLst/>
                <a:latin typeface="+mn-lt"/>
                <a:ea typeface="+mn-ea"/>
                <a:cs typeface="+mn-cs"/>
              </a:rPr>
              <a:t> شامل اطلاعات دقیق در مورد تمامی اجزاء ساختمان، مصالح، تاسیسات مکانیکی و الکتریکی، سیستم‌ها و کارایی ساختمان به طور یکجا و تجمیع شده است که درک عمیق‌تر و جامع‌تری از سازه ارائه می‌دهد.</a:t>
            </a:r>
          </a:p>
          <a:p>
            <a:pPr algn="r" rtl="1"/>
            <a:r>
              <a:rPr lang="fa-IR" sz="1200" b="1" kern="1200" dirty="0">
                <a:solidFill>
                  <a:schemeClr val="tx1"/>
                </a:solidFill>
                <a:effectLst/>
                <a:latin typeface="+mn-lt"/>
                <a:ea typeface="+mn-ea"/>
                <a:cs typeface="+mn-cs"/>
              </a:rPr>
              <a:t>2- همکاری بین رشته‌ای: یک مدل سه بعدی رقومی کلاسیک، معمولاً توسط معماران و طراحان استفاده می‌شود، اما </a:t>
            </a:r>
            <a:r>
              <a:rPr lang="en-US" sz="1200" b="1" kern="1200" dirty="0">
                <a:solidFill>
                  <a:schemeClr val="tx1"/>
                </a:solidFill>
                <a:effectLst/>
                <a:latin typeface="+mn-lt"/>
                <a:ea typeface="+mn-ea"/>
                <a:cs typeface="+mn-cs"/>
              </a:rPr>
              <a:t>BIM </a:t>
            </a:r>
            <a:r>
              <a:rPr lang="fa-IR" sz="1200" b="1" kern="1200" dirty="0">
                <a:solidFill>
                  <a:schemeClr val="tx1"/>
                </a:solidFill>
                <a:effectLst/>
                <a:latin typeface="+mn-lt"/>
                <a:ea typeface="+mn-ea"/>
                <a:cs typeface="+mn-cs"/>
              </a:rPr>
              <a:t> امکان همکاری بین رشته‌های مختلف از جمله معماران، مهندسان، پیمانکاران و مدیران تاسیسات را فراهم می‌کند و به این ترتیب، یک هماهنگی و یک بده بستان یکپارچه و یک استفاده اشتراکی،  حاصل می‌شود. مثال بارز این هماهنگی، کنار هم نبودن سیم آنتن مرکزی و کابل‌های برق ساختمان در یک رایزر است که باعث کم کیفیت شدن تصویر تلویزیون می‌شود.</a:t>
            </a:r>
          </a:p>
          <a:p>
            <a:pPr algn="r" rtl="1"/>
            <a:r>
              <a:rPr lang="fa-IR" sz="1200" b="1" kern="1200" dirty="0">
                <a:solidFill>
                  <a:schemeClr val="tx1"/>
                </a:solidFill>
                <a:effectLst/>
                <a:latin typeface="+mn-lt"/>
                <a:ea typeface="+mn-ea"/>
                <a:cs typeface="+mn-cs"/>
              </a:rPr>
              <a:t>3- مدیریت چرخه حیات: یک مدل سه بعدی رقومی سنتی، عمدتاً فقط در قسمت طراحی و تجسم یک ساختمان متمرکز است، در حالی که </a:t>
            </a:r>
            <a:r>
              <a:rPr lang="en-US" sz="1200" b="1" kern="1200" dirty="0">
                <a:solidFill>
                  <a:schemeClr val="tx1"/>
                </a:solidFill>
                <a:effectLst/>
                <a:latin typeface="+mn-lt"/>
                <a:ea typeface="+mn-ea"/>
                <a:cs typeface="+mn-cs"/>
              </a:rPr>
              <a:t>BIM </a:t>
            </a:r>
            <a:r>
              <a:rPr lang="fa-IR" sz="1200" b="1" kern="1200" dirty="0">
                <a:solidFill>
                  <a:schemeClr val="tx1"/>
                </a:solidFill>
                <a:effectLst/>
                <a:latin typeface="+mn-lt"/>
                <a:ea typeface="+mn-ea"/>
                <a:cs typeface="+mn-cs"/>
              </a:rPr>
              <a:t> از کل چرخه عمر یک ساختمان، از مرحله برنامه ریزی و طراحی گرفته تا ساخت، بهره برداری و تخریب، پشتیبانی می‌کند.</a:t>
            </a:r>
          </a:p>
          <a:p>
            <a:pPr algn="r" rtl="1"/>
            <a:r>
              <a:rPr lang="fa-IR" sz="1200" b="1" kern="1200" dirty="0">
                <a:solidFill>
                  <a:schemeClr val="tx1"/>
                </a:solidFill>
                <a:effectLst/>
                <a:latin typeface="+mn-lt"/>
                <a:ea typeface="+mn-ea"/>
                <a:cs typeface="+mn-cs"/>
              </a:rPr>
              <a:t>4- قابلیت‌های هوشمند و پارامتریک: مدل‌های </a:t>
            </a:r>
            <a:r>
              <a:rPr lang="en-US" sz="1200" b="1" kern="1200" dirty="0">
                <a:solidFill>
                  <a:schemeClr val="tx1"/>
                </a:solidFill>
                <a:effectLst/>
                <a:latin typeface="+mn-lt"/>
                <a:ea typeface="+mn-ea"/>
                <a:cs typeface="+mn-cs"/>
              </a:rPr>
              <a:t>BIM </a:t>
            </a:r>
            <a:r>
              <a:rPr lang="fa-IR" sz="1200" b="1" kern="1200" dirty="0">
                <a:solidFill>
                  <a:schemeClr val="tx1"/>
                </a:solidFill>
                <a:effectLst/>
                <a:latin typeface="+mn-lt"/>
                <a:ea typeface="+mn-ea"/>
                <a:cs typeface="+mn-cs"/>
              </a:rPr>
              <a:t> دارای قابلیت‌های پارامتریک و هوشمند هستند که به کاربران اجازه می‌دهند مدل را به‌صورت پویا دستکاری و به‌روزرسانی کنند، و این تغییرات به طور خودکار روی المان‌های مرتبط منعکس می‌شود. مثلا اگر شما دهانه دو تا ستون را به واسطه مثلا تامین پارکینگ افزایش بدهید، </a:t>
            </a:r>
            <a:r>
              <a:rPr lang="en-US" sz="1200" b="1" kern="1200" dirty="0">
                <a:solidFill>
                  <a:schemeClr val="tx1"/>
                </a:solidFill>
                <a:effectLst/>
                <a:latin typeface="+mn-lt"/>
                <a:ea typeface="+mn-ea"/>
                <a:cs typeface="+mn-cs"/>
              </a:rPr>
              <a:t>BIM</a:t>
            </a:r>
            <a:r>
              <a:rPr lang="fa-IR" sz="1200" b="1" kern="1200" dirty="0">
                <a:solidFill>
                  <a:schemeClr val="tx1"/>
                </a:solidFill>
                <a:effectLst/>
                <a:latin typeface="+mn-lt"/>
                <a:ea typeface="+mn-ea"/>
                <a:cs typeface="+mn-cs"/>
              </a:rPr>
              <a:t> به طور اتوماتیک، مقاومت و ضخامت ستون‌ها را افزایش می‌دهد یا مثلا اگر عمق اطاق خواب از یک حدی بیشتر باشد، اخطار کمبود نور را می‌دهد (چون طبق قوانین شهرداری، نور تا 7 متر نفوذ می‌کند)</a:t>
            </a:r>
            <a:r>
              <a:rPr lang="en-US" sz="1200" b="1" kern="1200" dirty="0">
                <a:solidFill>
                  <a:schemeClr val="tx1"/>
                </a:solidFill>
                <a:effectLst/>
                <a:latin typeface="+mn-lt"/>
                <a:ea typeface="+mn-ea"/>
                <a:cs typeface="+mn-cs"/>
              </a:rPr>
              <a:t> </a:t>
            </a:r>
            <a:r>
              <a:rPr lang="fa-IR" sz="1200" b="1" kern="1200" dirty="0">
                <a:solidFill>
                  <a:schemeClr val="tx1"/>
                </a:solidFill>
                <a:effectLst/>
                <a:latin typeface="+mn-lt"/>
                <a:ea typeface="+mn-ea"/>
                <a:cs typeface="+mn-cs"/>
              </a:rPr>
              <a:t>یا مثلا اگر ضخامت لوله تخلیه فاضلاب از 8 سانت به 10 سانت تغییر داده شود، تمامی اتصالات هم مطابق با این افزایش ضخامت عوض می‌شود.</a:t>
            </a:r>
          </a:p>
          <a:p>
            <a:pPr algn="r" rtl="1"/>
            <a:r>
              <a:rPr lang="fa-IR" sz="1200" b="1" kern="1200" dirty="0">
                <a:solidFill>
                  <a:schemeClr val="tx1"/>
                </a:solidFill>
                <a:effectLst/>
                <a:latin typeface="+mn-lt"/>
                <a:ea typeface="+mn-ea"/>
                <a:cs typeface="+mn-cs"/>
              </a:rPr>
              <a:t>5- تجزیه و تحلیل و شبیه‌سازی: </a:t>
            </a:r>
            <a:r>
              <a:rPr lang="en-US" sz="1200" b="1" kern="1200" dirty="0">
                <a:solidFill>
                  <a:schemeClr val="tx1"/>
                </a:solidFill>
                <a:effectLst/>
                <a:latin typeface="+mn-lt"/>
                <a:ea typeface="+mn-ea"/>
                <a:cs typeface="+mn-cs"/>
              </a:rPr>
              <a:t>BIM </a:t>
            </a:r>
            <a:r>
              <a:rPr lang="fa-IR" sz="1200" b="1" kern="1200" dirty="0">
                <a:solidFill>
                  <a:schemeClr val="tx1"/>
                </a:solidFill>
                <a:effectLst/>
                <a:latin typeface="+mn-lt"/>
                <a:ea typeface="+mn-ea"/>
                <a:cs typeface="+mn-cs"/>
              </a:rPr>
              <a:t> تجزیه و تحلیل‌ها و شبیه‌سازی‌های مختلف در مورد کارایی و عملکرد ساختمان را امکان‌پذیر می‌کند، مانند تجزیه و تحلیل انرژی، تجزیه و تحلیل سازه، و تجزیه و تحلیل نور و روشنایی، و دیگر بهینه‌سازی‌های عملکردی ساختمان. در صورتیکه مدل‌های سه‌بعدی سنتی این قابلیت ها را ارائه نمی‌دهند.</a:t>
            </a:r>
          </a:p>
          <a:p>
            <a:pPr algn="r" rtl="1"/>
            <a:r>
              <a:rPr lang="fa-IR" sz="1200" b="1" kern="1200" dirty="0">
                <a:solidFill>
                  <a:schemeClr val="tx1"/>
                </a:solidFill>
                <a:effectLst/>
                <a:latin typeface="+mn-lt"/>
                <a:ea typeface="+mn-ea"/>
                <a:cs typeface="+mn-cs"/>
              </a:rPr>
              <a:t>6- مستندات ساخت و ساز: </a:t>
            </a:r>
            <a:r>
              <a:rPr lang="en-US" sz="1200" b="1" kern="1200" dirty="0">
                <a:solidFill>
                  <a:schemeClr val="tx1"/>
                </a:solidFill>
                <a:effectLst/>
                <a:latin typeface="+mn-lt"/>
                <a:ea typeface="+mn-ea"/>
                <a:cs typeface="+mn-cs"/>
              </a:rPr>
              <a:t>BIM </a:t>
            </a:r>
            <a:r>
              <a:rPr lang="fa-IR" sz="1200" b="1" kern="1200" dirty="0">
                <a:solidFill>
                  <a:schemeClr val="tx1"/>
                </a:solidFill>
                <a:effectLst/>
                <a:latin typeface="+mn-lt"/>
                <a:ea typeface="+mn-ea"/>
                <a:cs typeface="+mn-cs"/>
              </a:rPr>
              <a:t> امکان تولید اسناد ساخت و ساز و گزارش‌های دقیق و هماهنگ را به صورت خودکار فراهم می‌کند، که این امر منجر به کاهش خطاها در تهیه گزارش می‌شود. اما در مدل های سه‌بعدی، مستندات به صورت دستی تهیه می‌شود که این امر گاهی به مستندات مغایر با یکدیگر منجر می‌شود.</a:t>
            </a:r>
          </a:p>
          <a:p>
            <a:pPr algn="r" rtl="1"/>
            <a:r>
              <a:rPr lang="fa-IR" sz="1200" b="1" kern="1200" dirty="0">
                <a:solidFill>
                  <a:schemeClr val="tx1"/>
                </a:solidFill>
                <a:effectLst/>
                <a:latin typeface="+mn-lt"/>
                <a:ea typeface="+mn-ea"/>
                <a:cs typeface="+mn-cs"/>
              </a:rPr>
              <a:t>به طور خلاصه، </a:t>
            </a:r>
            <a:r>
              <a:rPr lang="en-US" sz="1200" b="1" kern="1200" dirty="0">
                <a:solidFill>
                  <a:schemeClr val="tx1"/>
                </a:solidFill>
                <a:effectLst/>
                <a:latin typeface="+mn-lt"/>
                <a:ea typeface="+mn-ea"/>
                <a:cs typeface="+mn-cs"/>
              </a:rPr>
              <a:t>BIM </a:t>
            </a:r>
            <a:r>
              <a:rPr lang="fa-IR" sz="1200" b="1" kern="1200" dirty="0">
                <a:solidFill>
                  <a:schemeClr val="tx1"/>
                </a:solidFill>
                <a:effectLst/>
                <a:latin typeface="+mn-lt"/>
                <a:ea typeface="+mn-ea"/>
                <a:cs typeface="+mn-cs"/>
              </a:rPr>
              <a:t>، چیزی فراتر از مدل‌سازی سه‌بعدی پایه است و محیطی هوشمند، غنی از داده و مشارکتی را فراهم می‌کند که از طراحی، ساخت و مدیریت ساختمان‌ها در طول کل چرخه عمر سازه پشتیبانی می‌کند.</a:t>
            </a:r>
            <a:endParaRPr lang="en-US" b="1" dirty="0"/>
          </a:p>
        </p:txBody>
      </p:sp>
      <p:sp>
        <p:nvSpPr>
          <p:cNvPr id="4" name="Slide Number Placeholder 3"/>
          <p:cNvSpPr>
            <a:spLocks noGrp="1"/>
          </p:cNvSpPr>
          <p:nvPr>
            <p:ph type="sldNum" sz="quarter" idx="10"/>
          </p:nvPr>
        </p:nvSpPr>
        <p:spPr/>
        <p:txBody>
          <a:bodyPr/>
          <a:lstStyle/>
          <a:p>
            <a:fld id="{0F1D81ED-315E-442B-8B03-206F00C03B75}" type="slidenum">
              <a:rPr lang="en-US" smtClean="0"/>
              <a:pPr/>
              <a:t>7</a:t>
            </a:fld>
            <a:endParaRPr lang="en-US"/>
          </a:p>
        </p:txBody>
      </p:sp>
    </p:spTree>
    <p:extLst>
      <p:ext uri="{BB962C8B-B14F-4D97-AF65-F5344CB8AC3E}">
        <p14:creationId xmlns:p14="http://schemas.microsoft.com/office/powerpoint/2010/main" val="38287185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b="1" dirty="0"/>
          </a:p>
        </p:txBody>
      </p:sp>
      <p:sp>
        <p:nvSpPr>
          <p:cNvPr id="4" name="Slide Number Placeholder 3"/>
          <p:cNvSpPr>
            <a:spLocks noGrp="1"/>
          </p:cNvSpPr>
          <p:nvPr>
            <p:ph type="sldNum" sz="quarter" idx="10"/>
          </p:nvPr>
        </p:nvSpPr>
        <p:spPr/>
        <p:txBody>
          <a:bodyPr/>
          <a:lstStyle/>
          <a:p>
            <a:fld id="{0F1D81ED-315E-442B-8B03-206F00C03B75}" type="slidenum">
              <a:rPr lang="en-US" smtClean="0"/>
              <a:pPr/>
              <a:t>61</a:t>
            </a:fld>
            <a:endParaRPr lang="en-US"/>
          </a:p>
        </p:txBody>
      </p:sp>
    </p:spTree>
    <p:extLst>
      <p:ext uri="{BB962C8B-B14F-4D97-AF65-F5344CB8AC3E}">
        <p14:creationId xmlns:p14="http://schemas.microsoft.com/office/powerpoint/2010/main" val="39302128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fa-IR" sz="1400" b="1"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62</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2435013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b="1" baseline="0" dirty="0"/>
              <a:t>این اسلاید مراحل تبدیل فرمت داده‌ها که شما باید برای ایجاد سرویس سه‌‌بعدی انجام بدهید، نشان می‌دهد.</a:t>
            </a:r>
            <a:endParaRPr lang="en-US" b="1" baseline="0" dirty="0"/>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63</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9891588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2000" b="1" kern="1200" dirty="0">
                <a:solidFill>
                  <a:schemeClr val="tx1"/>
                </a:solidFill>
                <a:effectLst/>
                <a:latin typeface="+mn-lt"/>
                <a:ea typeface="+mn-ea"/>
                <a:cs typeface="+mn-cs"/>
              </a:rPr>
              <a:t>برای تبدیل </a:t>
            </a:r>
            <a:r>
              <a:rPr lang="en-US" sz="2000" b="1" kern="1200" dirty="0" err="1">
                <a:solidFill>
                  <a:schemeClr val="tx1"/>
                </a:solidFill>
                <a:effectLst/>
                <a:latin typeface="+mn-lt"/>
                <a:ea typeface="+mn-ea"/>
                <a:cs typeface="+mn-cs"/>
              </a:rPr>
              <a:t>Shapefile</a:t>
            </a:r>
            <a:r>
              <a:rPr lang="fa-IR" sz="2000" b="1" kern="1200" dirty="0">
                <a:solidFill>
                  <a:schemeClr val="tx1"/>
                </a:solidFill>
                <a:effectLst/>
                <a:latin typeface="+mn-lt"/>
                <a:ea typeface="+mn-ea"/>
                <a:cs typeface="+mn-cs"/>
              </a:rPr>
              <a:t> به </a:t>
            </a:r>
            <a:r>
              <a:rPr lang="en-US" sz="2000" b="1" kern="1200" dirty="0" err="1">
                <a:solidFill>
                  <a:schemeClr val="tx1"/>
                </a:solidFill>
                <a:effectLst/>
                <a:latin typeface="+mn-lt"/>
                <a:ea typeface="+mn-ea"/>
                <a:cs typeface="+mn-cs"/>
              </a:rPr>
              <a:t>CityGML</a:t>
            </a:r>
            <a:r>
              <a:rPr lang="fa-IR" sz="2000" b="1" kern="1200" dirty="0">
                <a:solidFill>
                  <a:schemeClr val="tx1"/>
                </a:solidFill>
                <a:effectLst/>
                <a:latin typeface="+mn-lt"/>
                <a:ea typeface="+mn-ea"/>
                <a:cs typeface="+mn-cs"/>
              </a:rPr>
              <a:t> از </a:t>
            </a:r>
            <a:r>
              <a:rPr lang="en-US" sz="2000" b="1" kern="1200" dirty="0">
                <a:solidFill>
                  <a:schemeClr val="tx1"/>
                </a:solidFill>
                <a:effectLst/>
                <a:latin typeface="+mn-lt"/>
                <a:ea typeface="+mn-ea"/>
                <a:cs typeface="+mn-cs"/>
              </a:rPr>
              <a:t>FME</a:t>
            </a:r>
            <a:r>
              <a:rPr lang="fa-IR" sz="2000" b="1" kern="1200" dirty="0">
                <a:solidFill>
                  <a:schemeClr val="tx1"/>
                </a:solidFill>
                <a:effectLst/>
                <a:latin typeface="+mn-lt"/>
                <a:ea typeface="+mn-ea"/>
                <a:cs typeface="+mn-cs"/>
              </a:rPr>
              <a:t> استفاده کردیم</a:t>
            </a:r>
            <a:r>
              <a:rPr lang="fa-IR" sz="2000" b="1" kern="1200" baseline="0" dirty="0">
                <a:solidFill>
                  <a:schemeClr val="tx1"/>
                </a:solidFill>
                <a:effectLst/>
                <a:latin typeface="+mn-lt"/>
                <a:ea typeface="+mn-ea"/>
                <a:cs typeface="+mn-cs"/>
              </a:rPr>
              <a:t>، اما ضرورتی در استفاده از این نرم‌افزار نیست و شما می‌توانید از نرم‌افزارهای دیگر استفاده کنید.</a:t>
            </a:r>
            <a:endParaRPr lang="fa-IR" sz="1400" b="1"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64</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9503351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mn-lt"/>
                <a:ea typeface="+mn-ea"/>
                <a:cs typeface="+mn-cs"/>
              </a:rPr>
              <a:t>FME</a:t>
            </a:r>
            <a:r>
              <a:rPr lang="fa-IR" sz="1600" b="1" kern="1200" dirty="0">
                <a:solidFill>
                  <a:schemeClr val="tx1"/>
                </a:solidFill>
                <a:effectLst/>
                <a:latin typeface="+mn-lt"/>
                <a:ea typeface="+mn-ea"/>
                <a:cs typeface="+mn-cs"/>
              </a:rPr>
              <a:t> مخفف عبارت </a:t>
            </a:r>
            <a:r>
              <a:rPr lang="en-US" sz="1600" b="1" kern="1200" dirty="0">
                <a:solidFill>
                  <a:schemeClr val="tx1"/>
                </a:solidFill>
                <a:effectLst/>
                <a:latin typeface="+mn-lt"/>
                <a:ea typeface="+mn-ea"/>
                <a:cs typeface="+mn-cs"/>
              </a:rPr>
              <a:t>Feature Manipulation Engine</a:t>
            </a:r>
            <a:r>
              <a:rPr lang="fa-IR" sz="1600" b="1" kern="1200" dirty="0">
                <a:solidFill>
                  <a:schemeClr val="tx1"/>
                </a:solidFill>
                <a:effectLst/>
                <a:latin typeface="+mn-lt"/>
                <a:ea typeface="+mn-ea"/>
                <a:cs typeface="+mn-cs"/>
              </a:rPr>
              <a:t> است که برای بحث تبدیل</a:t>
            </a:r>
            <a:r>
              <a:rPr lang="fa-IR" sz="1600" b="1" kern="1200" baseline="0" dirty="0">
                <a:solidFill>
                  <a:schemeClr val="tx1"/>
                </a:solidFill>
                <a:effectLst/>
                <a:latin typeface="+mn-lt"/>
                <a:ea typeface="+mn-ea"/>
                <a:cs typeface="+mn-cs"/>
              </a:rPr>
              <a:t> فرمت‌ها طراحی و ساخته شده است.</a:t>
            </a:r>
            <a:endParaRPr lang="fa-IR" sz="11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i="0" dirty="0">
              <a:solidFill>
                <a:srgbClr val="202124"/>
              </a:solidFill>
              <a:effectLst/>
              <a:highlight>
                <a:srgbClr val="FFFFFF"/>
              </a:highlight>
              <a:latin typeface="Google Sans"/>
            </a:endParaRP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65</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6913030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1600" b="1" i="0" dirty="0">
                <a:solidFill>
                  <a:srgbClr val="FFFFFF"/>
                </a:solidFill>
                <a:effectLst/>
                <a:highlight>
                  <a:srgbClr val="FFFFFF"/>
                </a:highlight>
                <a:latin typeface="Montserrat" panose="020F0502020204030204" pitchFamily="2" charset="0"/>
              </a:rPr>
              <a:t>FME</a:t>
            </a:r>
            <a:r>
              <a:rPr lang="fa-IR" sz="1600" b="1" i="0" dirty="0">
                <a:solidFill>
                  <a:srgbClr val="FFFFFF"/>
                </a:solidFill>
                <a:effectLst/>
                <a:highlight>
                  <a:srgbClr val="FFFFFF"/>
                </a:highlight>
                <a:latin typeface="Montserrat" panose="020F0502020204030204" pitchFamily="2" charset="0"/>
              </a:rPr>
              <a:t> یک ابزار</a:t>
            </a:r>
            <a:r>
              <a:rPr lang="fa-IR" sz="1600" b="1" i="0" baseline="0" dirty="0">
                <a:solidFill>
                  <a:srgbClr val="FFFFFF"/>
                </a:solidFill>
                <a:effectLst/>
                <a:highlight>
                  <a:srgbClr val="FFFFFF"/>
                </a:highlight>
                <a:latin typeface="Montserrat" panose="020F0502020204030204" pitchFamily="2" charset="0"/>
              </a:rPr>
              <a:t> یا نرم‌افزاری است که برای تبدیل و تلفیق داده‌ها بکار می‌رود و به کاربر این اجازه را می‌دهد که تا به راحتی داده‌های مکانی را تبدیل فرمت کند و یا داده‌های مکانی منشعب از منابع مختلف را که دارای فرمت‌های مختلف می‌باشند، با یکدیگر ترکیب و تلفیق کند.</a:t>
            </a:r>
            <a:endParaRPr lang="fa-IR" sz="1100" b="1" i="0" dirty="0">
              <a:solidFill>
                <a:srgbClr val="202124"/>
              </a:solidFill>
              <a:effectLst/>
              <a:highlight>
                <a:srgbClr val="FFFFFF"/>
              </a:highlight>
              <a:latin typeface="Google Sans"/>
            </a:endParaRPr>
          </a:p>
          <a:p>
            <a:endParaRPr lang="fa-IR" sz="1600" b="1"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66</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6913030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en-US" sz="2400" b="1" i="0" dirty="0">
                <a:solidFill>
                  <a:srgbClr val="FFFFFF"/>
                </a:solidFill>
                <a:effectLst/>
                <a:latin typeface="Montserrat" panose="00000500000000000000" pitchFamily="2" charset="0"/>
              </a:rPr>
              <a:t>FME</a:t>
            </a:r>
            <a:r>
              <a:rPr lang="fa-IR" sz="2400" b="1" i="0" baseline="0" dirty="0">
                <a:solidFill>
                  <a:srgbClr val="FFFFFF"/>
                </a:solidFill>
                <a:effectLst/>
                <a:latin typeface="Montserrat" panose="00000500000000000000" pitchFamily="2" charset="0"/>
              </a:rPr>
              <a:t> از بیش از 400 فرمت مختلف پشتیبانی می‌کند اعم از داده‌های </a:t>
            </a:r>
            <a:r>
              <a:rPr lang="en-US" sz="2400" b="1" i="0" baseline="0" dirty="0">
                <a:solidFill>
                  <a:srgbClr val="FFFFFF"/>
                </a:solidFill>
                <a:effectLst/>
                <a:latin typeface="Montserrat" panose="00000500000000000000" pitchFamily="2" charset="0"/>
              </a:rPr>
              <a:t>GIS</a:t>
            </a:r>
            <a:r>
              <a:rPr lang="fa-IR" sz="2400" b="1" i="0" baseline="0" dirty="0">
                <a:solidFill>
                  <a:srgbClr val="FFFFFF"/>
                </a:solidFill>
                <a:effectLst/>
                <a:latin typeface="Montserrat" panose="00000500000000000000" pitchFamily="2" charset="0"/>
              </a:rPr>
              <a:t>، داده‌های </a:t>
            </a:r>
            <a:r>
              <a:rPr lang="en-US" sz="2400" b="1" i="0" baseline="0" dirty="0">
                <a:solidFill>
                  <a:srgbClr val="FFFFFF"/>
                </a:solidFill>
                <a:effectLst/>
                <a:latin typeface="Montserrat" panose="00000500000000000000" pitchFamily="2" charset="0"/>
              </a:rPr>
              <a:t>CAD</a:t>
            </a:r>
            <a:r>
              <a:rPr lang="fa-IR" sz="2400" b="1" i="0" baseline="0" dirty="0">
                <a:solidFill>
                  <a:srgbClr val="FFFFFF"/>
                </a:solidFill>
                <a:effectLst/>
                <a:latin typeface="Montserrat" panose="00000500000000000000" pitchFamily="2" charset="0"/>
              </a:rPr>
              <a:t>، داده‌های رستری، پایگاه داده و سرویس‌های تحت وب.</a:t>
            </a:r>
            <a:endParaRPr lang="fa-IR" sz="1600" b="1"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67</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6913030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kern="1200" dirty="0">
                <a:solidFill>
                  <a:schemeClr val="tx1"/>
                </a:solidFill>
                <a:latin typeface="+mn-lt"/>
                <a:ea typeface="+mn-ea"/>
                <a:cs typeface="+mn-cs"/>
              </a:rPr>
              <a:t>در اینجا حداقل ترانسفورمر مورد نیاز برای تبدیل </a:t>
            </a:r>
            <a:r>
              <a:rPr lang="en-US" sz="1400" b="1" kern="1200" dirty="0" err="1">
                <a:solidFill>
                  <a:schemeClr val="tx1"/>
                </a:solidFill>
                <a:latin typeface="+mn-lt"/>
                <a:ea typeface="+mn-ea"/>
                <a:cs typeface="+mn-cs"/>
              </a:rPr>
              <a:t>Shapefile</a:t>
            </a:r>
            <a:r>
              <a:rPr lang="en-US" sz="1400" b="1" kern="1200" dirty="0">
                <a:solidFill>
                  <a:schemeClr val="tx1"/>
                </a:solidFill>
                <a:latin typeface="+mn-lt"/>
                <a:ea typeface="+mn-ea"/>
                <a:cs typeface="+mn-cs"/>
              </a:rPr>
              <a:t> </a:t>
            </a:r>
            <a:r>
              <a:rPr lang="fa-IR" sz="1400" b="1" kern="1200" dirty="0">
                <a:solidFill>
                  <a:schemeClr val="tx1"/>
                </a:solidFill>
                <a:latin typeface="+mn-lt"/>
                <a:ea typeface="+mn-ea"/>
                <a:cs typeface="+mn-cs"/>
              </a:rPr>
              <a:t>به </a:t>
            </a:r>
            <a:r>
              <a:rPr lang="en-US" sz="1400" b="1" kern="1200" dirty="0" err="1">
                <a:solidFill>
                  <a:schemeClr val="tx1"/>
                </a:solidFill>
                <a:latin typeface="+mn-lt"/>
                <a:ea typeface="+mn-ea"/>
                <a:cs typeface="+mn-cs"/>
              </a:rPr>
              <a:t>CityGML</a:t>
            </a:r>
            <a:r>
              <a:rPr lang="en-US" sz="1400" b="1" kern="1200" dirty="0">
                <a:solidFill>
                  <a:schemeClr val="tx1"/>
                </a:solidFill>
                <a:latin typeface="+mn-lt"/>
                <a:ea typeface="+mn-ea"/>
                <a:cs typeface="+mn-cs"/>
              </a:rPr>
              <a:t> </a:t>
            </a:r>
            <a:r>
              <a:rPr lang="fa-IR" sz="1400" b="1" kern="1200" dirty="0">
                <a:solidFill>
                  <a:schemeClr val="tx1"/>
                </a:solidFill>
                <a:latin typeface="+mn-lt"/>
                <a:ea typeface="+mn-ea"/>
                <a:cs typeface="+mn-cs"/>
              </a:rPr>
              <a:t> آورده شده‌اند.</a:t>
            </a:r>
          </a:p>
          <a:p>
            <a:pPr algn="r" rtl="1"/>
            <a:r>
              <a:rPr lang="fa-IR" sz="1400" b="1" kern="1200" dirty="0">
                <a:solidFill>
                  <a:schemeClr val="tx1"/>
                </a:solidFill>
                <a:latin typeface="+mn-lt"/>
                <a:ea typeface="+mn-ea"/>
                <a:cs typeface="+mn-cs"/>
              </a:rPr>
              <a:t>ابتدا باید داده های ورودی را بخوانید، که </a:t>
            </a:r>
            <a:r>
              <a:rPr lang="en-US" sz="1400" b="1" kern="1200" dirty="0" err="1">
                <a:solidFill>
                  <a:schemeClr val="tx1"/>
                </a:solidFill>
                <a:latin typeface="+mn-lt"/>
                <a:ea typeface="+mn-ea"/>
                <a:cs typeface="+mn-cs"/>
              </a:rPr>
              <a:t>shapeflle</a:t>
            </a:r>
            <a:r>
              <a:rPr lang="fa-IR" sz="1400" b="1" kern="1200" baseline="0" dirty="0">
                <a:solidFill>
                  <a:schemeClr val="tx1"/>
                </a:solidFill>
                <a:latin typeface="+mn-lt"/>
                <a:ea typeface="+mn-ea"/>
                <a:cs typeface="+mn-cs"/>
              </a:rPr>
              <a:t> </a:t>
            </a:r>
            <a:r>
              <a:rPr lang="fa-IR" sz="1400" b="1" kern="1200" dirty="0">
                <a:solidFill>
                  <a:schemeClr val="tx1"/>
                </a:solidFill>
                <a:latin typeface="+mn-lt"/>
                <a:ea typeface="+mn-ea"/>
                <a:cs typeface="+mn-cs"/>
              </a:rPr>
              <a:t>شما در</a:t>
            </a:r>
            <a:r>
              <a:rPr lang="en-US" sz="1400" b="1" kern="1200" dirty="0">
                <a:solidFill>
                  <a:schemeClr val="tx1"/>
                </a:solidFill>
                <a:latin typeface="+mn-lt"/>
                <a:ea typeface="+mn-ea"/>
                <a:cs typeface="+mn-cs"/>
              </a:rPr>
              <a:t>FME </a:t>
            </a:r>
            <a:r>
              <a:rPr lang="fa-IR" sz="1400" b="1" kern="1200" dirty="0">
                <a:solidFill>
                  <a:schemeClr val="tx1"/>
                </a:solidFill>
                <a:latin typeface="+mn-lt"/>
                <a:ea typeface="+mn-ea"/>
                <a:cs typeface="+mn-cs"/>
              </a:rPr>
              <a:t> است. به همین دلیل باید با استفاده از دستور </a:t>
            </a:r>
            <a:r>
              <a:rPr lang="en-US" sz="1400" b="1" kern="1200" dirty="0">
                <a:solidFill>
                  <a:schemeClr val="tx1"/>
                </a:solidFill>
                <a:latin typeface="+mn-lt"/>
                <a:ea typeface="+mn-ea"/>
                <a:cs typeface="+mn-cs"/>
              </a:rPr>
              <a:t>Reader </a:t>
            </a:r>
            <a:r>
              <a:rPr lang="fa-IR" sz="1400" b="1" kern="1200" dirty="0">
                <a:solidFill>
                  <a:schemeClr val="tx1"/>
                </a:solidFill>
                <a:latin typeface="+mn-lt"/>
                <a:ea typeface="+mn-ea"/>
                <a:cs typeface="+mn-cs"/>
              </a:rPr>
              <a:t> یک </a:t>
            </a:r>
            <a:r>
              <a:rPr lang="en-US" sz="1400" b="1" kern="1200" dirty="0">
                <a:solidFill>
                  <a:schemeClr val="tx1"/>
                </a:solidFill>
                <a:latin typeface="+mn-lt"/>
                <a:ea typeface="+mn-ea"/>
                <a:cs typeface="+mn-cs"/>
              </a:rPr>
              <a:t>Reader </a:t>
            </a:r>
            <a:r>
              <a:rPr lang="fa-IR" sz="1400" b="1" kern="1200" dirty="0">
                <a:solidFill>
                  <a:schemeClr val="tx1"/>
                </a:solidFill>
                <a:latin typeface="+mn-lt"/>
                <a:ea typeface="+mn-ea"/>
                <a:cs typeface="+mn-cs"/>
              </a:rPr>
              <a:t> اضافه کنید.</a:t>
            </a:r>
          </a:p>
          <a:p>
            <a:pPr algn="r" rtl="1"/>
            <a:r>
              <a:rPr lang="fa-IR" sz="1400" b="1" kern="1200" dirty="0">
                <a:solidFill>
                  <a:schemeClr val="tx1"/>
                </a:solidFill>
                <a:latin typeface="+mn-lt"/>
                <a:ea typeface="+mn-ea"/>
                <a:cs typeface="+mn-cs"/>
              </a:rPr>
              <a:t>سپس باید از ترانسفورمر “</a:t>
            </a:r>
            <a:r>
              <a:rPr lang="en-US" sz="1400" b="1" kern="1200" dirty="0">
                <a:solidFill>
                  <a:schemeClr val="tx1"/>
                </a:solidFill>
                <a:latin typeface="+mn-lt"/>
                <a:ea typeface="+mn-ea"/>
                <a:cs typeface="+mn-cs"/>
              </a:rPr>
              <a:t>Extruder</a:t>
            </a:r>
            <a:r>
              <a:rPr lang="fa-IR" sz="1400" b="1" kern="1200" dirty="0">
                <a:solidFill>
                  <a:schemeClr val="tx1"/>
                </a:solidFill>
                <a:latin typeface="+mn-lt"/>
                <a:ea typeface="+mn-ea"/>
                <a:cs typeface="+mn-cs"/>
              </a:rPr>
              <a:t>" برای کشیدن ساختمان ها یا </a:t>
            </a:r>
            <a:r>
              <a:rPr lang="en-US" sz="1400" b="1" kern="1200" dirty="0">
                <a:solidFill>
                  <a:schemeClr val="tx1"/>
                </a:solidFill>
                <a:latin typeface="+mn-lt"/>
                <a:ea typeface="+mn-ea"/>
                <a:cs typeface="+mn-cs"/>
              </a:rPr>
              <a:t>Extrude</a:t>
            </a:r>
            <a:r>
              <a:rPr lang="fa-IR" sz="1400" b="1" kern="1200" dirty="0">
                <a:solidFill>
                  <a:schemeClr val="tx1"/>
                </a:solidFill>
                <a:latin typeface="+mn-lt"/>
                <a:ea typeface="+mn-ea"/>
                <a:cs typeface="+mn-cs"/>
              </a:rPr>
              <a:t> کردن ساختمان‌ها به سمت بالا استفاده کنید.</a:t>
            </a:r>
          </a:p>
          <a:p>
            <a:pPr algn="r" rtl="1"/>
            <a:r>
              <a:rPr lang="fa-IR" sz="1400" b="1" kern="1200" dirty="0">
                <a:solidFill>
                  <a:schemeClr val="tx1"/>
                </a:solidFill>
                <a:latin typeface="+mn-lt"/>
                <a:ea typeface="+mn-ea"/>
                <a:cs typeface="+mn-cs"/>
              </a:rPr>
              <a:t>در مرحله بعد، در صورت تمایل می توانید برای ساختمان های خود چند </a:t>
            </a:r>
            <a:r>
              <a:rPr lang="en-US" sz="1400" b="1" kern="1200" dirty="0">
                <a:solidFill>
                  <a:schemeClr val="tx1"/>
                </a:solidFill>
                <a:latin typeface="+mn-lt"/>
                <a:ea typeface="+mn-ea"/>
                <a:cs typeface="+mn-cs"/>
              </a:rPr>
              <a:t>attribute</a:t>
            </a:r>
            <a:r>
              <a:rPr lang="fa-IR" sz="1400" b="1" kern="1200" dirty="0">
                <a:solidFill>
                  <a:schemeClr val="tx1"/>
                </a:solidFill>
                <a:latin typeface="+mn-lt"/>
                <a:ea typeface="+mn-ea"/>
                <a:cs typeface="+mn-cs"/>
              </a:rPr>
              <a:t> تعیین کنید. به عنوان مثال ما یک</a:t>
            </a:r>
            <a:r>
              <a:rPr lang="fa-IR" sz="1400" b="1" kern="1200" baseline="0" dirty="0">
                <a:solidFill>
                  <a:schemeClr val="tx1"/>
                </a:solidFill>
                <a:latin typeface="+mn-lt"/>
                <a:ea typeface="+mn-ea"/>
                <a:cs typeface="+mn-cs"/>
              </a:rPr>
              <a:t> </a:t>
            </a:r>
            <a:r>
              <a:rPr lang="en-US" sz="1400" b="1" kern="1200" baseline="0" dirty="0">
                <a:solidFill>
                  <a:schemeClr val="tx1"/>
                </a:solidFill>
                <a:latin typeface="+mn-lt"/>
                <a:ea typeface="+mn-ea"/>
                <a:cs typeface="+mn-cs"/>
              </a:rPr>
              <a:t>attribute</a:t>
            </a:r>
            <a:r>
              <a:rPr lang="fa-IR" sz="1400" b="1" kern="1200" dirty="0">
                <a:solidFill>
                  <a:schemeClr val="tx1"/>
                </a:solidFill>
                <a:latin typeface="+mn-lt"/>
                <a:ea typeface="+mn-ea"/>
                <a:cs typeface="+mn-cs"/>
              </a:rPr>
              <a:t> را به عنوان یک کد منحصر به فرد یا</a:t>
            </a:r>
            <a:r>
              <a:rPr lang="fa-IR" sz="1400" b="1" kern="1200" baseline="0" dirty="0">
                <a:solidFill>
                  <a:schemeClr val="tx1"/>
                </a:solidFill>
                <a:latin typeface="+mn-lt"/>
                <a:ea typeface="+mn-ea"/>
                <a:cs typeface="+mn-cs"/>
              </a:rPr>
              <a:t> یونیک کد </a:t>
            </a:r>
            <a:r>
              <a:rPr lang="fa-IR" sz="1400" b="1" kern="1200" dirty="0">
                <a:solidFill>
                  <a:schemeClr val="tx1"/>
                </a:solidFill>
                <a:latin typeface="+mn-lt"/>
                <a:ea typeface="+mn-ea"/>
                <a:cs typeface="+mn-cs"/>
              </a:rPr>
              <a:t>برای عوارض ساختمانی با مقدار 1000 تنظیم کرده ایم. عدد 1000، یک کد منحصر به فرد برای یک ساختمان مسکونی مطابق با سند استاندارد </a:t>
            </a:r>
            <a:r>
              <a:rPr lang="en-US" sz="1400" b="1" kern="1200" dirty="0" err="1">
                <a:solidFill>
                  <a:schemeClr val="tx1"/>
                </a:solidFill>
                <a:latin typeface="+mn-lt"/>
                <a:ea typeface="+mn-ea"/>
                <a:cs typeface="+mn-cs"/>
              </a:rPr>
              <a:t>CityGML</a:t>
            </a:r>
            <a:r>
              <a:rPr lang="en-US" sz="1400" b="1" kern="1200" dirty="0">
                <a:solidFill>
                  <a:schemeClr val="tx1"/>
                </a:solidFill>
                <a:latin typeface="+mn-lt"/>
                <a:ea typeface="+mn-ea"/>
                <a:cs typeface="+mn-cs"/>
              </a:rPr>
              <a:t> </a:t>
            </a:r>
            <a:r>
              <a:rPr lang="fa-IR" sz="1400" b="1" kern="1200" dirty="0">
                <a:solidFill>
                  <a:schemeClr val="tx1"/>
                </a:solidFill>
                <a:latin typeface="+mn-lt"/>
                <a:ea typeface="+mn-ea"/>
                <a:cs typeface="+mn-cs"/>
              </a:rPr>
              <a:t>است و این مقدار در فایل خروجی </a:t>
            </a:r>
            <a:r>
              <a:rPr lang="en-US" sz="1400" b="1" kern="1200" dirty="0" err="1">
                <a:solidFill>
                  <a:schemeClr val="tx1"/>
                </a:solidFill>
                <a:latin typeface="+mn-lt"/>
                <a:ea typeface="+mn-ea"/>
                <a:cs typeface="+mn-cs"/>
              </a:rPr>
              <a:t>CityGML</a:t>
            </a:r>
            <a:r>
              <a:rPr lang="en-US" sz="1400" b="1" kern="1200" dirty="0">
                <a:solidFill>
                  <a:schemeClr val="tx1"/>
                </a:solidFill>
                <a:latin typeface="+mn-lt"/>
                <a:ea typeface="+mn-ea"/>
                <a:cs typeface="+mn-cs"/>
              </a:rPr>
              <a:t> </a:t>
            </a:r>
            <a:r>
              <a:rPr lang="fa-IR" sz="1400" b="1" kern="1200" dirty="0">
                <a:solidFill>
                  <a:schemeClr val="tx1"/>
                </a:solidFill>
                <a:latin typeface="+mn-lt"/>
                <a:ea typeface="+mn-ea"/>
                <a:cs typeface="+mn-cs"/>
              </a:rPr>
              <a:t> درج می شود. این مرحله (منظورم ترانسفورمر </a:t>
            </a:r>
            <a:r>
              <a:rPr lang="en-US" sz="1400" b="1" kern="1200" dirty="0" err="1">
                <a:solidFill>
                  <a:schemeClr val="tx1"/>
                </a:solidFill>
                <a:latin typeface="+mn-lt"/>
                <a:ea typeface="+mn-ea"/>
                <a:cs typeface="+mn-cs"/>
              </a:rPr>
              <a:t>AttributeCreator</a:t>
            </a:r>
            <a:r>
              <a:rPr lang="en-US" sz="1400" b="1" kern="1200" dirty="0">
                <a:solidFill>
                  <a:schemeClr val="tx1"/>
                </a:solidFill>
                <a:latin typeface="+mn-lt"/>
                <a:ea typeface="+mn-ea"/>
                <a:cs typeface="+mn-cs"/>
              </a:rPr>
              <a:t> </a:t>
            </a:r>
            <a:r>
              <a:rPr lang="fa-IR" sz="1400" b="1" kern="1200" dirty="0">
                <a:solidFill>
                  <a:schemeClr val="tx1"/>
                </a:solidFill>
                <a:latin typeface="+mn-lt"/>
                <a:ea typeface="+mn-ea"/>
                <a:cs typeface="+mn-cs"/>
              </a:rPr>
              <a:t>است) اجباری نیست و اختیاری است.</a:t>
            </a:r>
          </a:p>
          <a:p>
            <a:pPr algn="r" rtl="1"/>
            <a:r>
              <a:rPr lang="fa-IR" sz="1400" b="1" kern="1200" dirty="0">
                <a:solidFill>
                  <a:schemeClr val="tx1"/>
                </a:solidFill>
                <a:latin typeface="+mn-lt"/>
                <a:ea typeface="+mn-ea"/>
                <a:cs typeface="+mn-cs"/>
              </a:rPr>
              <a:t>ترانسفورمر بعدی که باید استفاده کنید "</a:t>
            </a:r>
            <a:r>
              <a:rPr lang="en-US" sz="1400" b="1" kern="1200" dirty="0" err="1">
                <a:solidFill>
                  <a:schemeClr val="tx1"/>
                </a:solidFill>
                <a:latin typeface="+mn-lt"/>
                <a:ea typeface="+mn-ea"/>
                <a:cs typeface="+mn-cs"/>
              </a:rPr>
              <a:t>CityGMLGeometrySetter</a:t>
            </a:r>
            <a:r>
              <a:rPr lang="en-US" sz="1400" b="1" kern="1200" dirty="0">
                <a:solidFill>
                  <a:schemeClr val="tx1"/>
                </a:solidFill>
                <a:latin typeface="+mn-lt"/>
                <a:ea typeface="+mn-ea"/>
                <a:cs typeface="+mn-cs"/>
              </a:rPr>
              <a:t>" </a:t>
            </a:r>
            <a:r>
              <a:rPr lang="fa-IR" sz="1400" b="1" kern="1200" dirty="0">
                <a:solidFill>
                  <a:schemeClr val="tx1"/>
                </a:solidFill>
                <a:latin typeface="+mn-lt"/>
                <a:ea typeface="+mn-ea"/>
                <a:cs typeface="+mn-cs"/>
              </a:rPr>
              <a:t> است. این ترانسفورمر برای تعیین سطح جزئیات یا </a:t>
            </a:r>
            <a:r>
              <a:rPr lang="en-US" sz="1400" b="1" kern="1200" dirty="0">
                <a:solidFill>
                  <a:schemeClr val="tx1"/>
                </a:solidFill>
                <a:latin typeface="+mn-lt"/>
                <a:ea typeface="+mn-ea"/>
                <a:cs typeface="+mn-cs"/>
              </a:rPr>
              <a:t>LOD</a:t>
            </a:r>
            <a:r>
              <a:rPr lang="fa-IR" sz="1400" b="1" kern="1200" dirty="0">
                <a:solidFill>
                  <a:schemeClr val="tx1"/>
                </a:solidFill>
                <a:latin typeface="+mn-lt"/>
                <a:ea typeface="+mn-ea"/>
                <a:cs typeface="+mn-cs"/>
              </a:rPr>
              <a:t> برای خروجی فایل </a:t>
            </a:r>
            <a:r>
              <a:rPr lang="en-US" sz="1400" b="1" kern="1200" dirty="0" err="1">
                <a:solidFill>
                  <a:schemeClr val="tx1"/>
                </a:solidFill>
                <a:latin typeface="+mn-lt"/>
                <a:ea typeface="+mn-ea"/>
                <a:cs typeface="+mn-cs"/>
              </a:rPr>
              <a:t>CityGML</a:t>
            </a:r>
            <a:r>
              <a:rPr lang="en-US" sz="1400" b="1" kern="1200" dirty="0">
                <a:solidFill>
                  <a:schemeClr val="tx1"/>
                </a:solidFill>
                <a:latin typeface="+mn-lt"/>
                <a:ea typeface="+mn-ea"/>
                <a:cs typeface="+mn-cs"/>
              </a:rPr>
              <a:t> </a:t>
            </a:r>
            <a:r>
              <a:rPr lang="fa-IR" sz="1400" b="1" kern="1200" dirty="0">
                <a:solidFill>
                  <a:schemeClr val="tx1"/>
                </a:solidFill>
                <a:latin typeface="+mn-lt"/>
                <a:ea typeface="+mn-ea"/>
                <a:cs typeface="+mn-cs"/>
              </a:rPr>
              <a:t> ضروری است.</a:t>
            </a:r>
          </a:p>
          <a:p>
            <a:pPr algn="r" rtl="1"/>
            <a:r>
              <a:rPr lang="fa-IR" sz="1400" b="1" kern="1200" dirty="0">
                <a:solidFill>
                  <a:schemeClr val="tx1"/>
                </a:solidFill>
                <a:latin typeface="+mn-lt"/>
                <a:ea typeface="+mn-ea"/>
                <a:cs typeface="+mn-cs"/>
              </a:rPr>
              <a:t>مرحله آخر</a:t>
            </a:r>
            <a:r>
              <a:rPr lang="en-US" sz="1400" b="1" kern="1200" dirty="0">
                <a:solidFill>
                  <a:schemeClr val="tx1"/>
                </a:solidFill>
                <a:latin typeface="+mn-lt"/>
                <a:ea typeface="+mn-ea"/>
                <a:cs typeface="+mn-cs"/>
              </a:rPr>
              <a:t>T</a:t>
            </a:r>
            <a:r>
              <a:rPr lang="fa-IR" sz="1400" b="1" kern="1200" dirty="0">
                <a:solidFill>
                  <a:schemeClr val="tx1"/>
                </a:solidFill>
                <a:latin typeface="+mn-lt"/>
                <a:ea typeface="+mn-ea"/>
                <a:cs typeface="+mn-cs"/>
              </a:rPr>
              <a:t> اضافه کردن یک </a:t>
            </a:r>
            <a:r>
              <a:rPr lang="en-US" sz="1400" b="1" kern="1200" dirty="0">
                <a:solidFill>
                  <a:schemeClr val="tx1"/>
                </a:solidFill>
                <a:latin typeface="+mn-lt"/>
                <a:ea typeface="+mn-ea"/>
                <a:cs typeface="+mn-cs"/>
              </a:rPr>
              <a:t>writer</a:t>
            </a:r>
            <a:r>
              <a:rPr lang="fa-IR" sz="1400" b="1" kern="1200" dirty="0">
                <a:solidFill>
                  <a:schemeClr val="tx1"/>
                </a:solidFill>
                <a:latin typeface="+mn-lt"/>
                <a:ea typeface="+mn-ea"/>
                <a:cs typeface="+mn-cs"/>
              </a:rPr>
              <a:t> با استفاده از دستور </a:t>
            </a:r>
            <a:r>
              <a:rPr lang="en-US" sz="1400" b="1" kern="1200" dirty="0">
                <a:solidFill>
                  <a:schemeClr val="tx1"/>
                </a:solidFill>
                <a:latin typeface="+mn-lt"/>
                <a:ea typeface="+mn-ea"/>
                <a:cs typeface="+mn-cs"/>
              </a:rPr>
              <a:t>Writer </a:t>
            </a:r>
            <a:r>
              <a:rPr lang="fa-IR" sz="1400" b="1" kern="1200" baseline="0" dirty="0">
                <a:solidFill>
                  <a:schemeClr val="tx1"/>
                </a:solidFill>
                <a:latin typeface="+mn-lt"/>
                <a:ea typeface="+mn-ea"/>
                <a:cs typeface="+mn-cs"/>
              </a:rPr>
              <a:t> </a:t>
            </a:r>
            <a:r>
              <a:rPr lang="fa-IR" sz="1400" b="1" kern="1200" dirty="0">
                <a:solidFill>
                  <a:schemeClr val="tx1"/>
                </a:solidFill>
                <a:latin typeface="+mn-lt"/>
                <a:ea typeface="+mn-ea"/>
                <a:cs typeface="+mn-cs"/>
              </a:rPr>
              <a:t>برای تعیین مسیر خروجی و نام فایل خروجی </a:t>
            </a:r>
            <a:r>
              <a:rPr lang="en-US" sz="1400" b="1" kern="1200" dirty="0" err="1">
                <a:solidFill>
                  <a:schemeClr val="tx1"/>
                </a:solidFill>
                <a:latin typeface="+mn-lt"/>
                <a:ea typeface="+mn-ea"/>
                <a:cs typeface="+mn-cs"/>
              </a:rPr>
              <a:t>CityGML</a:t>
            </a:r>
            <a:r>
              <a:rPr lang="en-US" sz="1400" b="1" kern="1200" dirty="0">
                <a:solidFill>
                  <a:schemeClr val="tx1"/>
                </a:solidFill>
                <a:latin typeface="+mn-lt"/>
                <a:ea typeface="+mn-ea"/>
                <a:cs typeface="+mn-cs"/>
              </a:rPr>
              <a:t> </a:t>
            </a:r>
            <a:r>
              <a:rPr lang="fa-IR" sz="1400" b="1" kern="1200" dirty="0">
                <a:solidFill>
                  <a:schemeClr val="tx1"/>
                </a:solidFill>
                <a:latin typeface="+mn-lt"/>
                <a:ea typeface="+mn-ea"/>
                <a:cs typeface="+mn-cs"/>
              </a:rPr>
              <a:t> است.</a:t>
            </a:r>
          </a:p>
          <a:p>
            <a:pPr algn="r" rtl="1"/>
            <a:r>
              <a:rPr lang="fa-IR" sz="1400" b="1" kern="1200" dirty="0">
                <a:solidFill>
                  <a:schemeClr val="tx1"/>
                </a:solidFill>
                <a:latin typeface="+mn-lt"/>
                <a:ea typeface="+mn-ea"/>
                <a:cs typeface="+mn-cs"/>
              </a:rPr>
              <a:t>اکنون مدل ما کامل شده است و فقط باید پارامترهای هر یک از این پنج ترانسفورمر را ست کنیم.</a:t>
            </a:r>
            <a:endParaRPr lang="en-US" sz="1400" b="1" kern="1200" dirty="0">
              <a:solidFill>
                <a:schemeClr val="tx1"/>
              </a:solidFill>
              <a:latin typeface="+mn-lt"/>
              <a:ea typeface="+mn-ea"/>
              <a:cs typeface="+mn-cs"/>
            </a:endParaRPr>
          </a:p>
          <a:p>
            <a:endParaRPr lang="en-US" sz="1400" b="1" kern="1200" dirty="0">
              <a:solidFill>
                <a:schemeClr val="tx1"/>
              </a:solidFill>
              <a:latin typeface="+mn-lt"/>
              <a:ea typeface="+mn-ea"/>
              <a:cs typeface="+mn-cs"/>
            </a:endParaRPr>
          </a:p>
          <a:p>
            <a:endParaRPr lang="fa-IR" sz="1400" b="1"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68</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857233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اولین مرحله، همانطور که در اسلاید قبلی دیدیم، اضافه کردن یک </a:t>
            </a:r>
            <a:r>
              <a:rPr lang="en-US" sz="1400" b="1" dirty="0">
                <a:solidFill>
                  <a:schemeClr val="tx1"/>
                </a:solidFill>
              </a:rPr>
              <a:t>Reader</a:t>
            </a:r>
            <a:r>
              <a:rPr lang="fa-IR" sz="1400" b="1" dirty="0">
                <a:solidFill>
                  <a:schemeClr val="tx1"/>
                </a:solidFill>
              </a:rPr>
              <a:t> برای خواندن</a:t>
            </a:r>
            <a:r>
              <a:rPr lang="fa-IR" sz="1400" b="1" baseline="0" dirty="0">
                <a:solidFill>
                  <a:schemeClr val="tx1"/>
                </a:solidFill>
              </a:rPr>
              <a:t> </a:t>
            </a:r>
            <a:r>
              <a:rPr lang="en-US" sz="1400" b="1" baseline="0" dirty="0" err="1">
                <a:solidFill>
                  <a:schemeClr val="tx1"/>
                </a:solidFill>
              </a:rPr>
              <a:t>shapefile</a:t>
            </a:r>
            <a:r>
              <a:rPr lang="fa-IR" sz="1400" b="1" baseline="0" dirty="0">
                <a:solidFill>
                  <a:schemeClr val="tx1"/>
                </a:solidFill>
              </a:rPr>
              <a:t> </a:t>
            </a:r>
            <a:r>
              <a:rPr lang="fa-IR" sz="1400" b="1" dirty="0">
                <a:solidFill>
                  <a:schemeClr val="tx1"/>
                </a:solidFill>
              </a:rPr>
              <a:t>ورودی است.</a:t>
            </a:r>
          </a:p>
          <a:p>
            <a:pPr algn="r" rtl="1"/>
            <a:r>
              <a:rPr lang="fa-IR" sz="1400" b="1" dirty="0">
                <a:solidFill>
                  <a:schemeClr val="tx1"/>
                </a:solidFill>
              </a:rPr>
              <a:t>نحوه معرفی فایل ورودی را در این اسلاید مشاهده می کنید.</a:t>
            </a: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69</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1936641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وقتی </a:t>
            </a:r>
            <a:r>
              <a:rPr lang="en-US" sz="1400" b="1" dirty="0" err="1">
                <a:solidFill>
                  <a:schemeClr val="tx1"/>
                </a:solidFill>
              </a:rPr>
              <a:t>shapefile</a:t>
            </a:r>
            <a:r>
              <a:rPr lang="fa-IR" sz="1400" b="1" baseline="0" dirty="0">
                <a:solidFill>
                  <a:schemeClr val="tx1"/>
                </a:solidFill>
              </a:rPr>
              <a:t> </a:t>
            </a:r>
            <a:r>
              <a:rPr lang="fa-IR" sz="1400" b="1" dirty="0">
                <a:solidFill>
                  <a:schemeClr val="tx1"/>
                </a:solidFill>
              </a:rPr>
              <a:t>را به </a:t>
            </a:r>
            <a:r>
              <a:rPr lang="en-US" sz="1400" b="1" dirty="0">
                <a:solidFill>
                  <a:schemeClr val="tx1"/>
                </a:solidFill>
              </a:rPr>
              <a:t>FME </a:t>
            </a:r>
            <a:r>
              <a:rPr lang="fa-IR" sz="1400" b="1" dirty="0">
                <a:solidFill>
                  <a:schemeClr val="tx1"/>
                </a:solidFill>
              </a:rPr>
              <a:t> ایمپورت می کنید، شکلی شبیه به آنچیزی که در مستطیل قرمز</a:t>
            </a:r>
            <a:r>
              <a:rPr lang="fa-IR" sz="1400" b="1" baseline="0" dirty="0">
                <a:solidFill>
                  <a:schemeClr val="tx1"/>
                </a:solidFill>
              </a:rPr>
              <a:t> رنگ این اسلاید مشاهده می‌کنید، به مدل اضافه می‌شود</a:t>
            </a:r>
            <a:r>
              <a:rPr lang="fa-IR" sz="1400" b="1" dirty="0">
                <a:solidFill>
                  <a:schemeClr val="tx1"/>
                </a:solidFill>
              </a:rPr>
              <a:t>.</a:t>
            </a: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70</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78069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endParaRPr lang="en-US" b="1" dirty="0"/>
          </a:p>
        </p:txBody>
      </p:sp>
      <p:sp>
        <p:nvSpPr>
          <p:cNvPr id="4" name="Slide Number Placeholder 3"/>
          <p:cNvSpPr>
            <a:spLocks noGrp="1"/>
          </p:cNvSpPr>
          <p:nvPr>
            <p:ph type="sldNum" sz="quarter" idx="10"/>
          </p:nvPr>
        </p:nvSpPr>
        <p:spPr/>
        <p:txBody>
          <a:bodyPr/>
          <a:lstStyle/>
          <a:p>
            <a:fld id="{0F1D81ED-315E-442B-8B03-206F00C03B75}" type="slidenum">
              <a:rPr lang="en-US" smtClean="0"/>
              <a:pPr/>
              <a:t>8</a:t>
            </a:fld>
            <a:endParaRPr lang="en-US"/>
          </a:p>
        </p:txBody>
      </p:sp>
    </p:spTree>
    <p:extLst>
      <p:ext uri="{BB962C8B-B14F-4D97-AF65-F5344CB8AC3E}">
        <p14:creationId xmlns:p14="http://schemas.microsoft.com/office/powerpoint/2010/main" val="2720015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برای مرحله دوم باید ترانسفورمر</a:t>
            </a:r>
            <a:r>
              <a:rPr lang="en-US" sz="1400" b="1" dirty="0">
                <a:solidFill>
                  <a:schemeClr val="tx1"/>
                </a:solidFill>
              </a:rPr>
              <a:t>Extruder </a:t>
            </a:r>
            <a:r>
              <a:rPr lang="fa-IR" sz="1400" b="1" dirty="0">
                <a:solidFill>
                  <a:schemeClr val="tx1"/>
                </a:solidFill>
              </a:rPr>
              <a:t> را اضافه کنید.</a:t>
            </a: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71</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9412866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تا اینجا، مدل شما در </a:t>
            </a:r>
            <a:r>
              <a:rPr lang="en-US" sz="1400" b="1" dirty="0">
                <a:solidFill>
                  <a:schemeClr val="tx1"/>
                </a:solidFill>
              </a:rPr>
              <a:t>FME </a:t>
            </a:r>
            <a:r>
              <a:rPr lang="fa-IR" sz="1400" b="1" dirty="0">
                <a:solidFill>
                  <a:schemeClr val="tx1"/>
                </a:solidFill>
              </a:rPr>
              <a:t> به این شکل است.</a:t>
            </a: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72</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7221008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با دوبار کلیک بر روی ترانسفورمر</a:t>
            </a:r>
            <a:r>
              <a:rPr lang="en-US" sz="1400" b="1" dirty="0">
                <a:solidFill>
                  <a:schemeClr val="tx1"/>
                </a:solidFill>
              </a:rPr>
              <a:t>Extruder</a:t>
            </a:r>
            <a:r>
              <a:rPr lang="fa-IR" sz="1400" b="1" dirty="0">
                <a:solidFill>
                  <a:schemeClr val="tx1"/>
                </a:solidFill>
              </a:rPr>
              <a:t> </a:t>
            </a:r>
            <a:r>
              <a:rPr lang="en-US" sz="1400" b="1" dirty="0">
                <a:solidFill>
                  <a:schemeClr val="tx1"/>
                </a:solidFill>
              </a:rPr>
              <a:t> </a:t>
            </a:r>
            <a:r>
              <a:rPr lang="fa-IR" sz="1400" b="1" dirty="0">
                <a:solidFill>
                  <a:schemeClr val="tx1"/>
                </a:solidFill>
              </a:rPr>
              <a:t>در داخل مدل، پنجره مربوطه باز می شود و می توانید </a:t>
            </a:r>
            <a:r>
              <a:rPr lang="en-US" sz="1400" b="1" dirty="0">
                <a:solidFill>
                  <a:schemeClr val="tx1"/>
                </a:solidFill>
              </a:rPr>
              <a:t>Attribute</a:t>
            </a:r>
            <a:r>
              <a:rPr lang="fa-IR" sz="1400" b="1" dirty="0">
                <a:solidFill>
                  <a:schemeClr val="tx1"/>
                </a:solidFill>
              </a:rPr>
              <a:t> حاوی ارتفاع ساختمان را انتخاب کنید.</a:t>
            </a:r>
          </a:p>
          <a:p>
            <a:pPr algn="r" rtl="1"/>
            <a:r>
              <a:rPr lang="fa-IR" sz="1400" b="1" dirty="0">
                <a:solidFill>
                  <a:schemeClr val="tx1"/>
                </a:solidFill>
              </a:rPr>
              <a:t>ما فرض می کنیم که فیلدی به نام "طبقه" یا </a:t>
            </a:r>
            <a:r>
              <a:rPr lang="en-US" sz="1400" b="1" dirty="0" err="1">
                <a:solidFill>
                  <a:schemeClr val="tx1"/>
                </a:solidFill>
              </a:rPr>
              <a:t>Storey</a:t>
            </a:r>
            <a:r>
              <a:rPr lang="fa-IR" sz="1400" b="1" baseline="0" dirty="0">
                <a:solidFill>
                  <a:schemeClr val="tx1"/>
                </a:solidFill>
              </a:rPr>
              <a:t> </a:t>
            </a:r>
            <a:r>
              <a:rPr lang="fa-IR" sz="1400" b="1" dirty="0">
                <a:solidFill>
                  <a:schemeClr val="tx1"/>
                </a:solidFill>
              </a:rPr>
              <a:t>حاوی مقادیر ارتفاع ساختمان ها است.</a:t>
            </a:r>
            <a:endParaRPr lang="en-US" sz="1400" b="1"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73</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0967890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در گام سوم می توانید یک </a:t>
            </a:r>
            <a:r>
              <a:rPr lang="en-US" sz="1400" b="1" dirty="0">
                <a:solidFill>
                  <a:schemeClr val="tx1"/>
                </a:solidFill>
              </a:rPr>
              <a:t>attribute</a:t>
            </a:r>
            <a:r>
              <a:rPr lang="fa-IR" sz="1400" b="1" dirty="0">
                <a:solidFill>
                  <a:schemeClr val="tx1"/>
                </a:solidFill>
              </a:rPr>
              <a:t> یا </a:t>
            </a:r>
            <a:r>
              <a:rPr lang="en-US" sz="1400" b="1" dirty="0">
                <a:solidFill>
                  <a:schemeClr val="tx1"/>
                </a:solidFill>
              </a:rPr>
              <a:t>description</a:t>
            </a:r>
            <a:r>
              <a:rPr lang="fa-IR" sz="1400" b="1" baseline="0" dirty="0">
                <a:solidFill>
                  <a:schemeClr val="tx1"/>
                </a:solidFill>
              </a:rPr>
              <a:t> که مد نظرتان است،</a:t>
            </a:r>
            <a:r>
              <a:rPr lang="fa-IR" sz="1400" b="1" dirty="0">
                <a:solidFill>
                  <a:schemeClr val="tx1"/>
                </a:solidFill>
              </a:rPr>
              <a:t> به ساختمان ها اضافه کنید. همانطور</a:t>
            </a:r>
            <a:r>
              <a:rPr lang="fa-IR" sz="1400" b="1" baseline="0" dirty="0">
                <a:solidFill>
                  <a:schemeClr val="tx1"/>
                </a:solidFill>
              </a:rPr>
              <a:t> که </a:t>
            </a:r>
            <a:r>
              <a:rPr lang="fa-IR" sz="1400" b="1" dirty="0">
                <a:solidFill>
                  <a:schemeClr val="tx1"/>
                </a:solidFill>
              </a:rPr>
              <a:t>قبلااشاره کردیم، این مرحله اجباری نیست.</a:t>
            </a: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74</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9269060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در اینجا</a:t>
            </a:r>
            <a:r>
              <a:rPr lang="fa-IR" sz="1400" b="1" baseline="0" dirty="0">
                <a:solidFill>
                  <a:schemeClr val="tx1"/>
                </a:solidFill>
              </a:rPr>
              <a:t> می‌بینید که </a:t>
            </a:r>
            <a:r>
              <a:rPr lang="fa-IR" sz="1400" b="1" dirty="0">
                <a:solidFill>
                  <a:schemeClr val="tx1"/>
                </a:solidFill>
              </a:rPr>
              <a:t>یک </a:t>
            </a:r>
            <a:r>
              <a:rPr lang="en-US" sz="1400" b="1" dirty="0">
                <a:solidFill>
                  <a:schemeClr val="tx1"/>
                </a:solidFill>
              </a:rPr>
              <a:t>attribute</a:t>
            </a:r>
            <a:r>
              <a:rPr lang="fa-IR" sz="1400" b="1" dirty="0">
                <a:solidFill>
                  <a:schemeClr val="tx1"/>
                </a:solidFill>
              </a:rPr>
              <a:t> به نام </a:t>
            </a:r>
            <a:r>
              <a:rPr lang="en-US" sz="1400" b="1" dirty="0" err="1">
                <a:solidFill>
                  <a:schemeClr val="tx1"/>
                </a:solidFill>
              </a:rPr>
              <a:t>citygml_class</a:t>
            </a:r>
            <a:r>
              <a:rPr lang="fa-IR" sz="1400" b="1" dirty="0">
                <a:solidFill>
                  <a:schemeClr val="tx1"/>
                </a:solidFill>
              </a:rPr>
              <a:t> به ساختمان های شما اضافه شده که مقدار آن عدد 1000 است.</a:t>
            </a:r>
          </a:p>
          <a:p>
            <a:pPr algn="r" rtl="1"/>
            <a:endParaRPr lang="fa-IR" sz="1400" b="1"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75</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854824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این جدول نشان می‌دهد که چرا مقدار فیلد </a:t>
            </a:r>
            <a:r>
              <a:rPr lang="en-US" sz="1400" b="1" dirty="0" err="1">
                <a:solidFill>
                  <a:schemeClr val="tx1"/>
                </a:solidFill>
              </a:rPr>
              <a:t>citygml_class</a:t>
            </a:r>
            <a:r>
              <a:rPr lang="fa-IR" sz="1400" b="1" dirty="0">
                <a:solidFill>
                  <a:schemeClr val="tx1"/>
                </a:solidFill>
              </a:rPr>
              <a:t> را روی عدد 1000 تنظیم</a:t>
            </a:r>
            <a:r>
              <a:rPr lang="fa-IR" sz="1400" b="1" baseline="0" dirty="0">
                <a:solidFill>
                  <a:schemeClr val="tx1"/>
                </a:solidFill>
              </a:rPr>
              <a:t> کردیم. این </a:t>
            </a:r>
            <a:r>
              <a:rPr lang="fa-IR" sz="1400" b="1" dirty="0">
                <a:solidFill>
                  <a:schemeClr val="tx1"/>
                </a:solidFill>
              </a:rPr>
              <a:t>مقدار، مطابق با مقدار مشخص شده در سند استاندارد </a:t>
            </a:r>
            <a:r>
              <a:rPr lang="en-US" sz="1400" b="1" dirty="0" err="1">
                <a:solidFill>
                  <a:schemeClr val="tx1"/>
                </a:solidFill>
              </a:rPr>
              <a:t>CityGML</a:t>
            </a:r>
            <a:r>
              <a:rPr lang="en-US" sz="1400" b="1" dirty="0">
                <a:solidFill>
                  <a:schemeClr val="tx1"/>
                </a:solidFill>
              </a:rPr>
              <a:t> </a:t>
            </a:r>
            <a:r>
              <a:rPr lang="fa-IR" sz="1400" b="1" dirty="0">
                <a:solidFill>
                  <a:schemeClr val="tx1"/>
                </a:solidFill>
              </a:rPr>
              <a:t> برای عوارض ساختمانی مسکونی است.</a:t>
            </a: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76</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1829267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در مرحله بعد، سطح جزئیات یا </a:t>
            </a:r>
            <a:r>
              <a:rPr lang="en-US" sz="1400" b="1" dirty="0">
                <a:solidFill>
                  <a:schemeClr val="tx1"/>
                </a:solidFill>
              </a:rPr>
              <a:t>Level of Details </a:t>
            </a:r>
            <a:r>
              <a:rPr lang="fa-IR" sz="1400" b="1" dirty="0">
                <a:solidFill>
                  <a:schemeClr val="tx1"/>
                </a:solidFill>
              </a:rPr>
              <a:t> یا </a:t>
            </a:r>
            <a:r>
              <a:rPr lang="en-US" sz="1400" b="1" dirty="0">
                <a:solidFill>
                  <a:schemeClr val="tx1"/>
                </a:solidFill>
              </a:rPr>
              <a:t>LOD </a:t>
            </a:r>
            <a:r>
              <a:rPr lang="fa-IR" sz="1400" b="1" dirty="0">
                <a:solidFill>
                  <a:schemeClr val="tx1"/>
                </a:solidFill>
              </a:rPr>
              <a:t> برای خروجی </a:t>
            </a:r>
            <a:r>
              <a:rPr lang="en-US" sz="1400" b="1" dirty="0" err="1">
                <a:solidFill>
                  <a:schemeClr val="tx1"/>
                </a:solidFill>
              </a:rPr>
              <a:t>CityGML</a:t>
            </a:r>
            <a:r>
              <a:rPr lang="en-US" sz="1400" b="1" dirty="0">
                <a:solidFill>
                  <a:schemeClr val="tx1"/>
                </a:solidFill>
              </a:rPr>
              <a:t> </a:t>
            </a:r>
            <a:r>
              <a:rPr lang="fa-IR" sz="1400" b="1" dirty="0">
                <a:solidFill>
                  <a:schemeClr val="tx1"/>
                </a:solidFill>
              </a:rPr>
              <a:t> باید مشخص شود که در اینجا روی </a:t>
            </a:r>
            <a:r>
              <a:rPr lang="en-US" sz="1400" b="1" dirty="0">
                <a:solidFill>
                  <a:schemeClr val="tx1"/>
                </a:solidFill>
              </a:rPr>
              <a:t>LOD1 </a:t>
            </a:r>
            <a:r>
              <a:rPr lang="fa-IR" sz="1400" b="1" dirty="0">
                <a:solidFill>
                  <a:schemeClr val="tx1"/>
                </a:solidFill>
              </a:rPr>
              <a:t> تنظیم شده است.</a:t>
            </a:r>
            <a:endParaRPr lang="en-US" sz="1400" b="1"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77</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7514412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در مرحله آخر، فرمت خروجی یعنی فرمت فایل </a:t>
            </a:r>
            <a:r>
              <a:rPr lang="en-US" sz="1400" b="1" dirty="0" err="1">
                <a:solidFill>
                  <a:schemeClr val="tx1"/>
                </a:solidFill>
              </a:rPr>
              <a:t>CityGML</a:t>
            </a:r>
            <a:r>
              <a:rPr lang="en-US" sz="1400" b="1" dirty="0">
                <a:solidFill>
                  <a:schemeClr val="tx1"/>
                </a:solidFill>
              </a:rPr>
              <a:t> </a:t>
            </a:r>
            <a:r>
              <a:rPr lang="fa-IR" sz="1400" b="1" dirty="0">
                <a:solidFill>
                  <a:schemeClr val="tx1"/>
                </a:solidFill>
              </a:rPr>
              <a:t>، مسیر ذخیره سازی این فایل </a:t>
            </a:r>
            <a:r>
              <a:rPr lang="en-US" sz="1400" b="1" dirty="0" err="1">
                <a:solidFill>
                  <a:schemeClr val="tx1"/>
                </a:solidFill>
              </a:rPr>
              <a:t>CityGML</a:t>
            </a:r>
            <a:r>
              <a:rPr lang="en-US" sz="1400" b="1" dirty="0">
                <a:solidFill>
                  <a:schemeClr val="tx1"/>
                </a:solidFill>
              </a:rPr>
              <a:t> </a:t>
            </a:r>
            <a:r>
              <a:rPr lang="fa-IR" sz="1400" b="1" dirty="0">
                <a:solidFill>
                  <a:schemeClr val="tx1"/>
                </a:solidFill>
              </a:rPr>
              <a:t> و نام فایل </a:t>
            </a:r>
            <a:r>
              <a:rPr lang="en-US" sz="1400" b="1" dirty="0" err="1">
                <a:solidFill>
                  <a:schemeClr val="tx1"/>
                </a:solidFill>
              </a:rPr>
              <a:t>CityGML</a:t>
            </a:r>
            <a:r>
              <a:rPr lang="fa-IR" sz="1400" b="1" dirty="0">
                <a:solidFill>
                  <a:schemeClr val="tx1"/>
                </a:solidFill>
              </a:rPr>
              <a:t> مشخص شود.</a:t>
            </a: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78</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5024719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این پنجره بعدی است که در آن باید </a:t>
            </a:r>
            <a:r>
              <a:rPr lang="en-US" sz="1400" b="1" dirty="0">
                <a:solidFill>
                  <a:schemeClr val="tx1"/>
                </a:solidFill>
              </a:rPr>
              <a:t>“Import Feature Type”</a:t>
            </a:r>
            <a:r>
              <a:rPr lang="fa-IR" sz="1400" b="1" dirty="0">
                <a:solidFill>
                  <a:schemeClr val="tx1"/>
                </a:solidFill>
              </a:rPr>
              <a:t>مورد نظر را انتخاب کنید. </a:t>
            </a:r>
            <a:r>
              <a:rPr lang="en-US" sz="1400" b="1" dirty="0">
                <a:solidFill>
                  <a:schemeClr val="tx1"/>
                </a:solidFill>
              </a:rPr>
              <a:t>Import Feature Type </a:t>
            </a:r>
            <a:r>
              <a:rPr lang="fa-IR" sz="1400" b="1" dirty="0">
                <a:solidFill>
                  <a:schemeClr val="tx1"/>
                </a:solidFill>
              </a:rPr>
              <a:t>یک فایل با پسوند </a:t>
            </a:r>
            <a:r>
              <a:rPr lang="en-US" sz="1400" b="1" dirty="0">
                <a:solidFill>
                  <a:schemeClr val="tx1"/>
                </a:solidFill>
              </a:rPr>
              <a:t>xml </a:t>
            </a:r>
            <a:r>
              <a:rPr lang="fa-IR" sz="1400" b="1" dirty="0">
                <a:solidFill>
                  <a:schemeClr val="tx1"/>
                </a:solidFill>
              </a:rPr>
              <a:t> است. این فایل در مسیر نصب نرم افزار </a:t>
            </a:r>
            <a:r>
              <a:rPr lang="en-US" sz="1400" b="1" dirty="0">
                <a:solidFill>
                  <a:schemeClr val="tx1"/>
                </a:solidFill>
              </a:rPr>
              <a:t>FME </a:t>
            </a:r>
            <a:r>
              <a:rPr lang="fa-IR" sz="1400" b="1" dirty="0">
                <a:solidFill>
                  <a:schemeClr val="tx1"/>
                </a:solidFill>
              </a:rPr>
              <a:t> قرار دارد. مسیر دقیق این فایل در اینجا با متن سبز رنگ نشان داده شده است.</a:t>
            </a:r>
          </a:p>
          <a:p>
            <a:pPr algn="r" rtl="1"/>
            <a:r>
              <a:rPr lang="fa-IR" sz="1400" b="1" dirty="0">
                <a:solidFill>
                  <a:schemeClr val="tx1"/>
                </a:solidFill>
              </a:rPr>
              <a:t>در پنجره دوم مربوط</a:t>
            </a:r>
            <a:r>
              <a:rPr lang="fa-IR" sz="1400" b="1" baseline="0" dirty="0">
                <a:solidFill>
                  <a:schemeClr val="tx1"/>
                </a:solidFill>
              </a:rPr>
              <a:t> به تنظیم </a:t>
            </a:r>
            <a:r>
              <a:rPr lang="en-US" sz="1400" b="1" baseline="0" dirty="0">
                <a:solidFill>
                  <a:schemeClr val="tx1"/>
                </a:solidFill>
              </a:rPr>
              <a:t>writer</a:t>
            </a:r>
            <a:r>
              <a:rPr lang="fa-IR" sz="1400" b="1" baseline="0" dirty="0">
                <a:solidFill>
                  <a:schemeClr val="tx1"/>
                </a:solidFill>
              </a:rPr>
              <a:t> که در این اسلاید مشاهده می‌کنید، ما تیک فیچر </a:t>
            </a:r>
            <a:r>
              <a:rPr lang="en-US" sz="1400" b="1" baseline="0" dirty="0">
                <a:solidFill>
                  <a:schemeClr val="tx1"/>
                </a:solidFill>
              </a:rPr>
              <a:t>Building</a:t>
            </a:r>
            <a:r>
              <a:rPr lang="fa-IR" sz="1400" b="1" baseline="0" dirty="0">
                <a:solidFill>
                  <a:schemeClr val="tx1"/>
                </a:solidFill>
              </a:rPr>
              <a:t> را فعال می‌کنیم</a:t>
            </a:r>
            <a:r>
              <a:rPr lang="fa-IR" sz="1400" b="1" dirty="0">
                <a:solidFill>
                  <a:schemeClr val="tx1"/>
                </a:solidFill>
              </a:rPr>
              <a:t>.</a:t>
            </a:r>
          </a:p>
          <a:p>
            <a:pPr algn="r" rtl="1"/>
            <a:endParaRPr lang="en-US" sz="1400" b="1"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79</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4811155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بعد از اضافه کردن </a:t>
            </a:r>
            <a:r>
              <a:rPr lang="en-US" sz="1400" b="1" dirty="0">
                <a:solidFill>
                  <a:schemeClr val="tx1"/>
                </a:solidFill>
              </a:rPr>
              <a:t>writer</a:t>
            </a:r>
            <a:r>
              <a:rPr lang="fa-IR" sz="1400" b="1" dirty="0">
                <a:solidFill>
                  <a:schemeClr val="tx1"/>
                </a:solidFill>
              </a:rPr>
              <a:t> به مدل، مستطیلی</a:t>
            </a:r>
            <a:r>
              <a:rPr lang="fa-IR" sz="1400" b="1" baseline="0" dirty="0">
                <a:solidFill>
                  <a:schemeClr val="tx1"/>
                </a:solidFill>
              </a:rPr>
              <a:t> که داخل کادر قرمز است، به مدل اضافه می‌شود و شکلی مثل این شکل حاصل می‌شود. پس تا اینجای کار، مدل به این شکل درمی‌آید.</a:t>
            </a:r>
            <a:endParaRPr lang="fa-IR" sz="1400" b="1"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80</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259841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just" rtl="1"/>
            <a:r>
              <a:rPr lang="fa-IR" sz="1400" b="1" dirty="0">
                <a:solidFill>
                  <a:schemeClr val="tx1"/>
                </a:solidFill>
              </a:rPr>
              <a:t>بطور کلی رقومی سازی‌های سه بعدی دنیای واقعی در دو رویکرد مستقل گروه‌بندی می‌شوند. </a:t>
            </a:r>
          </a:p>
          <a:p>
            <a:pPr algn="just" rtl="1"/>
            <a:r>
              <a:rPr lang="fa-IR" sz="1400" b="1" dirty="0">
                <a:solidFill>
                  <a:schemeClr val="tx1"/>
                </a:solidFill>
              </a:rPr>
              <a:t>رویکرد اول که عموما بصورت مکانیزه و سریع تولید می‌گردند و کمتر نیاز به کارهای انسانی دارند، گروهی هستند که به آنها "ابرنقطه" یا "</a:t>
            </a:r>
            <a:r>
              <a:rPr lang="en-US" sz="1400" b="1" dirty="0">
                <a:solidFill>
                  <a:schemeClr val="tx1"/>
                </a:solidFill>
              </a:rPr>
              <a:t>Point Cloud</a:t>
            </a:r>
            <a:r>
              <a:rPr lang="fa-IR" sz="1400" b="1" dirty="0">
                <a:solidFill>
                  <a:schemeClr val="tx1"/>
                </a:solidFill>
              </a:rPr>
              <a:t>" می‌گویند.</a:t>
            </a:r>
          </a:p>
          <a:p>
            <a:pPr algn="just" rtl="1"/>
            <a:r>
              <a:rPr lang="fa-IR" sz="1400" b="1" dirty="0">
                <a:solidFill>
                  <a:schemeClr val="tx1"/>
                </a:solidFill>
              </a:rPr>
              <a:t>برای تولید این نوع رقومی سازی سه بعدی، اغلب از دوربین‌های 360 درجه مخصوص و قابل حمل استفاده می‌شود که با حرکت در محیط و تصویربرداری، به صورت مکانیزه فضای سه‌بعدی درقالب ابری از نقاط رنگی که همگی دارای مختصات طول </a:t>
            </a:r>
            <a:r>
              <a:rPr lang="fa-IR" sz="1400" b="1">
                <a:solidFill>
                  <a:schemeClr val="tx1"/>
                </a:solidFill>
              </a:rPr>
              <a:t>و عرض </a:t>
            </a:r>
            <a:r>
              <a:rPr lang="fa-IR" sz="1400" b="1" dirty="0">
                <a:solidFill>
                  <a:schemeClr val="tx1"/>
                </a:solidFill>
              </a:rPr>
              <a:t>و ارتفاع می‌باشند، بوجود می‌آید و امکان حرکت در داخل این فضای سه بعدی و بازبینی آن فراهم می‌گردد.</a:t>
            </a:r>
          </a:p>
          <a:p>
            <a:pPr algn="just" rtl="1"/>
            <a:r>
              <a:rPr lang="fa-IR" sz="1400" b="1" dirty="0">
                <a:solidFill>
                  <a:schemeClr val="tx1"/>
                </a:solidFill>
              </a:rPr>
              <a:t>در فتوگرامتری با پهپاد نیز نظر به تعدد تصاویری که با همپوشانی بیش از 70 – 80 درصد برداشت می‌شوند، بصورت مکانیزه چنین فضای سه‌بعدی رقومی تولید می‌گردد.  </a:t>
            </a:r>
          </a:p>
        </p:txBody>
      </p:sp>
      <p:sp>
        <p:nvSpPr>
          <p:cNvPr id="4" name="Slide Number Placeholder 3"/>
          <p:cNvSpPr>
            <a:spLocks noGrp="1"/>
          </p:cNvSpPr>
          <p:nvPr>
            <p:ph type="sldNum" sz="quarter" idx="10"/>
          </p:nvPr>
        </p:nvSpPr>
        <p:spPr/>
        <p:txBody>
          <a:bodyPr/>
          <a:lstStyle/>
          <a:p>
            <a:pPr algn="l">
              <a:defRPr/>
            </a:pPr>
            <a:fld id="{8987B796-0FB4-4BD0-A80C-C9BFCA5CB64E}" type="slidenum">
              <a:rPr lang="fa-IR" smtClean="0">
                <a:solidFill>
                  <a:prstClr val="black"/>
                </a:solidFill>
              </a:rPr>
              <a:pPr algn="l">
                <a:defRPr/>
              </a:pPr>
              <a:t>9</a:t>
            </a:fld>
            <a:endParaRPr lang="fa-IR">
              <a:solidFill>
                <a:prstClr val="black"/>
              </a:solidFill>
            </a:endParaRPr>
          </a:p>
        </p:txBody>
      </p:sp>
    </p:spTree>
    <p:extLst>
      <p:ext uri="{BB962C8B-B14F-4D97-AF65-F5344CB8AC3E}">
        <p14:creationId xmlns:p14="http://schemas.microsoft.com/office/powerpoint/2010/main" val="6473164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با دو کانکشنی که در این اسلاید مشاهده</a:t>
            </a:r>
            <a:r>
              <a:rPr lang="fa-IR" sz="1400" b="1" baseline="0" dirty="0">
                <a:solidFill>
                  <a:schemeClr val="tx1"/>
                </a:solidFill>
              </a:rPr>
              <a:t> می‌کنید، مدل شما کامل می‌شود.</a:t>
            </a:r>
            <a:endParaRPr lang="fa-IR" sz="1400" b="1"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81</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8517461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و این نمایی از کل مدل شماست که کامل شده و آماده اجرا است.</a:t>
            </a: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82</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21457865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برای ران کردن مدل، روی آیکن </a:t>
            </a:r>
            <a:r>
              <a:rPr lang="en-US" sz="1400" b="1" dirty="0">
                <a:solidFill>
                  <a:schemeClr val="tx1"/>
                </a:solidFill>
              </a:rPr>
              <a:t>Run</a:t>
            </a:r>
            <a:r>
              <a:rPr lang="fa-IR" sz="1400" b="1" dirty="0">
                <a:solidFill>
                  <a:schemeClr val="tx1"/>
                </a:solidFill>
              </a:rPr>
              <a:t> در نوار اصلی </a:t>
            </a:r>
            <a:r>
              <a:rPr lang="en-US" sz="1400" b="1" dirty="0">
                <a:solidFill>
                  <a:schemeClr val="tx1"/>
                </a:solidFill>
              </a:rPr>
              <a:t>FME </a:t>
            </a:r>
            <a:r>
              <a:rPr lang="fa-IR" sz="1400" b="1" dirty="0">
                <a:solidFill>
                  <a:schemeClr val="tx1"/>
                </a:solidFill>
              </a:rPr>
              <a:t> کلیک کنید تا این پنجره باز شود و سپس روی دکمه </a:t>
            </a:r>
            <a:r>
              <a:rPr lang="en-US" sz="1400" b="1" dirty="0">
                <a:solidFill>
                  <a:schemeClr val="tx1"/>
                </a:solidFill>
              </a:rPr>
              <a:t>Run </a:t>
            </a:r>
            <a:r>
              <a:rPr lang="fa-IR" sz="1400" b="1" dirty="0">
                <a:solidFill>
                  <a:schemeClr val="tx1"/>
                </a:solidFill>
              </a:rPr>
              <a:t> کلیک کنید.</a:t>
            </a: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83</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7720099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با کلیک بر روی دکمه </a:t>
            </a:r>
            <a:r>
              <a:rPr lang="en-US" sz="1400" b="1" dirty="0">
                <a:solidFill>
                  <a:schemeClr val="tx1"/>
                </a:solidFill>
              </a:rPr>
              <a:t>Run </a:t>
            </a:r>
            <a:r>
              <a:rPr lang="fa-IR" sz="1400" b="1" dirty="0">
                <a:solidFill>
                  <a:schemeClr val="tx1"/>
                </a:solidFill>
              </a:rPr>
              <a:t> در پنجره</a:t>
            </a:r>
            <a:r>
              <a:rPr lang="fa-IR" sz="1400" b="1" baseline="0" dirty="0">
                <a:solidFill>
                  <a:schemeClr val="tx1"/>
                </a:solidFill>
              </a:rPr>
              <a:t> قبلی</a:t>
            </a:r>
            <a:r>
              <a:rPr lang="fa-IR" sz="1400" b="1" dirty="0">
                <a:solidFill>
                  <a:schemeClr val="tx1"/>
                </a:solidFill>
              </a:rPr>
              <a:t>، ران شدن یا پروسس مدل شروع می‌شود و نتیجه آن در زیر محیط نرم‌افزار مثل شکل زیر نمایش داده می‌شود. در واقع پیش نمایشی از پنج ساختمان در </a:t>
            </a:r>
            <a:r>
              <a:rPr lang="en-US" sz="1400" b="1" dirty="0">
                <a:solidFill>
                  <a:schemeClr val="tx1"/>
                </a:solidFill>
              </a:rPr>
              <a:t>FME </a:t>
            </a:r>
            <a:r>
              <a:rPr lang="fa-IR" sz="1400" b="1" dirty="0">
                <a:solidFill>
                  <a:schemeClr val="tx1"/>
                </a:solidFill>
              </a:rPr>
              <a:t> قابل مشاهده می‌شود.</a:t>
            </a:r>
          </a:p>
          <a:p>
            <a:pPr algn="r" rtl="1"/>
            <a:endParaRPr lang="fa-IR" sz="1400" b="1"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84</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51561787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وقتی مدل ران شد، فایل </a:t>
            </a:r>
            <a:r>
              <a:rPr lang="en-US" sz="1400" b="1" dirty="0" err="1">
                <a:solidFill>
                  <a:schemeClr val="tx1"/>
                </a:solidFill>
              </a:rPr>
              <a:t>CityGML</a:t>
            </a:r>
            <a:r>
              <a:rPr lang="fa-IR" sz="1400" b="1" dirty="0">
                <a:solidFill>
                  <a:schemeClr val="tx1"/>
                </a:solidFill>
              </a:rPr>
              <a:t> ایجاد می‌شود. ظاهر این فایل چیزی شبیه به این</a:t>
            </a:r>
            <a:r>
              <a:rPr lang="fa-IR" sz="1400" b="1" baseline="0" dirty="0">
                <a:solidFill>
                  <a:schemeClr val="tx1"/>
                </a:solidFill>
              </a:rPr>
              <a:t> شکل است.</a:t>
            </a:r>
            <a:endParaRPr lang="fa-IR" sz="1400" b="1"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85</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05595890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دقیقا مشابه با فرآیند تبدیل </a:t>
            </a:r>
            <a:r>
              <a:rPr lang="en-US" sz="1400" b="1" dirty="0" err="1">
                <a:solidFill>
                  <a:schemeClr val="tx1"/>
                </a:solidFill>
              </a:rPr>
              <a:t>shapefile</a:t>
            </a:r>
            <a:r>
              <a:rPr lang="fa-IR" sz="1400" b="1" dirty="0">
                <a:solidFill>
                  <a:schemeClr val="tx1"/>
                </a:solidFill>
              </a:rPr>
              <a:t> به </a:t>
            </a:r>
            <a:r>
              <a:rPr lang="en-US" sz="1400" b="1" dirty="0" err="1">
                <a:solidFill>
                  <a:schemeClr val="tx1"/>
                </a:solidFill>
              </a:rPr>
              <a:t>CityGML</a:t>
            </a:r>
            <a:r>
              <a:rPr lang="fa-IR" sz="1400" b="1" dirty="0">
                <a:solidFill>
                  <a:schemeClr val="tx1"/>
                </a:solidFill>
              </a:rPr>
              <a:t>،</a:t>
            </a:r>
            <a:r>
              <a:rPr lang="fa-IR" sz="1400" b="1" baseline="0" dirty="0">
                <a:solidFill>
                  <a:schemeClr val="tx1"/>
                </a:solidFill>
              </a:rPr>
              <a:t> به منظور تبدیل </a:t>
            </a:r>
            <a:r>
              <a:rPr lang="en-US" sz="1400" b="1" baseline="0" dirty="0" err="1">
                <a:solidFill>
                  <a:schemeClr val="tx1"/>
                </a:solidFill>
              </a:rPr>
              <a:t>CityGML</a:t>
            </a:r>
            <a:r>
              <a:rPr lang="fa-IR" sz="1400" b="1" baseline="0" dirty="0">
                <a:solidFill>
                  <a:schemeClr val="tx1"/>
                </a:solidFill>
              </a:rPr>
              <a:t> به </a:t>
            </a:r>
            <a:r>
              <a:rPr lang="en-US" sz="1400" b="1" baseline="0" dirty="0">
                <a:solidFill>
                  <a:schemeClr val="tx1"/>
                </a:solidFill>
              </a:rPr>
              <a:t>3D Tiles</a:t>
            </a:r>
            <a:r>
              <a:rPr lang="fa-IR" sz="1400" b="1" baseline="0" dirty="0">
                <a:solidFill>
                  <a:schemeClr val="tx1"/>
                </a:solidFill>
              </a:rPr>
              <a:t>، شما ابتدا یک فایل </a:t>
            </a:r>
            <a:r>
              <a:rPr lang="en-US" sz="1400" b="1" baseline="0" dirty="0">
                <a:solidFill>
                  <a:schemeClr val="tx1"/>
                </a:solidFill>
              </a:rPr>
              <a:t>FME</a:t>
            </a:r>
            <a:r>
              <a:rPr lang="fa-IR" sz="1400" b="1" baseline="0" dirty="0">
                <a:solidFill>
                  <a:schemeClr val="tx1"/>
                </a:solidFill>
              </a:rPr>
              <a:t> خالی ایجاد می‌کنید و یک </a:t>
            </a:r>
            <a:r>
              <a:rPr lang="en-US" sz="1400" b="1" baseline="0" dirty="0">
                <a:solidFill>
                  <a:schemeClr val="tx1"/>
                </a:solidFill>
              </a:rPr>
              <a:t>reader</a:t>
            </a:r>
            <a:r>
              <a:rPr lang="fa-IR" sz="1400" b="1" baseline="0" dirty="0">
                <a:solidFill>
                  <a:schemeClr val="tx1"/>
                </a:solidFill>
              </a:rPr>
              <a:t> را به مدل اضافه می‌کنید و فایل </a:t>
            </a:r>
            <a:r>
              <a:rPr lang="en-US" sz="1400" b="1" baseline="0" dirty="0" err="1">
                <a:solidFill>
                  <a:schemeClr val="tx1"/>
                </a:solidFill>
              </a:rPr>
              <a:t>CityGML</a:t>
            </a:r>
            <a:r>
              <a:rPr lang="fa-IR" sz="1400" b="1" baseline="0" dirty="0">
                <a:solidFill>
                  <a:schemeClr val="tx1"/>
                </a:solidFill>
              </a:rPr>
              <a:t> ای که در مرحله قبل تولید کردید، می‌خوانید.</a:t>
            </a:r>
            <a:endParaRPr lang="fa-IR" sz="1400" b="1"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86</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9595695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بعد از اضافه کردن </a:t>
            </a:r>
            <a:r>
              <a:rPr lang="en-US" sz="1400" b="1" dirty="0">
                <a:solidFill>
                  <a:schemeClr val="tx1"/>
                </a:solidFill>
              </a:rPr>
              <a:t>reader</a:t>
            </a:r>
            <a:r>
              <a:rPr lang="fa-IR" sz="1400" b="1" dirty="0">
                <a:solidFill>
                  <a:schemeClr val="tx1"/>
                </a:solidFill>
              </a:rPr>
              <a:t>،</a:t>
            </a:r>
            <a:r>
              <a:rPr lang="fa-IR" sz="1400" b="1" baseline="0" dirty="0">
                <a:solidFill>
                  <a:schemeClr val="tx1"/>
                </a:solidFill>
              </a:rPr>
              <a:t> نوبت به اضافه کردن </a:t>
            </a:r>
            <a:r>
              <a:rPr lang="en-US" sz="1400" b="1" baseline="0" dirty="0">
                <a:solidFill>
                  <a:schemeClr val="tx1"/>
                </a:solidFill>
              </a:rPr>
              <a:t>writer</a:t>
            </a:r>
            <a:r>
              <a:rPr lang="fa-IR" sz="1400" b="1" baseline="0" dirty="0">
                <a:solidFill>
                  <a:schemeClr val="tx1"/>
                </a:solidFill>
              </a:rPr>
              <a:t> می‌رسد.</a:t>
            </a:r>
            <a:endParaRPr lang="fa-IR" sz="1400" b="1"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87</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034811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سپس در پنجره </a:t>
            </a:r>
            <a:r>
              <a:rPr lang="en-US" sz="1400" b="1" dirty="0">
                <a:solidFill>
                  <a:schemeClr val="tx1"/>
                </a:solidFill>
              </a:rPr>
              <a:t>writer</a:t>
            </a:r>
            <a:r>
              <a:rPr lang="fa-IR" sz="1400" b="1" dirty="0">
                <a:solidFill>
                  <a:schemeClr val="tx1"/>
                </a:solidFill>
              </a:rPr>
              <a:t>، در کادر قرمز اول،</a:t>
            </a:r>
            <a:r>
              <a:rPr lang="fa-IR" sz="1400" b="1" baseline="0" dirty="0">
                <a:solidFill>
                  <a:schemeClr val="tx1"/>
                </a:solidFill>
              </a:rPr>
              <a:t> </a:t>
            </a:r>
            <a:r>
              <a:rPr lang="fa-IR" sz="1400" b="1" dirty="0">
                <a:solidFill>
                  <a:schemeClr val="tx1"/>
                </a:solidFill>
              </a:rPr>
              <a:t>فرمت خروجی را روی </a:t>
            </a:r>
            <a:r>
              <a:rPr lang="en-US" sz="1400" b="1" dirty="0">
                <a:solidFill>
                  <a:schemeClr val="tx1"/>
                </a:solidFill>
              </a:rPr>
              <a:t>3D Tiles</a:t>
            </a:r>
            <a:r>
              <a:rPr lang="fa-IR" sz="1400" b="1" baseline="0" dirty="0">
                <a:solidFill>
                  <a:schemeClr val="tx1"/>
                </a:solidFill>
              </a:rPr>
              <a:t> تنظیم می‌کنیم و در کادر قرمز دوم، مسیر و نام </a:t>
            </a:r>
            <a:r>
              <a:rPr lang="fa-IR" sz="1400" b="1" dirty="0">
                <a:solidFill>
                  <a:schemeClr val="tx1"/>
                </a:solidFill>
              </a:rPr>
              <a:t>فایل خروجی را هم ست می کنیم. با کلیک بر روی </a:t>
            </a:r>
            <a:r>
              <a:rPr lang="en-US" sz="1400" b="1" dirty="0">
                <a:solidFill>
                  <a:schemeClr val="tx1"/>
                </a:solidFill>
              </a:rPr>
              <a:t>OK، </a:t>
            </a:r>
            <a:r>
              <a:rPr lang="fa-IR" sz="1400" b="1" dirty="0">
                <a:solidFill>
                  <a:schemeClr val="tx1"/>
                </a:solidFill>
              </a:rPr>
              <a:t>کادر محاوره ای بعدی به این صورت باز می‌شود.</a:t>
            </a: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88</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2496576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مدل شما آماده ران شدن است. فقط کافی است که روی آیکن </a:t>
            </a:r>
            <a:r>
              <a:rPr lang="en-US" sz="1400" b="1" dirty="0">
                <a:solidFill>
                  <a:schemeClr val="tx1"/>
                </a:solidFill>
              </a:rPr>
              <a:t>Run</a:t>
            </a:r>
            <a:r>
              <a:rPr lang="fa-IR" sz="1400" b="1" dirty="0">
                <a:solidFill>
                  <a:schemeClr val="tx1"/>
                </a:solidFill>
              </a:rPr>
              <a:t> کلیک کنید.</a:t>
            </a: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89</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9495646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خروجی تولید شده چیزی شبیه به این است.</a:t>
            </a:r>
          </a:p>
          <a:p>
            <a:pPr algn="r" rtl="1"/>
            <a:r>
              <a:rPr lang="fa-IR" sz="1400" b="1" dirty="0">
                <a:solidFill>
                  <a:schemeClr val="tx1"/>
                </a:solidFill>
              </a:rPr>
              <a:t>در داخل پوشه </a:t>
            </a:r>
            <a:r>
              <a:rPr lang="en-US" sz="1400" b="1" dirty="0">
                <a:solidFill>
                  <a:schemeClr val="tx1"/>
                </a:solidFill>
              </a:rPr>
              <a:t>data </a:t>
            </a:r>
            <a:r>
              <a:rPr lang="fa-IR" sz="1400" b="1" dirty="0">
                <a:solidFill>
                  <a:schemeClr val="tx1"/>
                </a:solidFill>
              </a:rPr>
              <a:t> تعدادی فایل با پسوند </a:t>
            </a:r>
            <a:r>
              <a:rPr lang="en-US" sz="1400" b="1" dirty="0">
                <a:solidFill>
                  <a:schemeClr val="tx1"/>
                </a:solidFill>
              </a:rPr>
              <a:t>b3dm </a:t>
            </a:r>
            <a:r>
              <a:rPr lang="fa-IR" sz="1400" b="1" dirty="0">
                <a:solidFill>
                  <a:schemeClr val="tx1"/>
                </a:solidFill>
              </a:rPr>
              <a:t> ایجاد</a:t>
            </a:r>
            <a:r>
              <a:rPr lang="fa-IR" sz="1400" b="1" baseline="0" dirty="0">
                <a:solidFill>
                  <a:schemeClr val="tx1"/>
                </a:solidFill>
              </a:rPr>
              <a:t> شده‌اند </a:t>
            </a:r>
            <a:r>
              <a:rPr lang="fa-IR" sz="1400" b="1" dirty="0">
                <a:solidFill>
                  <a:schemeClr val="tx1"/>
                </a:solidFill>
              </a:rPr>
              <a:t>و همچنین یک فایل متادیتا به نام </a:t>
            </a:r>
            <a:r>
              <a:rPr lang="en-US" sz="1400" b="1" dirty="0" err="1">
                <a:solidFill>
                  <a:schemeClr val="tx1"/>
                </a:solidFill>
              </a:rPr>
              <a:t>tileset.json</a:t>
            </a:r>
            <a:r>
              <a:rPr lang="en-US" sz="1400" b="1" dirty="0">
                <a:solidFill>
                  <a:schemeClr val="tx1"/>
                </a:solidFill>
              </a:rPr>
              <a:t> </a:t>
            </a:r>
            <a:r>
              <a:rPr lang="fa-IR" sz="1400" b="1" dirty="0">
                <a:solidFill>
                  <a:schemeClr val="tx1"/>
                </a:solidFill>
              </a:rPr>
              <a:t> ایجاد می‌شود.</a:t>
            </a: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90</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374016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sz="1400" b="1" dirty="0">
                <a:solidFill>
                  <a:schemeClr val="tx1"/>
                </a:solidFill>
              </a:rPr>
              <a:t>رویکرد دوم که عموما بصورت دستی و با صرف زمان طولانی تولید می‌گردند و بیشتر از ابزارهای نرم‌افزاری جانبی کمک می‌گیرند، گروهی هستند که به آنها "مدل جی آی اس 3 بعدی" یا “</a:t>
            </a:r>
            <a:r>
              <a:rPr lang="en-US" sz="1400" b="1" dirty="0">
                <a:solidFill>
                  <a:schemeClr val="tx1"/>
                </a:solidFill>
              </a:rPr>
              <a:t>3D-GIS Model</a:t>
            </a:r>
            <a:r>
              <a:rPr lang="fa-IR" sz="1400" b="1" dirty="0">
                <a:solidFill>
                  <a:schemeClr val="tx1"/>
                </a:solidFill>
              </a:rPr>
              <a:t>" می‌گویند.</a:t>
            </a:r>
            <a:endParaRPr lang="en-US" sz="1400" b="1" dirty="0">
              <a:solidFill>
                <a:schemeClr val="tx1"/>
              </a:solidFill>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fa-IR" sz="1400" b="1" dirty="0">
                <a:solidFill>
                  <a:schemeClr val="tx1"/>
                </a:solidFill>
              </a:rPr>
              <a:t>برای تولید این نوع رقومی سازی سه بعدی، سعی می‌شود با استفاده از سامانه‌هایی که برای این منظور تهیه شده‌اند، همه عوارض به صورت اشیاء مستقل به صورت 3 بعدی  تولید و در همان محل مشخص خود قرار داده شوند. هربخشی از کار، در محیطی جداگانه ساخته و آماده می‌شوند و همگی با هم سازگار و قابل تعامل هستند.</a:t>
            </a:r>
          </a:p>
          <a:p>
            <a:pPr marL="0" marR="0" lvl="0" indent="0" algn="r" defTabSz="914400" rtl="1" eaLnBrk="1" fontAlgn="auto" latinLnBrk="0" hangingPunct="1">
              <a:lnSpc>
                <a:spcPct val="100000"/>
              </a:lnSpc>
              <a:spcBef>
                <a:spcPts val="0"/>
              </a:spcBef>
              <a:spcAft>
                <a:spcPts val="0"/>
              </a:spcAft>
              <a:buClrTx/>
              <a:buSzTx/>
              <a:buFontTx/>
              <a:buNone/>
              <a:tabLst/>
              <a:defRPr/>
            </a:pPr>
            <a:r>
              <a:rPr lang="fa-IR" sz="1400" b="1" dirty="0">
                <a:solidFill>
                  <a:schemeClr val="tx1"/>
                </a:solidFill>
              </a:rPr>
              <a:t>در این مدل، همه اشیاء قابل شناخت و انتخاب بوده و می‌توان با سرعت و سهولت، پرسش‌هاس 3بعدی و تحلیل‌های مکانی 3 بعدی انجام داد.</a:t>
            </a:r>
          </a:p>
          <a:p>
            <a:endParaRPr lang="en-US" sz="1400" b="1" dirty="0">
              <a:solidFill>
                <a:schemeClr val="tx1"/>
              </a:solidFill>
            </a:endParaRPr>
          </a:p>
        </p:txBody>
      </p:sp>
      <p:sp>
        <p:nvSpPr>
          <p:cNvPr id="4" name="Slide Number Placeholder 3"/>
          <p:cNvSpPr>
            <a:spLocks noGrp="1"/>
          </p:cNvSpPr>
          <p:nvPr>
            <p:ph type="sldNum" sz="quarter" idx="10"/>
          </p:nvPr>
        </p:nvSpPr>
        <p:spPr/>
        <p:txBody>
          <a:bodyPr/>
          <a:lstStyle/>
          <a:p>
            <a:pPr algn="l">
              <a:defRPr/>
            </a:pPr>
            <a:fld id="{8987B796-0FB4-4BD0-A80C-C9BFCA5CB64E}" type="slidenum">
              <a:rPr lang="fa-IR" smtClean="0">
                <a:solidFill>
                  <a:prstClr val="black"/>
                </a:solidFill>
              </a:rPr>
              <a:pPr algn="l">
                <a:defRPr/>
              </a:pPr>
              <a:t>10</a:t>
            </a:fld>
            <a:endParaRPr lang="fa-IR">
              <a:solidFill>
                <a:prstClr val="black"/>
              </a:solidFill>
            </a:endParaRPr>
          </a:p>
        </p:txBody>
      </p:sp>
    </p:spTree>
    <p:extLst>
      <p:ext uri="{BB962C8B-B14F-4D97-AF65-F5344CB8AC3E}">
        <p14:creationId xmlns:p14="http://schemas.microsoft.com/office/powerpoint/2010/main" val="33683366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از طریق</a:t>
            </a:r>
            <a:r>
              <a:rPr lang="fa-IR" sz="1400" b="1" baseline="0" dirty="0">
                <a:solidFill>
                  <a:schemeClr val="tx1"/>
                </a:solidFill>
              </a:rPr>
              <a:t> این </a:t>
            </a:r>
            <a:r>
              <a:rPr lang="en-US" sz="1400" b="1" baseline="0" dirty="0">
                <a:solidFill>
                  <a:schemeClr val="tx1"/>
                </a:solidFill>
              </a:rPr>
              <a:t>URL</a:t>
            </a:r>
            <a:r>
              <a:rPr lang="fa-IR" sz="1400" b="1" baseline="0" dirty="0">
                <a:solidFill>
                  <a:schemeClr val="tx1"/>
                </a:solidFill>
              </a:rPr>
              <a:t>، شما می‌توانید به راحتی </a:t>
            </a:r>
            <a:r>
              <a:rPr lang="en-US" sz="1400" b="1" baseline="0" dirty="0" err="1">
                <a:solidFill>
                  <a:schemeClr val="tx1"/>
                </a:solidFill>
              </a:rPr>
              <a:t>CesiumJS</a:t>
            </a:r>
            <a:r>
              <a:rPr lang="fa-IR" sz="1400" b="1" baseline="0" dirty="0">
                <a:solidFill>
                  <a:schemeClr val="tx1"/>
                </a:solidFill>
              </a:rPr>
              <a:t> که یک </a:t>
            </a:r>
            <a:r>
              <a:rPr lang="en-US" sz="1400" b="1" baseline="0" dirty="0">
                <a:solidFill>
                  <a:schemeClr val="tx1"/>
                </a:solidFill>
              </a:rPr>
              <a:t>web application</a:t>
            </a:r>
            <a:r>
              <a:rPr lang="fa-IR" sz="1400" b="1" baseline="0" dirty="0">
                <a:solidFill>
                  <a:schemeClr val="tx1"/>
                </a:solidFill>
              </a:rPr>
              <a:t> است، را دانلود و نصب کنید.</a:t>
            </a:r>
            <a:endParaRPr lang="fa-IR" sz="1400" b="1"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91</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46154993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پس از دانلود و </a:t>
            </a:r>
            <a:r>
              <a:rPr lang="en-US" sz="1400" b="1" dirty="0">
                <a:solidFill>
                  <a:schemeClr val="tx1"/>
                </a:solidFill>
              </a:rPr>
              <a:t>unzip</a:t>
            </a:r>
            <a:r>
              <a:rPr lang="fa-IR" sz="1400" b="1" dirty="0">
                <a:solidFill>
                  <a:schemeClr val="tx1"/>
                </a:solidFill>
              </a:rPr>
              <a:t> کردن آن، محتوای </a:t>
            </a:r>
            <a:r>
              <a:rPr lang="en-US" sz="1400" b="1" dirty="0" err="1">
                <a:solidFill>
                  <a:schemeClr val="tx1"/>
                </a:solidFill>
              </a:rPr>
              <a:t>CesiumJS</a:t>
            </a:r>
            <a:r>
              <a:rPr lang="en-US" sz="1400" b="1" dirty="0">
                <a:solidFill>
                  <a:schemeClr val="tx1"/>
                </a:solidFill>
              </a:rPr>
              <a:t> </a:t>
            </a:r>
            <a:r>
              <a:rPr lang="fa-IR" sz="1400" b="1" dirty="0">
                <a:solidFill>
                  <a:schemeClr val="tx1"/>
                </a:solidFill>
              </a:rPr>
              <a:t> باید شبیه به این شکل باشد.</a:t>
            </a:r>
          </a:p>
          <a:p>
            <a:pPr algn="r" rtl="1"/>
            <a:r>
              <a:rPr lang="fa-IR" sz="1400" b="1" dirty="0">
                <a:solidFill>
                  <a:schemeClr val="tx1"/>
                </a:solidFill>
              </a:rPr>
              <a:t>پس از آن، این محتویات را کپی می کنیم و سپس در پوشه ای با نام دلخواه </a:t>
            </a:r>
            <a:r>
              <a:rPr lang="en-US" sz="1400" b="1" dirty="0">
                <a:solidFill>
                  <a:schemeClr val="tx1"/>
                </a:solidFill>
              </a:rPr>
              <a:t>paste</a:t>
            </a:r>
            <a:r>
              <a:rPr lang="fa-IR" sz="1400" b="1" dirty="0">
                <a:solidFill>
                  <a:schemeClr val="tx1"/>
                </a:solidFill>
              </a:rPr>
              <a:t> می کنیم. من اسم این پوشه را </a:t>
            </a:r>
            <a:r>
              <a:rPr lang="en-US" sz="1400" b="1" dirty="0" err="1">
                <a:solidFill>
                  <a:schemeClr val="tx1"/>
                </a:solidFill>
              </a:rPr>
              <a:t>MyCesiumJS</a:t>
            </a:r>
            <a:r>
              <a:rPr lang="en-US" sz="1400" b="1" dirty="0">
                <a:solidFill>
                  <a:schemeClr val="tx1"/>
                </a:solidFill>
              </a:rPr>
              <a:t> </a:t>
            </a:r>
            <a:r>
              <a:rPr lang="fa-IR" sz="1400" b="1" baseline="0" dirty="0">
                <a:solidFill>
                  <a:schemeClr val="tx1"/>
                </a:solidFill>
              </a:rPr>
              <a:t> </a:t>
            </a:r>
            <a:r>
              <a:rPr lang="fa-IR" sz="1400" b="1" dirty="0">
                <a:solidFill>
                  <a:schemeClr val="tx1"/>
                </a:solidFill>
              </a:rPr>
              <a:t>گذاشتم</a:t>
            </a:r>
            <a:endParaRPr lang="en-US" sz="1400" b="1" dirty="0">
              <a:solidFill>
                <a:schemeClr val="tx1"/>
              </a:solidFill>
            </a:endParaRPr>
          </a:p>
          <a:p>
            <a:pPr algn="r" rtl="1"/>
            <a:endParaRPr lang="fa-IR" sz="1400" b="1"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92</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9422162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با قرار دادن پوشه </a:t>
            </a:r>
            <a:r>
              <a:rPr lang="en-US" sz="1400" b="1" dirty="0" err="1">
                <a:solidFill>
                  <a:schemeClr val="tx1"/>
                </a:solidFill>
              </a:rPr>
              <a:t>MyCesiumJS</a:t>
            </a:r>
            <a:r>
              <a:rPr lang="en-US" sz="1400" b="1" dirty="0">
                <a:solidFill>
                  <a:schemeClr val="tx1"/>
                </a:solidFill>
              </a:rPr>
              <a:t> </a:t>
            </a:r>
            <a:r>
              <a:rPr lang="fa-IR" sz="1400" b="1" dirty="0">
                <a:solidFill>
                  <a:schemeClr val="tx1"/>
                </a:solidFill>
              </a:rPr>
              <a:t> در پوشه </a:t>
            </a:r>
            <a:r>
              <a:rPr lang="en-US" sz="1400" b="1" dirty="0" err="1">
                <a:solidFill>
                  <a:schemeClr val="tx1"/>
                </a:solidFill>
              </a:rPr>
              <a:t>webapps</a:t>
            </a:r>
            <a:r>
              <a:rPr lang="en-US" sz="1400" b="1" dirty="0">
                <a:solidFill>
                  <a:schemeClr val="tx1"/>
                </a:solidFill>
              </a:rPr>
              <a:t> </a:t>
            </a:r>
            <a:r>
              <a:rPr lang="fa-IR" sz="1400" b="1" dirty="0">
                <a:solidFill>
                  <a:schemeClr val="tx1"/>
                </a:solidFill>
              </a:rPr>
              <a:t> تامکت (در حالی که</a:t>
            </a:r>
            <a:r>
              <a:rPr lang="en-US" sz="1400" b="1" dirty="0">
                <a:solidFill>
                  <a:schemeClr val="tx1"/>
                </a:solidFill>
              </a:rPr>
              <a:t> </a:t>
            </a:r>
            <a:r>
              <a:rPr lang="fa-IR" sz="1400" b="1" dirty="0">
                <a:solidFill>
                  <a:schemeClr val="tx1"/>
                </a:solidFill>
              </a:rPr>
              <a:t>تامکت </a:t>
            </a:r>
            <a:r>
              <a:rPr lang="en-US" sz="1400" b="1" dirty="0">
                <a:solidFill>
                  <a:schemeClr val="tx1"/>
                </a:solidFill>
              </a:rPr>
              <a:t>stop</a:t>
            </a:r>
            <a:r>
              <a:rPr lang="fa-IR" sz="1400" b="1" dirty="0">
                <a:solidFill>
                  <a:schemeClr val="tx1"/>
                </a:solidFill>
              </a:rPr>
              <a:t> شده است) و سپس راه‌اندازی تامکت، </a:t>
            </a:r>
            <a:r>
              <a:rPr lang="en-US" sz="1400" b="1" dirty="0" err="1">
                <a:solidFill>
                  <a:schemeClr val="tx1"/>
                </a:solidFill>
              </a:rPr>
              <a:t>CesiumJS</a:t>
            </a:r>
            <a:r>
              <a:rPr lang="en-US" sz="1400" b="1" dirty="0">
                <a:solidFill>
                  <a:schemeClr val="tx1"/>
                </a:solidFill>
              </a:rPr>
              <a:t> </a:t>
            </a:r>
            <a:r>
              <a:rPr lang="fa-IR" sz="1400" b="1" dirty="0">
                <a:solidFill>
                  <a:schemeClr val="tx1"/>
                </a:solidFill>
              </a:rPr>
              <a:t> در داخل تامکت </a:t>
            </a:r>
            <a:r>
              <a:rPr lang="en-US" sz="1400" b="1" dirty="0">
                <a:solidFill>
                  <a:schemeClr val="tx1"/>
                </a:solidFill>
              </a:rPr>
              <a:t>deploy</a:t>
            </a:r>
            <a:r>
              <a:rPr lang="fa-IR" sz="1400" b="1" dirty="0">
                <a:solidFill>
                  <a:schemeClr val="tx1"/>
                </a:solidFill>
              </a:rPr>
              <a:t> می‌شود و نصب آن کامل می‌شود.</a:t>
            </a: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93</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59004826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بعد</a:t>
            </a:r>
            <a:r>
              <a:rPr lang="fa-IR" sz="1400" b="1" baseline="0" dirty="0">
                <a:solidFill>
                  <a:schemeClr val="tx1"/>
                </a:solidFill>
              </a:rPr>
              <a:t> از اینکه تامکت استارت می‌شود، می‌بینیم که </a:t>
            </a:r>
            <a:r>
              <a:rPr lang="en-US" sz="1400" b="1" baseline="0" dirty="0" err="1">
                <a:solidFill>
                  <a:schemeClr val="tx1"/>
                </a:solidFill>
              </a:rPr>
              <a:t>CesiumJS</a:t>
            </a:r>
            <a:r>
              <a:rPr lang="fa-IR" sz="1400" b="1" baseline="0" dirty="0">
                <a:solidFill>
                  <a:schemeClr val="tx1"/>
                </a:solidFill>
              </a:rPr>
              <a:t> در داخل آن </a:t>
            </a:r>
            <a:r>
              <a:rPr lang="en-US" sz="1400" b="1" baseline="0" dirty="0">
                <a:solidFill>
                  <a:schemeClr val="tx1"/>
                </a:solidFill>
              </a:rPr>
              <a:t>deploy</a:t>
            </a:r>
            <a:r>
              <a:rPr lang="fa-IR" sz="1400" b="1" baseline="0" dirty="0">
                <a:solidFill>
                  <a:schemeClr val="tx1"/>
                </a:solidFill>
              </a:rPr>
              <a:t> شده (کادر قرمز)</a:t>
            </a:r>
            <a:endParaRPr lang="fa-IR" sz="1400" b="1"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94</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02113049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حالا</a:t>
            </a:r>
            <a:r>
              <a:rPr lang="fa-IR" sz="1400" b="1" baseline="0" dirty="0">
                <a:solidFill>
                  <a:schemeClr val="tx1"/>
                </a:solidFill>
              </a:rPr>
              <a:t> که </a:t>
            </a:r>
            <a:r>
              <a:rPr lang="en-US" sz="1400" b="1" baseline="0" dirty="0" err="1">
                <a:solidFill>
                  <a:schemeClr val="tx1"/>
                </a:solidFill>
              </a:rPr>
              <a:t>CeiumJS</a:t>
            </a:r>
            <a:r>
              <a:rPr lang="fa-IR" sz="1400" b="1" baseline="0" dirty="0">
                <a:solidFill>
                  <a:schemeClr val="tx1"/>
                </a:solidFill>
              </a:rPr>
              <a:t> نصب شده، می‌توانید با تایپ آدرس </a:t>
            </a:r>
            <a:r>
              <a:rPr lang="en-US" sz="1400" b="1" baseline="0" dirty="0">
                <a:solidFill>
                  <a:schemeClr val="tx1"/>
                </a:solidFill>
              </a:rPr>
              <a:t>URL</a:t>
            </a:r>
            <a:r>
              <a:rPr lang="fa-IR" sz="1400" b="1" baseline="0" dirty="0">
                <a:solidFill>
                  <a:schemeClr val="tx1"/>
                </a:solidFill>
              </a:rPr>
              <a:t>ای آن در یک مرورگر، به این اپلیکیشن دسترسی پیدا کنید. وقتی این شکل دیده می‌شود، یعنی اینکه </a:t>
            </a:r>
            <a:r>
              <a:rPr lang="en-US" sz="1400" b="1" baseline="0" dirty="0" err="1">
                <a:solidFill>
                  <a:schemeClr val="tx1"/>
                </a:solidFill>
              </a:rPr>
              <a:t>CesiumJS</a:t>
            </a:r>
            <a:r>
              <a:rPr lang="fa-IR" sz="1400" b="1" baseline="0" dirty="0">
                <a:solidFill>
                  <a:schemeClr val="tx1"/>
                </a:solidFill>
              </a:rPr>
              <a:t> به درستی نصب شده است.</a:t>
            </a:r>
            <a:endParaRPr lang="fa-IR" sz="1400" b="1"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95</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30210409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fa-IR" sz="1400" b="1"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96</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65631244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فایل </a:t>
            </a:r>
            <a:r>
              <a:rPr lang="en-US" sz="1400" b="1" dirty="0">
                <a:solidFill>
                  <a:schemeClr val="tx1"/>
                </a:solidFill>
              </a:rPr>
              <a:t>3D</a:t>
            </a:r>
            <a:r>
              <a:rPr lang="en-US" sz="1400" b="1" baseline="0" dirty="0">
                <a:solidFill>
                  <a:schemeClr val="tx1"/>
                </a:solidFill>
              </a:rPr>
              <a:t> Tiles</a:t>
            </a:r>
            <a:r>
              <a:rPr lang="fa-IR" sz="1400" b="1" baseline="0" dirty="0">
                <a:solidFill>
                  <a:schemeClr val="tx1"/>
                </a:solidFill>
              </a:rPr>
              <a:t>ای که قبلا ایجاد کردید را کپی می‌کنید و در یک فولدری با اسم دلخواه، </a:t>
            </a:r>
            <a:r>
              <a:rPr lang="en-US" sz="1400" b="1" baseline="0" dirty="0">
                <a:solidFill>
                  <a:schemeClr val="tx1"/>
                </a:solidFill>
              </a:rPr>
              <a:t>paste</a:t>
            </a:r>
            <a:r>
              <a:rPr lang="fa-IR" sz="1400" b="1" baseline="0" dirty="0">
                <a:solidFill>
                  <a:schemeClr val="tx1"/>
                </a:solidFill>
              </a:rPr>
              <a:t> می‌کنید و این فولدر را در مسیری که در اینجا نشان داده شده، قرار می‌دهید.</a:t>
            </a:r>
            <a:endParaRPr lang="fa-IR" sz="1400" b="1"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97</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59880270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سپس شما به یک فایل </a:t>
            </a:r>
            <a:r>
              <a:rPr lang="en-US" sz="1400" b="1" dirty="0">
                <a:solidFill>
                  <a:schemeClr val="tx1"/>
                </a:solidFill>
              </a:rPr>
              <a:t>HTML </a:t>
            </a:r>
            <a:r>
              <a:rPr lang="fa-IR" sz="1400" b="1" dirty="0">
                <a:solidFill>
                  <a:schemeClr val="tx1"/>
                </a:solidFill>
              </a:rPr>
              <a:t> که حاوی یک آدرس </a:t>
            </a:r>
            <a:r>
              <a:rPr lang="en-US" sz="1400" b="1" dirty="0">
                <a:solidFill>
                  <a:schemeClr val="tx1"/>
                </a:solidFill>
              </a:rPr>
              <a:t>URL </a:t>
            </a:r>
            <a:r>
              <a:rPr lang="fa-IR" sz="1400" b="1" dirty="0">
                <a:solidFill>
                  <a:schemeClr val="tx1"/>
                </a:solidFill>
              </a:rPr>
              <a:t> ای است، نیاز دارید. این آدرس </a:t>
            </a:r>
            <a:r>
              <a:rPr lang="en-US" sz="1400" b="1" dirty="0">
                <a:solidFill>
                  <a:schemeClr val="tx1"/>
                </a:solidFill>
              </a:rPr>
              <a:t>URL</a:t>
            </a:r>
            <a:r>
              <a:rPr lang="fa-IR" sz="1400" b="1" dirty="0">
                <a:solidFill>
                  <a:schemeClr val="tx1"/>
                </a:solidFill>
              </a:rPr>
              <a:t> مسیر دسترسی به فایل </a:t>
            </a:r>
            <a:r>
              <a:rPr lang="en-US" sz="1400" b="1" dirty="0" err="1">
                <a:solidFill>
                  <a:schemeClr val="tx1"/>
                </a:solidFill>
              </a:rPr>
              <a:t>tileset.json</a:t>
            </a:r>
            <a:r>
              <a:rPr lang="en-US" sz="1400" b="1" dirty="0">
                <a:solidFill>
                  <a:schemeClr val="tx1"/>
                </a:solidFill>
              </a:rPr>
              <a:t> </a:t>
            </a:r>
            <a:r>
              <a:rPr lang="fa-IR" sz="1400" b="1" dirty="0">
                <a:solidFill>
                  <a:schemeClr val="tx1"/>
                </a:solidFill>
              </a:rPr>
              <a:t> را نشان می‌دهد. یک فایل</a:t>
            </a:r>
            <a:r>
              <a:rPr lang="en-US" sz="1400" b="1" dirty="0">
                <a:solidFill>
                  <a:schemeClr val="tx1"/>
                </a:solidFill>
              </a:rPr>
              <a:t> </a:t>
            </a:r>
            <a:r>
              <a:rPr lang="fa-IR" sz="1400" b="1" dirty="0">
                <a:solidFill>
                  <a:schemeClr val="tx1"/>
                </a:solidFill>
              </a:rPr>
              <a:t>سمپل </a:t>
            </a:r>
            <a:r>
              <a:rPr lang="en-US" sz="1400" b="1" dirty="0">
                <a:solidFill>
                  <a:schemeClr val="tx1"/>
                </a:solidFill>
              </a:rPr>
              <a:t>HTML </a:t>
            </a:r>
            <a:r>
              <a:rPr lang="fa-IR" sz="1400" b="1" dirty="0">
                <a:solidFill>
                  <a:schemeClr val="tx1"/>
                </a:solidFill>
              </a:rPr>
              <a:t> به نام </a:t>
            </a:r>
            <a:r>
              <a:rPr lang="en-US" sz="1400" b="1" dirty="0">
                <a:solidFill>
                  <a:schemeClr val="tx1"/>
                </a:solidFill>
              </a:rPr>
              <a:t>HelloWorld.html </a:t>
            </a:r>
            <a:r>
              <a:rPr lang="fa-IR" sz="1400" b="1" dirty="0">
                <a:solidFill>
                  <a:schemeClr val="tx1"/>
                </a:solidFill>
              </a:rPr>
              <a:t> در این مسیری که ملاحظه</a:t>
            </a:r>
            <a:r>
              <a:rPr lang="fa-IR" sz="1400" b="1" baseline="0" dirty="0">
                <a:solidFill>
                  <a:schemeClr val="tx1"/>
                </a:solidFill>
              </a:rPr>
              <a:t> می‌کنید،</a:t>
            </a:r>
            <a:r>
              <a:rPr lang="fa-IR" sz="1400" b="1" dirty="0">
                <a:solidFill>
                  <a:schemeClr val="tx1"/>
                </a:solidFill>
              </a:rPr>
              <a:t> وجود دارد.</a:t>
            </a:r>
          </a:p>
          <a:p>
            <a:pPr algn="r" rtl="1"/>
            <a:r>
              <a:rPr lang="fa-IR" sz="1400" b="1" dirty="0">
                <a:solidFill>
                  <a:schemeClr val="tx1"/>
                </a:solidFill>
              </a:rPr>
              <a:t>این فایل </a:t>
            </a:r>
            <a:r>
              <a:rPr lang="en-US" sz="1400" b="1" dirty="0">
                <a:solidFill>
                  <a:schemeClr val="tx1"/>
                </a:solidFill>
              </a:rPr>
              <a:t>html </a:t>
            </a:r>
            <a:r>
              <a:rPr lang="fa-IR" sz="1400" b="1" dirty="0">
                <a:solidFill>
                  <a:schemeClr val="tx1"/>
                </a:solidFill>
              </a:rPr>
              <a:t> را کپی و می کنید و در همان مسیر </a:t>
            </a:r>
            <a:r>
              <a:rPr lang="en-US" sz="1400" b="1" dirty="0">
                <a:solidFill>
                  <a:schemeClr val="tx1"/>
                </a:solidFill>
              </a:rPr>
              <a:t>paste</a:t>
            </a:r>
            <a:r>
              <a:rPr lang="fa-IR" sz="1400" b="1" dirty="0">
                <a:solidFill>
                  <a:schemeClr val="tx1"/>
                </a:solidFill>
              </a:rPr>
              <a:t> می‌کنید و نام آن را به هر نامی که می خواهید، تغییر می دهید.</a:t>
            </a:r>
          </a:p>
          <a:p>
            <a:pPr algn="r" rtl="1"/>
            <a:r>
              <a:rPr lang="fa-IR" sz="1400" b="1" dirty="0">
                <a:solidFill>
                  <a:schemeClr val="tx1"/>
                </a:solidFill>
              </a:rPr>
              <a:t>فرض کنید که</a:t>
            </a:r>
            <a:r>
              <a:rPr lang="fa-IR" sz="1400" b="1" baseline="0" dirty="0">
                <a:solidFill>
                  <a:schemeClr val="tx1"/>
                </a:solidFill>
              </a:rPr>
              <a:t> </a:t>
            </a:r>
            <a:r>
              <a:rPr lang="fa-IR" sz="1400" b="1" dirty="0">
                <a:solidFill>
                  <a:schemeClr val="tx1"/>
                </a:solidFill>
              </a:rPr>
              <a:t>نام فایل </a:t>
            </a:r>
            <a:r>
              <a:rPr lang="en-US" sz="1400" b="1" dirty="0">
                <a:solidFill>
                  <a:schemeClr val="tx1"/>
                </a:solidFill>
              </a:rPr>
              <a:t>html </a:t>
            </a:r>
            <a:r>
              <a:rPr lang="fa-IR" sz="1400" b="1" dirty="0">
                <a:solidFill>
                  <a:schemeClr val="tx1"/>
                </a:solidFill>
              </a:rPr>
              <a:t> جدید را </a:t>
            </a:r>
            <a:r>
              <a:rPr lang="en-US" sz="1400" b="1" baseline="0" dirty="0">
                <a:solidFill>
                  <a:schemeClr val="tx1"/>
                </a:solidFill>
              </a:rPr>
              <a:t> </a:t>
            </a:r>
            <a:r>
              <a:rPr lang="en-US" sz="1400" b="1" dirty="0">
                <a:solidFill>
                  <a:schemeClr val="tx1"/>
                </a:solidFill>
              </a:rPr>
              <a:t>Building_from_CityGML.html </a:t>
            </a:r>
            <a:r>
              <a:rPr lang="fa-IR" sz="1400" b="1" dirty="0">
                <a:solidFill>
                  <a:schemeClr val="tx1"/>
                </a:solidFill>
              </a:rPr>
              <a:t>گذاشتیم.</a:t>
            </a: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98</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37902167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سپس فایل </a:t>
            </a:r>
            <a:r>
              <a:rPr lang="en-US" sz="1400" b="1" dirty="0">
                <a:solidFill>
                  <a:schemeClr val="tx1"/>
                </a:solidFill>
              </a:rPr>
              <a:t>html</a:t>
            </a:r>
            <a:r>
              <a:rPr lang="fa-IR" sz="1400" b="1" dirty="0">
                <a:solidFill>
                  <a:schemeClr val="tx1"/>
                </a:solidFill>
              </a:rPr>
              <a:t> جدید را در یک نرم افزار ویرایشگر متنی</a:t>
            </a:r>
            <a:r>
              <a:rPr lang="fa-IR" sz="1400" b="1" baseline="0" dirty="0">
                <a:solidFill>
                  <a:schemeClr val="tx1"/>
                </a:solidFill>
              </a:rPr>
              <a:t> </a:t>
            </a:r>
            <a:r>
              <a:rPr lang="fa-IR" sz="1400" b="1" dirty="0">
                <a:solidFill>
                  <a:schemeClr val="tx1"/>
                </a:solidFill>
              </a:rPr>
              <a:t>باز می‌کنیم. یک قطعه کد باید بین دو تگ </a:t>
            </a:r>
            <a:r>
              <a:rPr lang="en-US" sz="1400" b="1" dirty="0">
                <a:solidFill>
                  <a:schemeClr val="tx1"/>
                </a:solidFill>
              </a:rPr>
              <a:t>body </a:t>
            </a:r>
            <a:r>
              <a:rPr lang="fa-IR" sz="1400" b="1" dirty="0">
                <a:solidFill>
                  <a:schemeClr val="tx1"/>
                </a:solidFill>
              </a:rPr>
              <a:t> که با مستطیل قرمز در این شکل نشان داده شده است جایگزین شود.</a:t>
            </a: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99</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87416602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lgn="r" rtl="1"/>
            <a:r>
              <a:rPr lang="fa-IR" sz="1400" b="1" dirty="0">
                <a:solidFill>
                  <a:schemeClr val="tx1"/>
                </a:solidFill>
              </a:rPr>
              <a:t>قطعه کدی که داخل کادر آبی</a:t>
            </a:r>
            <a:r>
              <a:rPr lang="fa-IR" sz="1400" b="1" baseline="0" dirty="0">
                <a:solidFill>
                  <a:schemeClr val="tx1"/>
                </a:solidFill>
              </a:rPr>
              <a:t> است باید به جای کادر قرمز جایگزین شود.</a:t>
            </a:r>
          </a:p>
          <a:p>
            <a:pPr algn="r" rtl="1"/>
            <a:r>
              <a:rPr lang="fa-IR" sz="1400" b="1" baseline="0" dirty="0">
                <a:solidFill>
                  <a:schemeClr val="tx1"/>
                </a:solidFill>
              </a:rPr>
              <a:t>در داخل کادر آبی هم یک آدرسی دیده می‌شود که داخل کادر سبز قرار داده شده و مسیر دسترسی به فایل </a:t>
            </a:r>
            <a:r>
              <a:rPr lang="en-US" sz="1400" b="1" baseline="0" dirty="0" err="1">
                <a:solidFill>
                  <a:schemeClr val="tx1"/>
                </a:solidFill>
              </a:rPr>
              <a:t>tileset.json</a:t>
            </a:r>
            <a:r>
              <a:rPr lang="fa-IR" sz="1400" b="1" baseline="0" dirty="0">
                <a:solidFill>
                  <a:schemeClr val="tx1"/>
                </a:solidFill>
              </a:rPr>
              <a:t> در آن درج شده.</a:t>
            </a:r>
            <a:endParaRPr lang="fa-IR" sz="1400" b="1"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8987B796-0FB4-4BD0-A80C-C9BFCA5CB64E}" type="slidenum">
              <a:rPr kumimoji="0" lang="fa-IR"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100</a:t>
            </a:fld>
            <a:endParaRPr kumimoji="0" lang="fa-IR"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303274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D4BF625-4ADA-4B73-B6AA-CD9792ED38B0}" type="datetime1">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B613E6-1797-4D70-AE2B-D98CF5665F9C}" type="slidenum">
              <a:rPr lang="en-US" smtClean="0"/>
              <a:pPr/>
              <a:t>‹#›</a:t>
            </a:fld>
            <a:endParaRPr lang="en-US"/>
          </a:p>
        </p:txBody>
      </p:sp>
    </p:spTree>
    <p:extLst>
      <p:ext uri="{BB962C8B-B14F-4D97-AF65-F5344CB8AC3E}">
        <p14:creationId xmlns:p14="http://schemas.microsoft.com/office/powerpoint/2010/main" val="165872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9ED396-CAB9-4A68-822B-24C799F983FA}" type="datetime1">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B613E6-1797-4D70-AE2B-D98CF5665F9C}" type="slidenum">
              <a:rPr lang="en-US" smtClean="0"/>
              <a:pPr/>
              <a:t>‹#›</a:t>
            </a:fld>
            <a:endParaRPr lang="en-US"/>
          </a:p>
        </p:txBody>
      </p:sp>
    </p:spTree>
    <p:extLst>
      <p:ext uri="{BB962C8B-B14F-4D97-AF65-F5344CB8AC3E}">
        <p14:creationId xmlns:p14="http://schemas.microsoft.com/office/powerpoint/2010/main" val="2222235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8F6E7A-5355-4C15-9656-AEB394FB08B2}" type="datetime1">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B613E6-1797-4D70-AE2B-D98CF5665F9C}" type="slidenum">
              <a:rPr lang="en-US" smtClean="0"/>
              <a:pPr/>
              <a:t>‹#›</a:t>
            </a:fld>
            <a:endParaRPr lang="en-US"/>
          </a:p>
        </p:txBody>
      </p:sp>
    </p:spTree>
    <p:extLst>
      <p:ext uri="{BB962C8B-B14F-4D97-AF65-F5344CB8AC3E}">
        <p14:creationId xmlns:p14="http://schemas.microsoft.com/office/powerpoint/2010/main" val="904295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8472752-CA60-473E-9D43-1C9DCFFF0410}" type="datetime1">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1400" b="1">
                <a:solidFill>
                  <a:schemeClr val="tx1"/>
                </a:solidFill>
              </a:defRPr>
            </a:lvl1pPr>
          </a:lstStyle>
          <a:p>
            <a:fld id="{8D237C27-054B-4182-834C-C95A91C37D41}"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673A55-2DC1-4925-81A5-18FC09C55CDF}" type="datetime1">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b="1">
                <a:solidFill>
                  <a:schemeClr val="tx1"/>
                </a:solidFill>
              </a:defRPr>
            </a:lvl1pPr>
          </a:lstStyle>
          <a:p>
            <a:fld id="{8D237C27-054B-4182-834C-C95A91C37D41}"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B5965C-2673-48E2-81D1-5CEE6B6AB474}" type="datetime1">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37C27-054B-4182-834C-C95A91C37D41}"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F570B5-2D82-45BF-8B06-2F05D588C612}" type="datetime1">
              <a:rPr lang="en-US" smtClean="0"/>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37C27-054B-4182-834C-C95A91C37D41}"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F6A964-9188-4CF8-9A30-BA6087AE843E}" type="datetime1">
              <a:rPr lang="en-US" smtClean="0"/>
              <a:t>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237C27-054B-4182-834C-C95A91C37D41}"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8F2131-880B-4941-9EE4-12D50A98FF3A}" type="datetime1">
              <a:rPr lang="en-US" smtClean="0"/>
              <a:t>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237C27-054B-4182-834C-C95A91C37D41}"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76A14-F0D6-4163-8EC1-76426FCC18D8}" type="datetime1">
              <a:rPr lang="en-US" smtClean="0"/>
              <a:t>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237C27-054B-4182-834C-C95A91C37D41}"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5ADAF0-E373-485A-ABE5-CD7DDC698DD0}" type="datetime1">
              <a:rPr lang="en-US" smtClean="0"/>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sz="1400" b="1">
                <a:solidFill>
                  <a:schemeClr val="tx1"/>
                </a:solidFill>
              </a:defRPr>
            </a:lvl1pPr>
          </a:lstStyle>
          <a:p>
            <a:fld id="{8D237C27-054B-4182-834C-C95A91C37D41}"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A6D45B-4562-4B15-B3D4-FE87045A0A41}" type="datetime1">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B613E6-1797-4D70-AE2B-D98CF5665F9C}" type="slidenum">
              <a:rPr lang="en-US" smtClean="0"/>
              <a:pPr/>
              <a:t>‹#›</a:t>
            </a:fld>
            <a:endParaRPr lang="en-US"/>
          </a:p>
        </p:txBody>
      </p:sp>
    </p:spTree>
    <p:extLst>
      <p:ext uri="{BB962C8B-B14F-4D97-AF65-F5344CB8AC3E}">
        <p14:creationId xmlns:p14="http://schemas.microsoft.com/office/powerpoint/2010/main" val="15936298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23473E-61F7-4DD5-B621-622DA7C28CFE}" type="datetime1">
              <a:rPr lang="en-US" smtClean="0"/>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37C27-054B-4182-834C-C95A91C37D41}"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9F9A16-5F12-43E4-B68B-D19089FC62E1}" type="datetime1">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37C27-054B-4182-834C-C95A91C37D41}"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7F349E-4C74-4456-BA97-02F6BB8AA1EA}" type="datetime1">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37C27-054B-4182-834C-C95A91C37D4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4475AB-F949-4BD0-B76B-E5104C38D0C2}" type="datetime1">
              <a:rPr lang="en-US" smtClean="0"/>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B613E6-1797-4D70-AE2B-D98CF5665F9C}" type="slidenum">
              <a:rPr lang="en-US" smtClean="0"/>
              <a:pPr/>
              <a:t>‹#›</a:t>
            </a:fld>
            <a:endParaRPr lang="en-US"/>
          </a:p>
        </p:txBody>
      </p:sp>
    </p:spTree>
    <p:extLst>
      <p:ext uri="{BB962C8B-B14F-4D97-AF65-F5344CB8AC3E}">
        <p14:creationId xmlns:p14="http://schemas.microsoft.com/office/powerpoint/2010/main" val="440963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29C632-AC8B-4545-96CA-9956C6574C74}" type="datetime1">
              <a:rPr lang="en-US" smtClean="0"/>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B613E6-1797-4D70-AE2B-D98CF5665F9C}" type="slidenum">
              <a:rPr lang="en-US" smtClean="0"/>
              <a:pPr/>
              <a:t>‹#›</a:t>
            </a:fld>
            <a:endParaRPr lang="en-US"/>
          </a:p>
        </p:txBody>
      </p:sp>
    </p:spTree>
    <p:extLst>
      <p:ext uri="{BB962C8B-B14F-4D97-AF65-F5344CB8AC3E}">
        <p14:creationId xmlns:p14="http://schemas.microsoft.com/office/powerpoint/2010/main" val="1015431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58E41F-BDC7-4D17-B595-8525FE3A1232}" type="datetime1">
              <a:rPr lang="en-US" smtClean="0"/>
              <a:t>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B613E6-1797-4D70-AE2B-D98CF5665F9C}" type="slidenum">
              <a:rPr lang="en-US" smtClean="0"/>
              <a:pPr/>
              <a:t>‹#›</a:t>
            </a:fld>
            <a:endParaRPr lang="en-US"/>
          </a:p>
        </p:txBody>
      </p:sp>
    </p:spTree>
    <p:extLst>
      <p:ext uri="{BB962C8B-B14F-4D97-AF65-F5344CB8AC3E}">
        <p14:creationId xmlns:p14="http://schemas.microsoft.com/office/powerpoint/2010/main" val="476490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FEC6AB-7888-4E96-8147-A64F35994229}" type="datetime1">
              <a:rPr lang="en-US" smtClean="0"/>
              <a:t>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B613E6-1797-4D70-AE2B-D98CF5665F9C}" type="slidenum">
              <a:rPr lang="en-US" smtClean="0"/>
              <a:pPr/>
              <a:t>‹#›</a:t>
            </a:fld>
            <a:endParaRPr lang="en-US"/>
          </a:p>
        </p:txBody>
      </p:sp>
    </p:spTree>
    <p:extLst>
      <p:ext uri="{BB962C8B-B14F-4D97-AF65-F5344CB8AC3E}">
        <p14:creationId xmlns:p14="http://schemas.microsoft.com/office/powerpoint/2010/main" val="2638581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22F96D-EDAD-4737-946B-5E85B5D2DDF2}" type="datetime1">
              <a:rPr lang="en-US" smtClean="0"/>
              <a:t>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B613E6-1797-4D70-AE2B-D98CF5665F9C}" type="slidenum">
              <a:rPr lang="en-US" smtClean="0"/>
              <a:pPr/>
              <a:t>‹#›</a:t>
            </a:fld>
            <a:endParaRPr lang="en-US"/>
          </a:p>
        </p:txBody>
      </p:sp>
    </p:spTree>
    <p:extLst>
      <p:ext uri="{BB962C8B-B14F-4D97-AF65-F5344CB8AC3E}">
        <p14:creationId xmlns:p14="http://schemas.microsoft.com/office/powerpoint/2010/main" val="3217275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D5A126-12B3-4736-8122-8346B59137AD}" type="datetime1">
              <a:rPr lang="en-US" smtClean="0"/>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B613E6-1797-4D70-AE2B-D98CF5665F9C}" type="slidenum">
              <a:rPr lang="en-US" smtClean="0"/>
              <a:pPr/>
              <a:t>‹#›</a:t>
            </a:fld>
            <a:endParaRPr lang="en-US"/>
          </a:p>
        </p:txBody>
      </p:sp>
    </p:spTree>
    <p:extLst>
      <p:ext uri="{BB962C8B-B14F-4D97-AF65-F5344CB8AC3E}">
        <p14:creationId xmlns:p14="http://schemas.microsoft.com/office/powerpoint/2010/main" val="4220368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D27ACF-B11D-4AD9-A46B-7D643891F393}" type="datetime1">
              <a:rPr lang="en-US" smtClean="0"/>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B613E6-1797-4D70-AE2B-D98CF5665F9C}" type="slidenum">
              <a:rPr lang="en-US" smtClean="0"/>
              <a:pPr/>
              <a:t>‹#›</a:t>
            </a:fld>
            <a:endParaRPr lang="en-US"/>
          </a:p>
        </p:txBody>
      </p:sp>
    </p:spTree>
    <p:extLst>
      <p:ext uri="{BB962C8B-B14F-4D97-AF65-F5344CB8AC3E}">
        <p14:creationId xmlns:p14="http://schemas.microsoft.com/office/powerpoint/2010/main" val="2710514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8627B1-0696-4135-B3A1-6BFB1DA639EB}" type="datetime1">
              <a:rPr lang="en-US" smtClean="0"/>
              <a:t>12/7/2024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B613E6-1797-4D70-AE2B-D98CF5665F9C}" type="slidenum">
              <a:rPr lang="en-US" smtClean="0"/>
              <a:pPr/>
              <a:t>‹#›</a:t>
            </a:fld>
            <a:endParaRPr lang="en-US"/>
          </a:p>
        </p:txBody>
      </p:sp>
    </p:spTree>
    <p:extLst>
      <p:ext uri="{BB962C8B-B14F-4D97-AF65-F5344CB8AC3E}">
        <p14:creationId xmlns:p14="http://schemas.microsoft.com/office/powerpoint/2010/main" val="6833063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028FAA-7136-406E-8077-A33532DF9344}" type="datetime1">
              <a:rPr lang="en-US" smtClean="0"/>
              <a:t>12/7/2024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37C27-054B-4182-834C-C95A91C37D4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9.xml"/><Relationship Id="rId1" Type="http://schemas.openxmlformats.org/officeDocument/2006/relationships/slideLayout" Target="../slideLayouts/slideLayout12.xml"/><Relationship Id="rId4" Type="http://schemas.openxmlformats.org/officeDocument/2006/relationships/image" Target="../media/image116.png"/></Relationships>
</file>

<file path=ppt/slides/_rels/slide101.xml.rels><?xml version="1.0" encoding="UTF-8" standalone="yes"?>
<Relationships xmlns="http://schemas.openxmlformats.org/package/2006/relationships"><Relationship Id="rId3" Type="http://schemas.openxmlformats.org/officeDocument/2006/relationships/hyperlink" Target="http://localhost:9090/My_CesiumJS/Apps/Building_from_CityGML.html" TargetMode="External"/><Relationship Id="rId2" Type="http://schemas.openxmlformats.org/officeDocument/2006/relationships/notesSlide" Target="../notesSlides/notesSlide100.xml"/><Relationship Id="rId1" Type="http://schemas.openxmlformats.org/officeDocument/2006/relationships/slideLayout" Target="../slideLayouts/slideLayout12.xml"/><Relationship Id="rId4" Type="http://schemas.openxmlformats.org/officeDocument/2006/relationships/image" Target="../media/image117.png"/></Relationships>
</file>

<file path=ppt/slides/_rels/slide10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4.xml"/><Relationship Id="rId1" Type="http://schemas.openxmlformats.org/officeDocument/2006/relationships/slideLayout" Target="../slideLayouts/slideLayout12.xml"/><Relationship Id="rId4" Type="http://schemas.openxmlformats.org/officeDocument/2006/relationships/image" Target="../media/image121.png"/></Relationships>
</file>

<file path=ppt/slides/_rels/slide10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5.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1.jpg"/></Relationships>
</file>

<file path=ppt/slides/_rels/slide11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0.xml"/><Relationship Id="rId1" Type="http://schemas.openxmlformats.org/officeDocument/2006/relationships/slideLayout" Target="../slideLayouts/slideLayout13.xml"/><Relationship Id="rId4" Type="http://schemas.openxmlformats.org/officeDocument/2006/relationships/image" Target="../media/image128.png"/></Relationships>
</file>

<file path=ppt/slides/_rels/slide112.xml.rels><?xml version="1.0" encoding="UTF-8" standalone="yes"?>
<Relationships xmlns="http://schemas.openxmlformats.org/package/2006/relationships"><Relationship Id="rId3" Type="http://schemas.openxmlformats.org/officeDocument/2006/relationships/hyperlink" Target="&#1601;&#1740;&#1604;&#1605;&#8204;&#1607;&#1575;&#1740;%20&#1606;&#1607;&#1575;&#1740;&#1740;%20&#1604;&#1740;&#1606;&#1705;%20&#1576;&#1607;%20&#1575;&#1587;&#1604;&#1575;&#1740;&#1583;%20&#1575;&#1585;&#1575;&#1574;&#1607;/13_FZK_Viewer%20Downdload.mp4" TargetMode="External"/><Relationship Id="rId2" Type="http://schemas.openxmlformats.org/officeDocument/2006/relationships/notesSlide" Target="../notesSlides/notesSlide111.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113.xml.rels><?xml version="1.0" encoding="UTF-8" standalone="yes"?>
<Relationships xmlns="http://schemas.openxmlformats.org/package/2006/relationships"><Relationship Id="rId3" Type="http://schemas.openxmlformats.org/officeDocument/2006/relationships/hyperlink" Target="&#1601;&#1740;&#1604;&#1605;&#8204;&#1607;&#1575;&#1740;%20&#1606;&#1607;&#1575;&#1740;&#1740;%20&#1604;&#1740;&#1606;&#1705;%20&#1576;&#1607;%20&#1575;&#1587;&#1604;&#1575;&#1740;&#1583;%20&#1575;&#1585;&#1575;&#1574;&#1607;/14_FZK_Viewer%20Installation.mp4" TargetMode="External"/><Relationship Id="rId2" Type="http://schemas.openxmlformats.org/officeDocument/2006/relationships/notesSlide" Target="../notesSlides/notesSlide112.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114.xml.rels><?xml version="1.0" encoding="UTF-8" standalone="yes"?>
<Relationships xmlns="http://schemas.openxmlformats.org/package/2006/relationships"><Relationship Id="rId3" Type="http://schemas.openxmlformats.org/officeDocument/2006/relationships/hyperlink" Target="&#1601;&#1740;&#1604;&#1605;&#8204;&#1607;&#1575;&#1740;%20&#1606;&#1607;&#1575;&#1740;&#1740;%20&#1604;&#1740;&#1606;&#1705;%20&#1576;&#1607;%20&#1575;&#1587;&#1604;&#1575;&#1740;&#1583;%20&#1575;&#1585;&#1575;&#1574;&#1607;/15_IFC%20to%20CityGML%20by%20FZK.mp4" TargetMode="External"/><Relationship Id="rId2" Type="http://schemas.openxmlformats.org/officeDocument/2006/relationships/notesSlide" Target="../notesSlides/notesSlide113.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11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4.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5.xml"/><Relationship Id="rId1" Type="http://schemas.openxmlformats.org/officeDocument/2006/relationships/slideLayout" Target="../slideLayouts/slideLayout12.xml"/><Relationship Id="rId5" Type="http://schemas.openxmlformats.org/officeDocument/2006/relationships/image" Target="../media/image131.png"/><Relationship Id="rId4" Type="http://schemas.openxmlformats.org/officeDocument/2006/relationships/image" Target="../media/image130.png"/></Relationships>
</file>

<file path=ppt/slides/_rels/slide11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6.xml"/><Relationship Id="rId1" Type="http://schemas.openxmlformats.org/officeDocument/2006/relationships/slideLayout" Target="../slideLayouts/slideLayout12.xml"/><Relationship Id="rId4" Type="http://schemas.openxmlformats.org/officeDocument/2006/relationships/image" Target="../media/image132.png"/></Relationships>
</file>

<file path=ppt/slides/_rels/slide11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7.xml"/><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18.xml"/><Relationship Id="rId1" Type="http://schemas.openxmlformats.org/officeDocument/2006/relationships/slideLayout" Target="../slideLayouts/slideLayout12.xml"/><Relationship Id="rId4" Type="http://schemas.openxmlformats.org/officeDocument/2006/relationships/image" Target="../media/image13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2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9.xml"/><Relationship Id="rId1" Type="http://schemas.openxmlformats.org/officeDocument/2006/relationships/slideLayout" Target="../slideLayouts/slideLayout12.xml"/><Relationship Id="rId4" Type="http://schemas.openxmlformats.org/officeDocument/2006/relationships/image" Target="../media/image112.png"/></Relationships>
</file>

<file path=ppt/slides/_rels/slide12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0.xml"/><Relationship Id="rId1" Type="http://schemas.openxmlformats.org/officeDocument/2006/relationships/slideLayout" Target="../slideLayouts/slideLayout12.xml"/><Relationship Id="rId5" Type="http://schemas.openxmlformats.org/officeDocument/2006/relationships/image" Target="../media/image137.png"/><Relationship Id="rId4" Type="http://schemas.openxmlformats.org/officeDocument/2006/relationships/image" Target="../media/image108.png"/></Relationships>
</file>

<file path=ppt/slides/_rels/slide12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1.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2.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3.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140.jpeg"/></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hyperlink" Target="&#1601;&#1740;&#1604;&#1605;&#8204;&#1607;&#1575;&#1740;%20&#1606;&#1607;&#1575;&#1740;&#1740;%20&#1604;&#1740;&#1606;&#1705;%20&#1576;&#1607;%20&#1575;&#1587;&#1604;&#1575;&#1740;&#1583;%20&#1575;&#1585;&#1575;&#1574;&#1607;/1_BIMvision.mp4"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hyperlink" Target="&#1601;&#1740;&#1604;&#1605;&#8204;&#1607;&#1575;&#1740;%20&#1606;&#1607;&#1575;&#1740;&#1740;%20&#1604;&#1740;&#1606;&#1705;%20&#1576;&#1607;%20&#1575;&#1587;&#1604;&#1575;&#1740;&#1583;%20&#1575;&#1585;&#1575;&#1574;&#1607;/2_Revit%202021_introduction.mkv" TargetMode="External"/><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hyperlink" Target="&#1601;&#1740;&#1604;&#1605;&#8204;&#1607;&#1575;&#1740;%20&#1606;&#1607;&#1575;&#1740;&#1740;%20&#1604;&#1740;&#1606;&#1705;%20&#1576;&#1607;%20&#1575;&#1587;&#1604;&#1575;&#1740;&#1583;%20&#1575;&#1585;&#1575;&#1574;&#1607;/3_Revit%202021_startProject_Draw%20Plan.mkv" TargetMode="External"/><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hyperlink" Target="&#1601;&#1740;&#1604;&#1605;&#8204;&#1607;&#1575;&#1740;%20&#1606;&#1607;&#1575;&#1740;&#1740;%20&#1604;&#1740;&#1606;&#1705;%20&#1576;&#1607;%20&#1575;&#1587;&#1604;&#1575;&#1740;&#1583;%20&#1575;&#1585;&#1575;&#1574;&#1607;/4_Revit%202021_Leveling_Wall.mkv" TargetMode="External"/><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hyperlink" Target="&#1601;&#1740;&#1604;&#1605;&#8204;&#1607;&#1575;&#1740;%20&#1606;&#1607;&#1575;&#1740;&#1740;%20&#1604;&#1740;&#1606;&#1705;%20&#1576;&#1607;%20&#1575;&#1587;&#1604;&#1575;&#1740;&#1583;%20&#1575;&#1585;&#1575;&#1574;&#1607;/5_Revit+2021_Door_Window.mkv" TargetMode="External"/><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hyperlink" Target="&#1601;&#1740;&#1604;&#1605;&#8204;&#1607;&#1575;&#1740;%20&#1606;&#1607;&#1575;&#1740;&#1740;%20&#1604;&#1740;&#1606;&#1705;%20&#1576;&#1607;%20&#1575;&#1587;&#1604;&#1575;&#1740;&#1583;%20&#1575;&#1585;&#1575;&#1574;&#1607;/6_Revit_Settings.mkv" TargetMode="External"/><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hyperlink" Target="&#1601;&#1740;&#1604;&#1605;&#8204;&#1607;&#1575;&#1740;%20&#1606;&#1607;&#1575;&#1740;&#1740;%20&#1604;&#1740;&#1606;&#1705;%20&#1576;&#1607;%20&#1575;&#1587;&#1604;&#1575;&#1740;&#1583;%20&#1575;&#1585;&#1575;&#1574;&#1607;/7_Revit_CAD_Input.mkv" TargetMode="External"/><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hyperlink" Target="&#1601;&#1740;&#1604;&#1605;&#8204;&#1607;&#1575;&#1740;%20&#1606;&#1607;&#1575;&#1740;&#1740;%20&#1604;&#1740;&#1606;&#1705;%20&#1576;&#1607;%20&#1575;&#1587;&#1604;&#1575;&#1740;&#1583;%20&#1575;&#1585;&#1575;&#1574;&#1607;/8_Revit_Draw%20Floor_Ceiling_A.mp4" TargetMode="External"/><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3" Type="http://schemas.openxmlformats.org/officeDocument/2006/relationships/hyperlink" Target="&#1601;&#1740;&#1604;&#1605;&#8204;&#1607;&#1575;&#1740;%20&#1606;&#1607;&#1575;&#1740;&#1740;%20&#1604;&#1740;&#1606;&#1705;%20&#1576;&#1607;%20&#1575;&#1587;&#1604;&#1575;&#1740;&#1583;%20&#1575;&#1585;&#1575;&#1574;&#1607;/9_Revit_Draw%20Floor_Ceiling_B.mkv" TargetMode="External"/><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hyperlink" Target="&#1601;&#1740;&#1604;&#1605;&#8204;&#1607;&#1575;&#1740;%20&#1606;&#1607;&#1575;&#1740;&#1740;%20&#1604;&#1740;&#1606;&#1705;%20&#1576;&#1607;%20&#1575;&#1587;&#1604;&#1575;&#1740;&#1583;%20&#1575;&#1585;&#1575;&#1574;&#1607;/10_Export%20Shp%20To%20Kml%20In%20ArcGIS.mp4" TargetMode="External"/><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hyperlink" Target="&#1601;&#1740;&#1604;&#1605;&#8204;&#1607;&#1575;&#1740;%20&#1606;&#1607;&#1575;&#1740;&#1740;%20&#1604;&#1740;&#1606;&#1705;%20&#1576;&#1607;%20&#1575;&#1587;&#1604;&#1575;&#1740;&#1583;%20&#1575;&#1585;&#1575;&#1574;&#1607;/11_Manipulate%20KML%20for%20Building%20Height.mp4" TargetMode="External"/><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4.xml"/><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8.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3.xml"/><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6.xml"/><Relationship Id="rId1" Type="http://schemas.openxmlformats.org/officeDocument/2006/relationships/slideLayout" Target="../slideLayouts/slideLayout12.xml"/><Relationship Id="rId4" Type="http://schemas.openxmlformats.org/officeDocument/2006/relationships/image" Target="../media/image87.png"/></Relationships>
</file>

<file path=ppt/slides/_rels/slide7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7.xml"/><Relationship Id="rId1" Type="http://schemas.openxmlformats.org/officeDocument/2006/relationships/slideLayout" Target="../slideLayouts/slideLayout12.xml"/><Relationship Id="rId4" Type="http://schemas.openxmlformats.org/officeDocument/2006/relationships/image" Target="../media/image89.png"/></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8.xml"/><Relationship Id="rId1" Type="http://schemas.openxmlformats.org/officeDocument/2006/relationships/slideLayout" Target="../slideLayouts/slideLayout12.xml"/><Relationship Id="rId4" Type="http://schemas.openxmlformats.org/officeDocument/2006/relationships/image" Target="../media/image9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2.xml"/><Relationship Id="rId1" Type="http://schemas.openxmlformats.org/officeDocument/2006/relationships/slideLayout" Target="../slideLayouts/slideLayout12.xml"/><Relationship Id="rId4" Type="http://schemas.openxmlformats.org/officeDocument/2006/relationships/image" Target="../media/image96.png"/></Relationships>
</file>

<file path=ppt/slides/_rels/slide8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5.xml"/><Relationship Id="rId1" Type="http://schemas.openxmlformats.org/officeDocument/2006/relationships/slideLayout" Target="../slideLayouts/slideLayout12.xml"/><Relationship Id="rId4" Type="http://schemas.openxmlformats.org/officeDocument/2006/relationships/image" Target="../media/image99.png"/></Relationships>
</file>

<file path=ppt/slides/_rels/slide8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7.xml"/><Relationship Id="rId1" Type="http://schemas.openxmlformats.org/officeDocument/2006/relationships/slideLayout" Target="../slideLayouts/slideLayout12.xml"/><Relationship Id="rId4" Type="http://schemas.openxmlformats.org/officeDocument/2006/relationships/image" Target="../media/image102.png"/></Relationships>
</file>

<file path=ppt/slides/_rels/slide8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8.xml"/><Relationship Id="rId1" Type="http://schemas.openxmlformats.org/officeDocument/2006/relationships/slideLayout" Target="../slideLayouts/slideLayout12.xml"/><Relationship Id="rId4" Type="http://schemas.openxmlformats.org/officeDocument/2006/relationships/image" Target="../media/image104.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hyperlink" Target="https://cesium.com/downloads/" TargetMode="External"/><Relationship Id="rId2" Type="http://schemas.openxmlformats.org/officeDocument/2006/relationships/notesSlide" Target="../notesSlides/notesSlide90.xml"/><Relationship Id="rId1" Type="http://schemas.openxmlformats.org/officeDocument/2006/relationships/slideLayout" Target="../slideLayouts/slideLayout12.xml"/><Relationship Id="rId4" Type="http://schemas.openxmlformats.org/officeDocument/2006/relationships/image" Target="../media/image106.png"/></Relationships>
</file>

<file path=ppt/slides/_rels/slide9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1.xml"/><Relationship Id="rId1" Type="http://schemas.openxmlformats.org/officeDocument/2006/relationships/slideLayout" Target="../slideLayouts/slideLayout12.xml"/><Relationship Id="rId4" Type="http://schemas.openxmlformats.org/officeDocument/2006/relationships/image" Target="../media/image108.png"/></Relationships>
</file>

<file path=ppt/slides/_rels/slide9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2.xml"/><Relationship Id="rId1" Type="http://schemas.openxmlformats.org/officeDocument/2006/relationships/slideLayout" Target="../slideLayouts/slideLayout12.xml"/><Relationship Id="rId4" Type="http://schemas.openxmlformats.org/officeDocument/2006/relationships/image" Target="../media/image108.png"/></Relationships>
</file>

<file path=ppt/slides/_rels/slide9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4.xml"/><Relationship Id="rId1" Type="http://schemas.openxmlformats.org/officeDocument/2006/relationships/slideLayout" Target="../slideLayouts/slideLayout12.xml"/><Relationship Id="rId4" Type="http://schemas.openxmlformats.org/officeDocument/2006/relationships/hyperlink" Target="https://localhost:9090/"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1601;&#1740;&#1604;&#1605;&#8204;&#1607;&#1575;&#1740;%20&#1606;&#1607;&#1575;&#1740;&#1740;%20&#1604;&#1740;&#1606;&#1705;%20&#1576;&#1607;%20&#1575;&#1587;&#1604;&#1575;&#1740;&#1583;%20&#1575;&#1585;&#1575;&#1574;&#1607;/12_Install%20CesiumJS.mp4" TargetMode="External"/><Relationship Id="rId2" Type="http://schemas.openxmlformats.org/officeDocument/2006/relationships/notesSlide" Target="../notesSlides/notesSlide95.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9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6.xml"/><Relationship Id="rId1" Type="http://schemas.openxmlformats.org/officeDocument/2006/relationships/slideLayout" Target="../slideLayouts/slideLayout12.xml"/><Relationship Id="rId4" Type="http://schemas.openxmlformats.org/officeDocument/2006/relationships/image" Target="../media/image108.png"/></Relationships>
</file>

<file path=ppt/slides/_rels/slide9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7.xml"/><Relationship Id="rId1" Type="http://schemas.openxmlformats.org/officeDocument/2006/relationships/slideLayout" Target="../slideLayouts/slideLayout12.xml"/><Relationship Id="rId4" Type="http://schemas.openxmlformats.org/officeDocument/2006/relationships/image" Target="../media/image114.png"/></Relationships>
</file>

<file path=ppt/slides/_rels/slide9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8.xml"/><Relationship Id="rId1" Type="http://schemas.openxmlformats.org/officeDocument/2006/relationships/slideLayout" Target="../slideLayouts/slideLayout12.xml"/><Relationship Id="rId4" Type="http://schemas.openxmlformats.org/officeDocument/2006/relationships/image" Target="../media/image1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838200" y="1756729"/>
            <a:ext cx="7772400" cy="3283771"/>
          </a:xfrm>
          <a:gradFill>
            <a:gsLst>
              <a:gs pos="46000">
                <a:schemeClr val="accent4">
                  <a:tint val="50000"/>
                  <a:satMod val="300000"/>
                </a:schemeClr>
              </a:gs>
              <a:gs pos="19000">
                <a:schemeClr val="accent4">
                  <a:tint val="37000"/>
                  <a:satMod val="300000"/>
                </a:schemeClr>
              </a:gs>
              <a:gs pos="100000">
                <a:schemeClr val="accent4">
                  <a:tint val="15000"/>
                  <a:satMod val="350000"/>
                </a:schemeClr>
              </a:gs>
            </a:gsLst>
          </a:gradFill>
          <a:ln>
            <a:noFill/>
          </a:ln>
          <a:effectLst>
            <a:glow rad="127000">
              <a:schemeClr val="accent1">
                <a:alpha val="16000"/>
              </a:schemeClr>
            </a:glow>
            <a:outerShdw blurRad="50800" dist="38100" dir="8100000" algn="tr" rotWithShape="0">
              <a:prstClr val="black">
                <a:alpha val="40000"/>
              </a:prstClr>
            </a:outerShdw>
          </a:effectLst>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rtlCol="0">
            <a:normAutofit/>
          </a:bodyPr>
          <a:lstStyle/>
          <a:p>
            <a:pPr rtl="1" eaLnBrk="1" fontAlgn="auto" hangingPunct="1">
              <a:lnSpc>
                <a:spcPct val="150000"/>
              </a:lnSpc>
              <a:spcAft>
                <a:spcPts val="0"/>
              </a:spcAft>
              <a:defRPr/>
            </a:pPr>
            <a:r>
              <a:rPr lang="fa-IR" b="1" dirty="0">
                <a:ln w="12700">
                  <a:solidFill>
                    <a:schemeClr val="tx2">
                      <a:lumMod val="75000"/>
                    </a:schemeClr>
                  </a:solidFill>
                  <a:prstDash val="solid"/>
                </a:ln>
                <a:solidFill>
                  <a:srgbClr val="8C53FF"/>
                </a:solidFill>
                <a:effectLst>
                  <a:outerShdw dist="38100" dir="2640000" algn="bl" rotWithShape="0">
                    <a:schemeClr val="tx2">
                      <a:lumMod val="75000"/>
                    </a:schemeClr>
                  </a:outerShdw>
                </a:effectLst>
                <a:cs typeface="B Titr" panose="00000700000000000000" pitchFamily="2" charset="-78"/>
              </a:rPr>
              <a:t>فناوری‌های نوین اطلاعات مکانی</a:t>
            </a:r>
            <a:br>
              <a:rPr lang="fa-IR" b="1" dirty="0">
                <a:ln w="12700">
                  <a:solidFill>
                    <a:schemeClr val="tx2">
                      <a:lumMod val="75000"/>
                    </a:schemeClr>
                  </a:solidFill>
                  <a:prstDash val="solid"/>
                </a:ln>
                <a:solidFill>
                  <a:srgbClr val="8C53FF"/>
                </a:solidFill>
                <a:effectLst>
                  <a:outerShdw dist="38100" dir="2640000" algn="bl" rotWithShape="0">
                    <a:schemeClr val="tx2">
                      <a:lumMod val="75000"/>
                    </a:schemeClr>
                  </a:outerShdw>
                </a:effectLst>
                <a:cs typeface="B Titr" panose="00000700000000000000" pitchFamily="2" charset="-78"/>
              </a:rPr>
            </a:br>
            <a:r>
              <a:rPr lang="fa-IR" b="1" dirty="0">
                <a:ln w="12700">
                  <a:solidFill>
                    <a:schemeClr val="tx2">
                      <a:lumMod val="75000"/>
                    </a:schemeClr>
                  </a:solidFill>
                  <a:prstDash val="solid"/>
                </a:ln>
                <a:solidFill>
                  <a:srgbClr val="8C53FF"/>
                </a:solidFill>
                <a:effectLst>
                  <a:outerShdw dist="38100" dir="2640000" algn="bl" rotWithShape="0">
                    <a:schemeClr val="tx2">
                      <a:lumMod val="75000"/>
                    </a:schemeClr>
                  </a:outerShdw>
                </a:effectLst>
                <a:cs typeface="B Titr" panose="00000700000000000000" pitchFamily="2" charset="-78"/>
              </a:rPr>
              <a:t>(</a:t>
            </a:r>
            <a:r>
              <a:rPr lang="en-US" b="1" dirty="0">
                <a:ln w="12700">
                  <a:solidFill>
                    <a:schemeClr val="tx2">
                      <a:lumMod val="75000"/>
                    </a:schemeClr>
                  </a:solidFill>
                  <a:prstDash val="solid"/>
                </a:ln>
                <a:solidFill>
                  <a:srgbClr val="8C53FF"/>
                </a:solidFill>
                <a:effectLst>
                  <a:outerShdw dist="38100" dir="2640000" algn="bl" rotWithShape="0">
                    <a:schemeClr val="tx2">
                      <a:lumMod val="75000"/>
                    </a:schemeClr>
                  </a:outerShdw>
                </a:effectLst>
                <a:cs typeface="B Titr" panose="00000700000000000000" pitchFamily="2" charset="-78"/>
              </a:rPr>
              <a:t>BIM</a:t>
            </a:r>
            <a:r>
              <a:rPr lang="fa-IR" b="1" dirty="0">
                <a:ln w="12700">
                  <a:solidFill>
                    <a:schemeClr val="tx2">
                      <a:lumMod val="75000"/>
                    </a:schemeClr>
                  </a:solidFill>
                  <a:prstDash val="solid"/>
                </a:ln>
                <a:solidFill>
                  <a:srgbClr val="8C53FF"/>
                </a:solidFill>
                <a:effectLst>
                  <a:outerShdw dist="38100" dir="2640000" algn="bl" rotWithShape="0">
                    <a:schemeClr val="tx2">
                      <a:lumMod val="75000"/>
                    </a:schemeClr>
                  </a:outerShdw>
                </a:effectLst>
                <a:cs typeface="B Titr" panose="00000700000000000000" pitchFamily="2" charset="-78"/>
              </a:rPr>
              <a:t> و سرویس‌های سه‌بعدی)</a:t>
            </a:r>
            <a:endParaRPr lang="en-US" b="1" dirty="0">
              <a:ln w="12700">
                <a:solidFill>
                  <a:schemeClr val="tx2">
                    <a:lumMod val="75000"/>
                  </a:schemeClr>
                </a:solidFill>
                <a:prstDash val="solid"/>
              </a:ln>
              <a:solidFill>
                <a:srgbClr val="8C53FF"/>
              </a:solidFill>
              <a:effectLst>
                <a:outerShdw dist="38100" dir="2640000" algn="bl" rotWithShape="0">
                  <a:schemeClr val="tx2">
                    <a:lumMod val="75000"/>
                  </a:schemeClr>
                </a:outerShdw>
              </a:effectLst>
              <a:latin typeface="Arial Black" panose="020B0A04020102020204" pitchFamily="34" charset="0"/>
              <a:cs typeface="B Titr" panose="00000700000000000000" pitchFamily="2" charset="-78"/>
            </a:endParaRPr>
          </a:p>
        </p:txBody>
      </p:sp>
      <p:sp>
        <p:nvSpPr>
          <p:cNvPr id="4" name="TextBox 3"/>
          <p:cNvSpPr txBox="1"/>
          <p:nvPr/>
        </p:nvSpPr>
        <p:spPr>
          <a:xfrm>
            <a:off x="1752600" y="5764024"/>
            <a:ext cx="5544616" cy="830997"/>
          </a:xfrm>
          <a:prstGeom prst="rect">
            <a:avLst/>
          </a:prstGeom>
          <a:noFill/>
        </p:spPr>
        <p:txBody>
          <a:bodyPr wrap="square" rtlCol="1">
            <a:spAutoFit/>
          </a:bodyPr>
          <a:lstStyle/>
          <a:p>
            <a:pPr algn="ctr">
              <a:defRPr/>
            </a:pPr>
            <a:r>
              <a:rPr lang="fa-IR" sz="3200" b="1" dirty="0">
                <a:solidFill>
                  <a:srgbClr val="FF6600"/>
                </a:solidFill>
                <a:cs typeface="B Nazanin" panose="00000400000000000000" pitchFamily="2" charset="-78"/>
              </a:rPr>
              <a:t>علیرضا امیری</a:t>
            </a:r>
          </a:p>
          <a:p>
            <a:pPr algn="ctr">
              <a:defRPr/>
            </a:pPr>
            <a:r>
              <a:rPr lang="fa-IR" sz="1600" b="1" dirty="0">
                <a:cs typeface="B Nazanin" panose="00000400000000000000" pitchFamily="2" charset="-78"/>
              </a:rPr>
              <a:t>اداره کل سامانه‌های ملی و زیرساخت‌های اطلاعات مکانی</a:t>
            </a:r>
            <a:endParaRPr lang="fa-IR" b="1" dirty="0">
              <a:cs typeface="B Nazanin" panose="00000400000000000000" pitchFamily="2" charset="-78"/>
            </a:endParaRPr>
          </a:p>
        </p:txBody>
      </p:sp>
      <p:sp>
        <p:nvSpPr>
          <p:cNvPr id="6" name="TextBox 5"/>
          <p:cNvSpPr txBox="1"/>
          <p:nvPr/>
        </p:nvSpPr>
        <p:spPr>
          <a:xfrm>
            <a:off x="3552800" y="5391937"/>
            <a:ext cx="1944216" cy="523220"/>
          </a:xfrm>
          <a:prstGeom prst="rect">
            <a:avLst/>
          </a:prstGeom>
          <a:noFill/>
        </p:spPr>
        <p:txBody>
          <a:bodyPr wrap="square" rtlCol="1">
            <a:spAutoFit/>
          </a:bodyPr>
          <a:lstStyle/>
          <a:p>
            <a:pPr algn="ctr">
              <a:defRPr/>
            </a:pPr>
            <a:r>
              <a:rPr lang="fa-IR" sz="2800" b="1" dirty="0">
                <a:cs typeface="B Nazanin" panose="00000400000000000000" pitchFamily="2" charset="-78"/>
              </a:rPr>
              <a:t>ارائه دهنده:</a:t>
            </a:r>
          </a:p>
        </p:txBody>
      </p:sp>
      <p:sp>
        <p:nvSpPr>
          <p:cNvPr id="2" name="Slide Number Placeholder 1"/>
          <p:cNvSpPr>
            <a:spLocks noGrp="1"/>
          </p:cNvSpPr>
          <p:nvPr>
            <p:ph type="sldNum" sz="quarter" idx="12"/>
          </p:nvPr>
        </p:nvSpPr>
        <p:spPr/>
        <p:txBody>
          <a:bodyPr/>
          <a:lstStyle/>
          <a:p>
            <a:pPr>
              <a:defRPr/>
            </a:pPr>
            <a:fld id="{8107D440-4B6E-4A59-9101-7C5190CE68FE}" type="slidenum">
              <a:rPr lang="en-US" altLang="en-US" smtClean="0"/>
              <a:pPr>
                <a:defRPr/>
              </a:pPr>
              <a:t>1</a:t>
            </a:fld>
            <a:endParaRPr lang="en-US" altLang="en-US"/>
          </a:p>
        </p:txBody>
      </p:sp>
      <p:pic>
        <p:nvPicPr>
          <p:cNvPr id="7" name="Picture 6" descr="C:\Users\60368\Desktop\NCC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5750" y="12700"/>
            <a:ext cx="1257300" cy="1592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177647"/>
      </p:ext>
    </p:extLst>
  </p:cSld>
  <p:clrMapOvr>
    <a:masterClrMapping/>
  </p:clrMapOvr>
  <p:transition spd="slow">
    <p:whee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467544" y="332656"/>
            <a:ext cx="8219256" cy="1200329"/>
          </a:xfrm>
          <a:prstGeom prst="rect">
            <a:avLst/>
          </a:prstGeom>
          <a:noFill/>
        </p:spPr>
        <p:txBody>
          <a:bodyPr wrap="square" rtlCol="0">
            <a:spAutoFit/>
          </a:bodyPr>
          <a:lstStyle/>
          <a:p>
            <a:pPr algn="ctr" rtl="1">
              <a:defRPr/>
            </a:pPr>
            <a:r>
              <a:rPr lang="fa-IR" sz="3600" b="1" dirty="0">
                <a:solidFill>
                  <a:prstClr val="black"/>
                </a:solidFill>
                <a:latin typeface="Times New Roman" panose="02020603050405020304" pitchFamily="18" charset="0"/>
                <a:cs typeface="B Titr" panose="00000700000000000000" pitchFamily="2" charset="-78"/>
              </a:rPr>
              <a:t>اولین رویکرد کلی در ارائه مدل یا سرویس‌ مکانی سه‌بعدی</a:t>
            </a:r>
            <a:r>
              <a:rPr lang="en-US" sz="3600" b="1" dirty="0">
                <a:solidFill>
                  <a:prstClr val="black"/>
                </a:solidFill>
                <a:latin typeface="Times New Roman" panose="02020603050405020304" pitchFamily="18" charset="0"/>
                <a:cs typeface="B Titr" panose="00000700000000000000" pitchFamily="2" charset="-78"/>
              </a:rPr>
              <a:t>:</a:t>
            </a:r>
            <a:r>
              <a:rPr lang="fa-IR" sz="3600" b="1" dirty="0">
                <a:solidFill>
                  <a:prstClr val="black"/>
                </a:solidFill>
                <a:latin typeface="Times New Roman" panose="02020603050405020304" pitchFamily="18" charset="0"/>
                <a:cs typeface="B Titr" panose="00000700000000000000" pitchFamily="2" charset="-78"/>
              </a:rPr>
              <a:t> </a:t>
            </a:r>
            <a:r>
              <a:rPr lang="en-US" sz="3600" b="1" dirty="0">
                <a:solidFill>
                  <a:prstClr val="black"/>
                </a:solidFill>
                <a:latin typeface="Times New Roman" panose="02020603050405020304" pitchFamily="18" charset="0"/>
                <a:cs typeface="B Titr" panose="00000700000000000000" pitchFamily="2" charset="-78"/>
              </a:rPr>
              <a:t>3D-GIS Model</a:t>
            </a:r>
          </a:p>
        </p:txBody>
      </p:sp>
      <p:sp>
        <p:nvSpPr>
          <p:cNvPr id="2" name="Slide Number Placeholder 1"/>
          <p:cNvSpPr>
            <a:spLocks noGrp="1"/>
          </p:cNvSpPr>
          <p:nvPr>
            <p:ph type="sldNum" sz="quarter" idx="12"/>
          </p:nvPr>
        </p:nvSpPr>
        <p:spPr/>
        <p:txBody>
          <a:bodyPr/>
          <a:lstStyle/>
          <a:p>
            <a:r>
              <a:rPr lang="en-US" dirty="0">
                <a:solidFill>
                  <a:prstClr val="black">
                    <a:tint val="75000"/>
                  </a:prstClr>
                </a:solidFill>
              </a:rPr>
              <a:t>4</a:t>
            </a:r>
            <a:endParaRPr lang="fa-IR" dirty="0">
              <a:solidFill>
                <a:prstClr val="black">
                  <a:tint val="75000"/>
                </a:prstClr>
              </a:solidFill>
            </a:endParaRPr>
          </a:p>
        </p:txBody>
      </p:sp>
      <p:pic>
        <p:nvPicPr>
          <p:cNvPr id="10" name="Picture 9" descr="A 3d model of a city&#10;&#10;Description automatically generated">
            <a:extLst>
              <a:ext uri="{FF2B5EF4-FFF2-40B4-BE49-F238E27FC236}">
                <a16:creationId xmlns:a16="http://schemas.microsoft.com/office/drawing/2014/main" id="{7A125BFC-C2BB-D130-D5AE-BF645DC581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744" y="1844824"/>
            <a:ext cx="8503537" cy="4403576"/>
          </a:xfrm>
          <a:prstGeom prst="rect">
            <a:avLst/>
          </a:prstGeom>
        </p:spPr>
      </p:pic>
    </p:spTree>
    <p:extLst>
      <p:ext uri="{BB962C8B-B14F-4D97-AF65-F5344CB8AC3E}">
        <p14:creationId xmlns:p14="http://schemas.microsoft.com/office/powerpoint/2010/main" val="37624043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40" y="1837225"/>
            <a:ext cx="3240360" cy="524975"/>
          </a:xfrm>
          <a:prstGeom prst="rect">
            <a:avLst/>
          </a:prstGeom>
        </p:spPr>
      </p:pic>
      <p:sp>
        <p:nvSpPr>
          <p:cNvPr id="25" name="TextBox 24"/>
          <p:cNvSpPr txBox="1"/>
          <p:nvPr/>
        </p:nvSpPr>
        <p:spPr>
          <a:xfrm>
            <a:off x="4220669" y="4338935"/>
            <a:ext cx="13110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Replace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2402667"/>
            <a:ext cx="5616624" cy="1788333"/>
          </a:xfrm>
          <a:prstGeom prst="rect">
            <a:avLst/>
          </a:prstGeom>
        </p:spPr>
      </p:pic>
      <p:sp>
        <p:nvSpPr>
          <p:cNvPr id="3" name="TextBox 2"/>
          <p:cNvSpPr txBox="1"/>
          <p:nvPr/>
        </p:nvSpPr>
        <p:spPr>
          <a:xfrm>
            <a:off x="179512" y="5013573"/>
            <a:ext cx="8064896" cy="1615827"/>
          </a:xfrm>
          <a:prstGeom prst="rect">
            <a:avLst/>
          </a:prstGeom>
          <a:noFill/>
          <a:ln w="41275">
            <a:solidFill>
              <a:srgbClr val="008CD2"/>
            </a:solidFill>
          </a:ln>
        </p:spPr>
        <p:txBody>
          <a:bodyPr wrap="square" rtlCol="0">
            <a:spAutoFit/>
          </a:bodyPr>
          <a:lstStyle/>
          <a:p>
            <a:pPr algn="l"/>
            <a:r>
              <a:rPr lang="fa-IR" sz="1100" b="1" dirty="0">
                <a:solidFill>
                  <a:srgbClr val="0000FF"/>
                </a:solidFill>
                <a:latin typeface="Times New Roman" panose="02020603050405020304" pitchFamily="18" charset="0"/>
                <a:ea typeface="Calibri" panose="020F0502020204030204" pitchFamily="34" charset="0"/>
                <a:cs typeface="Courier New" panose="02070309020205020404" pitchFamily="49" charset="0"/>
              </a:rPr>
              <a:t>&lt;</a:t>
            </a:r>
            <a:r>
              <a:rPr lang="en-US" sz="1100" b="1" dirty="0">
                <a:solidFill>
                  <a:srgbClr val="0000FF"/>
                </a:solidFill>
                <a:latin typeface="Courier New" panose="02070309020205020404" pitchFamily="49" charset="0"/>
                <a:ea typeface="Calibri" panose="020F0502020204030204" pitchFamily="34" charset="0"/>
                <a:cs typeface="B Nazanin" panose="00000400000000000000" pitchFamily="2" charset="-78"/>
              </a:rPr>
              <a:t>div</a:t>
            </a:r>
            <a:r>
              <a:rPr lang="en-US" sz="1100" b="1" dirty="0">
                <a:latin typeface="Courier New" panose="02070309020205020404" pitchFamily="49" charset="0"/>
                <a:ea typeface="Calibri" panose="020F0502020204030204" pitchFamily="34" charset="0"/>
                <a:cs typeface="B Nazanin" panose="00000400000000000000" pitchFamily="2" charset="-78"/>
              </a:rPr>
              <a:t> </a:t>
            </a:r>
            <a:r>
              <a:rPr lang="en-US" sz="1100" b="1" dirty="0">
                <a:solidFill>
                  <a:srgbClr val="FF0000"/>
                </a:solidFill>
                <a:latin typeface="Courier New" panose="02070309020205020404" pitchFamily="49" charset="0"/>
                <a:ea typeface="Calibri" panose="020F0502020204030204" pitchFamily="34" charset="0"/>
                <a:cs typeface="B Nazanin" panose="00000400000000000000" pitchFamily="2" charset="-78"/>
              </a:rPr>
              <a:t>id</a:t>
            </a:r>
            <a:r>
              <a:rPr lang="en-US" sz="1100" b="1" dirty="0">
                <a:latin typeface="Courier New" panose="02070309020205020404" pitchFamily="49" charset="0"/>
                <a:ea typeface="Calibri" panose="020F0502020204030204" pitchFamily="34" charset="0"/>
                <a:cs typeface="B Nazanin" panose="00000400000000000000" pitchFamily="2" charset="-78"/>
              </a:rPr>
              <a:t>=</a:t>
            </a:r>
            <a:r>
              <a:rPr lang="en-US" sz="1100" b="1" dirty="0">
                <a:solidFill>
                  <a:srgbClr val="9900FF"/>
                </a:solidFill>
                <a:latin typeface="Courier New" panose="02070309020205020404" pitchFamily="49" charset="0"/>
                <a:ea typeface="Calibri" panose="020F0502020204030204" pitchFamily="34" charset="0"/>
                <a:cs typeface="B Nazanin" panose="00000400000000000000" pitchFamily="2" charset="-78"/>
              </a:rPr>
              <a:t>"</a:t>
            </a:r>
            <a:r>
              <a:rPr lang="en-US" sz="1100" b="1" dirty="0" err="1">
                <a:solidFill>
                  <a:srgbClr val="9900FF"/>
                </a:solidFill>
                <a:latin typeface="Courier New" panose="02070309020205020404" pitchFamily="49" charset="0"/>
                <a:ea typeface="Calibri" panose="020F0502020204030204" pitchFamily="34" charset="0"/>
                <a:cs typeface="B Nazanin" panose="00000400000000000000" pitchFamily="2" charset="-78"/>
              </a:rPr>
              <a:t>cesiumContainer</a:t>
            </a:r>
            <a:r>
              <a:rPr lang="en-US" sz="1100" b="1" dirty="0">
                <a:solidFill>
                  <a:srgbClr val="9900FF"/>
                </a:solidFill>
                <a:latin typeface="Courier New" panose="02070309020205020404" pitchFamily="49" charset="0"/>
                <a:ea typeface="Calibri" panose="020F0502020204030204" pitchFamily="34" charset="0"/>
                <a:cs typeface="B Nazanin" panose="00000400000000000000" pitchFamily="2" charset="-78"/>
              </a:rPr>
              <a:t>"</a:t>
            </a:r>
            <a:r>
              <a:rPr lang="en-US" sz="1100" b="1" dirty="0">
                <a:solidFill>
                  <a:srgbClr val="0000FF"/>
                </a:solidFill>
                <a:latin typeface="Courier New" panose="02070309020205020404" pitchFamily="49" charset="0"/>
                <a:ea typeface="Calibri" panose="020F0502020204030204" pitchFamily="34" charset="0"/>
                <a:cs typeface="B Nazanin" panose="00000400000000000000" pitchFamily="2" charset="-78"/>
              </a:rPr>
              <a:t>&gt;&lt;/div</a:t>
            </a:r>
            <a:r>
              <a:rPr lang="fa-IR" sz="1100" b="1" dirty="0">
                <a:solidFill>
                  <a:srgbClr val="0000FF"/>
                </a:solidFill>
                <a:latin typeface="Times New Roman" panose="02020603050405020304" pitchFamily="18" charset="0"/>
                <a:ea typeface="Calibri" panose="020F0502020204030204" pitchFamily="34" charset="0"/>
                <a:cs typeface="Courier New" panose="02070309020205020404" pitchFamily="49" charset="0"/>
              </a:rPr>
              <a:t>&gt;</a:t>
            </a:r>
            <a:endParaRPr lang="en-US" sz="1100" b="1" dirty="0">
              <a:latin typeface="Times New Roman" panose="02020603050405020304" pitchFamily="18" charset="0"/>
              <a:ea typeface="Calibri" panose="020F0502020204030204" pitchFamily="34" charset="0"/>
              <a:cs typeface="B Nazanin" panose="00000400000000000000" pitchFamily="2" charset="-78"/>
            </a:endParaRPr>
          </a:p>
          <a:p>
            <a:pPr algn="l"/>
            <a:r>
              <a:rPr lang="fa-IR" sz="1100" b="1" dirty="0">
                <a:latin typeface="Times New Roman" panose="02020603050405020304" pitchFamily="18" charset="0"/>
                <a:ea typeface="Calibri" panose="020F0502020204030204" pitchFamily="34" charset="0"/>
                <a:cs typeface="Courier New" panose="02070309020205020404" pitchFamily="49" charset="0"/>
              </a:rPr>
              <a:t>    </a:t>
            </a:r>
            <a:r>
              <a:rPr lang="fa-IR" sz="1100" b="1" dirty="0">
                <a:solidFill>
                  <a:srgbClr val="0000FF"/>
                </a:solidFill>
                <a:latin typeface="Times New Roman" panose="02020603050405020304" pitchFamily="18" charset="0"/>
                <a:ea typeface="Calibri" panose="020F0502020204030204" pitchFamily="34" charset="0"/>
                <a:cs typeface="Courier New" panose="02070309020205020404" pitchFamily="49" charset="0"/>
              </a:rPr>
              <a:t>&lt;</a:t>
            </a:r>
            <a:r>
              <a:rPr lang="en-US" sz="1100" b="1" dirty="0">
                <a:solidFill>
                  <a:srgbClr val="0000FF"/>
                </a:solidFill>
                <a:latin typeface="Courier New" panose="02070309020205020404" pitchFamily="49" charset="0"/>
                <a:ea typeface="Calibri" panose="020F0502020204030204" pitchFamily="34" charset="0"/>
                <a:cs typeface="B Nazanin" panose="00000400000000000000" pitchFamily="2" charset="-78"/>
              </a:rPr>
              <a:t>script</a:t>
            </a:r>
            <a:r>
              <a:rPr lang="fa-IR" sz="1100" b="1" dirty="0">
                <a:solidFill>
                  <a:srgbClr val="0000FF"/>
                </a:solidFill>
                <a:latin typeface="Times New Roman" panose="02020603050405020304" pitchFamily="18" charset="0"/>
                <a:ea typeface="Calibri" panose="020F0502020204030204" pitchFamily="34" charset="0"/>
                <a:cs typeface="Courier New" panose="02070309020205020404" pitchFamily="49" charset="0"/>
              </a:rPr>
              <a:t>&gt;</a:t>
            </a:r>
            <a:endParaRPr lang="en-US" sz="1100" b="1" dirty="0">
              <a:latin typeface="Times New Roman" panose="02020603050405020304" pitchFamily="18" charset="0"/>
              <a:ea typeface="Calibri" panose="020F0502020204030204" pitchFamily="34" charset="0"/>
              <a:cs typeface="B Nazanin" panose="00000400000000000000" pitchFamily="2" charset="-78"/>
            </a:endParaRPr>
          </a:p>
          <a:p>
            <a:pPr algn="l" rtl="0"/>
            <a:r>
              <a:rPr lang="fa-IR" sz="1100" b="1" i="1" dirty="0">
                <a:latin typeface="Times New Roman" panose="02020603050405020304" pitchFamily="18" charset="0"/>
                <a:ea typeface="Calibri" panose="020F0502020204030204" pitchFamily="34" charset="0"/>
                <a:cs typeface="Courier New" panose="02070309020205020404" pitchFamily="49" charset="0"/>
              </a:rPr>
              <a:t>        </a:t>
            </a:r>
            <a:r>
              <a:rPr lang="en-US" sz="1100" b="1" i="1" dirty="0" err="1">
                <a:solidFill>
                  <a:srgbClr val="00007A"/>
                </a:solidFill>
                <a:latin typeface="Courier New" panose="02070309020205020404" pitchFamily="49" charset="0"/>
                <a:ea typeface="Calibri" panose="020F0502020204030204" pitchFamily="34" charset="0"/>
                <a:cs typeface="B Nazanin" panose="00000400000000000000" pitchFamily="2" charset="-78"/>
              </a:rPr>
              <a:t>var</a:t>
            </a:r>
            <a:r>
              <a:rPr lang="en-US" sz="1100" b="1" dirty="0">
                <a:latin typeface="Courier New" panose="02070309020205020404" pitchFamily="49" charset="0"/>
                <a:ea typeface="Calibri" panose="020F0502020204030204" pitchFamily="34" charset="0"/>
                <a:cs typeface="B Nazanin" panose="00000400000000000000" pitchFamily="2" charset="-78"/>
              </a:rPr>
              <a:t> viewer = </a:t>
            </a:r>
            <a:r>
              <a:rPr lang="en-US" sz="1100" b="1" i="1" dirty="0">
                <a:solidFill>
                  <a:srgbClr val="00007A"/>
                </a:solidFill>
                <a:latin typeface="Courier New" panose="02070309020205020404" pitchFamily="49" charset="0"/>
                <a:ea typeface="Calibri" panose="020F0502020204030204" pitchFamily="34" charset="0"/>
                <a:cs typeface="B Nazanin" panose="00000400000000000000" pitchFamily="2" charset="-78"/>
              </a:rPr>
              <a:t>new</a:t>
            </a:r>
            <a:r>
              <a:rPr lang="en-US" sz="1100" b="1" dirty="0">
                <a:latin typeface="Courier New" panose="02070309020205020404" pitchFamily="49" charset="0"/>
                <a:ea typeface="Calibri" panose="020F0502020204030204" pitchFamily="34" charset="0"/>
                <a:cs typeface="B Nazanin" panose="00000400000000000000" pitchFamily="2" charset="-78"/>
              </a:rPr>
              <a:t> </a:t>
            </a:r>
            <a:r>
              <a:rPr lang="en-US" sz="1100" b="1" dirty="0" err="1">
                <a:latin typeface="Courier New" panose="02070309020205020404" pitchFamily="49" charset="0"/>
                <a:ea typeface="Calibri" panose="020F0502020204030204" pitchFamily="34" charset="0"/>
                <a:cs typeface="B Nazanin" panose="00000400000000000000" pitchFamily="2" charset="-78"/>
              </a:rPr>
              <a:t>Cesium.Viewer</a:t>
            </a:r>
            <a:r>
              <a:rPr lang="en-US" sz="1100" b="1" dirty="0">
                <a:latin typeface="Courier New" panose="02070309020205020404" pitchFamily="49" charset="0"/>
                <a:ea typeface="Calibri" panose="020F0502020204030204" pitchFamily="34" charset="0"/>
                <a:cs typeface="B Nazanin" panose="00000400000000000000" pitchFamily="2" charset="-78"/>
              </a:rPr>
              <a:t>(</a:t>
            </a:r>
            <a:r>
              <a:rPr lang="en-US" sz="1100" b="1" dirty="0">
                <a:solidFill>
                  <a:srgbClr val="808080"/>
                </a:solidFill>
                <a:latin typeface="Courier New" panose="02070309020205020404" pitchFamily="49" charset="0"/>
                <a:ea typeface="Calibri" panose="020F0502020204030204" pitchFamily="34" charset="0"/>
                <a:cs typeface="B Nazanin" panose="00000400000000000000" pitchFamily="2" charset="-78"/>
              </a:rPr>
              <a:t>'</a:t>
            </a:r>
            <a:r>
              <a:rPr lang="en-US" sz="1100" b="1" dirty="0" err="1">
                <a:solidFill>
                  <a:srgbClr val="808080"/>
                </a:solidFill>
                <a:latin typeface="Courier New" panose="02070309020205020404" pitchFamily="49" charset="0"/>
                <a:ea typeface="Calibri" panose="020F0502020204030204" pitchFamily="34" charset="0"/>
                <a:cs typeface="B Nazanin" panose="00000400000000000000" pitchFamily="2" charset="-78"/>
              </a:rPr>
              <a:t>cesiumContainer</a:t>
            </a:r>
            <a:r>
              <a:rPr lang="en-US" sz="1100" b="1" dirty="0">
                <a:solidFill>
                  <a:srgbClr val="808080"/>
                </a:solidFill>
                <a:latin typeface="Courier New" panose="02070309020205020404" pitchFamily="49" charset="0"/>
                <a:ea typeface="Calibri" panose="020F0502020204030204" pitchFamily="34" charset="0"/>
                <a:cs typeface="B Nazanin" panose="00000400000000000000" pitchFamily="2" charset="-78"/>
              </a:rPr>
              <a:t>'</a:t>
            </a:r>
            <a:r>
              <a:rPr lang="en-US" sz="1100" b="1" dirty="0">
                <a:latin typeface="Courier New" panose="02070309020205020404" pitchFamily="49" charset="0"/>
                <a:ea typeface="Calibri" panose="020F0502020204030204" pitchFamily="34" charset="0"/>
                <a:cs typeface="B Nazanin" panose="00000400000000000000" pitchFamily="2" charset="-78"/>
              </a:rPr>
              <a:t>)</a:t>
            </a:r>
            <a:r>
              <a:rPr lang="fa-IR" sz="1100" b="1" dirty="0">
                <a:latin typeface="Courier New" panose="02070309020205020404" pitchFamily="49" charset="0"/>
                <a:ea typeface="Calibri" panose="020F0502020204030204" pitchFamily="34" charset="0"/>
                <a:cs typeface="B Nazanin" panose="00000400000000000000" pitchFamily="2" charset="-78"/>
              </a:rPr>
              <a:t>;</a:t>
            </a:r>
            <a:endParaRPr lang="en-US" sz="1100" b="1" dirty="0">
              <a:latin typeface="Times New Roman" panose="02020603050405020304" pitchFamily="18" charset="0"/>
              <a:ea typeface="Calibri" panose="020F0502020204030204" pitchFamily="34" charset="0"/>
              <a:cs typeface="B Nazanin" panose="00000400000000000000" pitchFamily="2" charset="-78"/>
            </a:endParaRPr>
          </a:p>
          <a:p>
            <a:pPr algn="l" rtl="0"/>
            <a:r>
              <a:rPr lang="fa-IR" sz="1100" b="1" dirty="0">
                <a:solidFill>
                  <a:srgbClr val="00007A"/>
                </a:solidFill>
                <a:latin typeface="Times New Roman" panose="02020603050405020304" pitchFamily="18" charset="0"/>
                <a:ea typeface="Calibri" panose="020F0502020204030204" pitchFamily="34" charset="0"/>
                <a:cs typeface="Courier New" panose="02070309020205020404" pitchFamily="49" charset="0"/>
              </a:rPr>
              <a:t>        </a:t>
            </a:r>
            <a:r>
              <a:rPr lang="en-US" sz="1100" b="1" i="1" dirty="0" err="1">
                <a:solidFill>
                  <a:srgbClr val="00007A"/>
                </a:solidFill>
                <a:latin typeface="Courier New" panose="02070309020205020404" pitchFamily="49" charset="0"/>
                <a:ea typeface="Calibri" panose="020F0502020204030204" pitchFamily="34" charset="0"/>
                <a:cs typeface="B Nazanin" panose="00000400000000000000" pitchFamily="2" charset="-78"/>
              </a:rPr>
              <a:t>var</a:t>
            </a:r>
            <a:r>
              <a:rPr lang="en-US" sz="1100" b="1" dirty="0">
                <a:solidFill>
                  <a:srgbClr val="00007A"/>
                </a:solidFill>
                <a:latin typeface="Courier New" panose="02070309020205020404" pitchFamily="49" charset="0"/>
                <a:ea typeface="Calibri" panose="020F0502020204030204" pitchFamily="34" charset="0"/>
                <a:cs typeface="B Nazanin" panose="00000400000000000000" pitchFamily="2" charset="-78"/>
              </a:rPr>
              <a:t> </a:t>
            </a:r>
            <a:r>
              <a:rPr lang="en-US" sz="1100" b="1" dirty="0" err="1">
                <a:latin typeface="Courier New" panose="02070309020205020404" pitchFamily="49" charset="0"/>
                <a:ea typeface="Calibri" panose="020F0502020204030204" pitchFamily="34" charset="0"/>
                <a:cs typeface="B Nazanin" panose="00000400000000000000" pitchFamily="2" charset="-78"/>
              </a:rPr>
              <a:t>tileset</a:t>
            </a:r>
            <a:r>
              <a:rPr lang="en-US" sz="1100" b="1" dirty="0">
                <a:latin typeface="Courier New" panose="02070309020205020404" pitchFamily="49" charset="0"/>
                <a:ea typeface="Calibri" panose="020F0502020204030204" pitchFamily="34" charset="0"/>
                <a:cs typeface="B Nazanin" panose="00000400000000000000" pitchFamily="2" charset="-78"/>
              </a:rPr>
              <a:t> = </a:t>
            </a:r>
            <a:r>
              <a:rPr lang="en-US" sz="1100" b="1" dirty="0" err="1">
                <a:latin typeface="Courier New" panose="02070309020205020404" pitchFamily="49" charset="0"/>
                <a:ea typeface="Calibri" panose="020F0502020204030204" pitchFamily="34" charset="0"/>
                <a:cs typeface="B Nazanin" panose="00000400000000000000" pitchFamily="2" charset="-78"/>
              </a:rPr>
              <a:t>viewer.scene.primitives.add</a:t>
            </a:r>
            <a:r>
              <a:rPr lang="en-US" sz="1100" b="1" dirty="0">
                <a:latin typeface="Courier New" panose="02070309020205020404" pitchFamily="49" charset="0"/>
                <a:ea typeface="Calibri" panose="020F0502020204030204" pitchFamily="34" charset="0"/>
                <a:cs typeface="B Nazanin" panose="00000400000000000000" pitchFamily="2" charset="-78"/>
              </a:rPr>
              <a:t>(</a:t>
            </a:r>
            <a:r>
              <a:rPr lang="en-US" sz="1100" b="1" i="1" dirty="0">
                <a:solidFill>
                  <a:srgbClr val="00007A"/>
                </a:solidFill>
                <a:latin typeface="Courier New" panose="02070309020205020404" pitchFamily="49" charset="0"/>
                <a:ea typeface="Calibri" panose="020F0502020204030204" pitchFamily="34" charset="0"/>
                <a:cs typeface="B Nazanin" panose="00000400000000000000" pitchFamily="2" charset="-78"/>
              </a:rPr>
              <a:t>new</a:t>
            </a:r>
            <a:r>
              <a:rPr lang="en-US" sz="1100" b="1" dirty="0">
                <a:latin typeface="Courier New" panose="02070309020205020404" pitchFamily="49" charset="0"/>
                <a:ea typeface="Calibri" panose="020F0502020204030204" pitchFamily="34" charset="0"/>
                <a:cs typeface="B Nazanin" panose="00000400000000000000" pitchFamily="2" charset="-78"/>
              </a:rPr>
              <a:t> Cesium.Cesium3DTileset({</a:t>
            </a:r>
            <a:endParaRPr lang="en-US" sz="1100" b="1" dirty="0">
              <a:latin typeface="Times New Roman" panose="02020603050405020304" pitchFamily="18" charset="0"/>
              <a:ea typeface="Calibri" panose="020F0502020204030204" pitchFamily="34" charset="0"/>
              <a:cs typeface="B Nazanin" panose="00000400000000000000" pitchFamily="2" charset="-78"/>
            </a:endParaRPr>
          </a:p>
          <a:p>
            <a:pPr algn="l" rtl="0"/>
            <a:r>
              <a:rPr lang="fa-IR" sz="1100" b="1" dirty="0">
                <a:latin typeface="Times New Roman" panose="02020603050405020304" pitchFamily="18" charset="0"/>
                <a:ea typeface="Calibri" panose="020F0502020204030204" pitchFamily="34" charset="0"/>
                <a:cs typeface="Courier New" panose="02070309020205020404" pitchFamily="49" charset="0"/>
              </a:rPr>
              <a:t>            </a:t>
            </a:r>
            <a:r>
              <a:rPr lang="en-US" sz="1100" b="1" dirty="0" err="1">
                <a:latin typeface="Courier New" panose="02070309020205020404" pitchFamily="49" charset="0"/>
                <a:ea typeface="Calibri" panose="020F0502020204030204" pitchFamily="34" charset="0"/>
                <a:cs typeface="B Nazanin" panose="00000400000000000000" pitchFamily="2" charset="-78"/>
              </a:rPr>
              <a:t>url</a:t>
            </a:r>
            <a:r>
              <a:rPr lang="en-US" sz="1100" b="1" dirty="0">
                <a:latin typeface="Courier New" panose="02070309020205020404" pitchFamily="49" charset="0"/>
                <a:ea typeface="Calibri" panose="020F0502020204030204" pitchFamily="34" charset="0"/>
                <a:cs typeface="B Nazanin" panose="00000400000000000000" pitchFamily="2" charset="-78"/>
              </a:rPr>
              <a:t> : </a:t>
            </a:r>
            <a:r>
              <a:rPr lang="en-US" sz="1100" b="1" dirty="0">
                <a:solidFill>
                  <a:srgbClr val="808080"/>
                </a:solidFill>
                <a:latin typeface="Courier New" panose="02070309020205020404" pitchFamily="49" charset="0"/>
                <a:ea typeface="Calibri" panose="020F0502020204030204" pitchFamily="34" charset="0"/>
                <a:cs typeface="B Nazanin" panose="00000400000000000000" pitchFamily="2" charset="-78"/>
              </a:rPr>
              <a:t>"../Specs/Data/Cesium3DTiles/Building_3DTiles/</a:t>
            </a:r>
            <a:r>
              <a:rPr lang="en-US" sz="1100" b="1" dirty="0" err="1">
                <a:solidFill>
                  <a:srgbClr val="808080"/>
                </a:solidFill>
                <a:latin typeface="Courier New" panose="02070309020205020404" pitchFamily="49" charset="0"/>
                <a:ea typeface="Calibri" panose="020F0502020204030204" pitchFamily="34" charset="0"/>
                <a:cs typeface="B Nazanin" panose="00000400000000000000" pitchFamily="2" charset="-78"/>
              </a:rPr>
              <a:t>tileset.json</a:t>
            </a:r>
            <a:r>
              <a:rPr lang="en-US" sz="1100" b="1" dirty="0">
                <a:solidFill>
                  <a:srgbClr val="808080"/>
                </a:solidFill>
                <a:latin typeface="Courier New" panose="02070309020205020404" pitchFamily="49" charset="0"/>
                <a:ea typeface="Calibri" panose="020F0502020204030204" pitchFamily="34" charset="0"/>
                <a:cs typeface="B Nazanin" panose="00000400000000000000" pitchFamily="2" charset="-78"/>
              </a:rPr>
              <a:t>"</a:t>
            </a:r>
            <a:r>
              <a:rPr lang="en-US" sz="1100" b="1" dirty="0">
                <a:latin typeface="Courier New" panose="02070309020205020404" pitchFamily="49" charset="0"/>
                <a:ea typeface="Calibri" panose="020F0502020204030204" pitchFamily="34" charset="0"/>
                <a:cs typeface="B Nazanin" panose="00000400000000000000" pitchFamily="2" charset="-78"/>
              </a:rPr>
              <a:t>, </a:t>
            </a:r>
            <a:r>
              <a:rPr lang="en-US" sz="1100" b="1" dirty="0">
                <a:solidFill>
                  <a:srgbClr val="009900"/>
                </a:solidFill>
                <a:latin typeface="Courier New" panose="02070309020205020404" pitchFamily="49" charset="0"/>
                <a:ea typeface="Calibri" panose="020F0502020204030204" pitchFamily="34" charset="0"/>
                <a:cs typeface="B Nazanin" panose="00000400000000000000" pitchFamily="2" charset="-78"/>
              </a:rPr>
              <a:t>// URL from `Starting the Server` section</a:t>
            </a:r>
            <a:r>
              <a:rPr lang="fa-IR" sz="1100" b="1" dirty="0">
                <a:solidFill>
                  <a:srgbClr val="009900"/>
                </a:solidFill>
                <a:latin typeface="Courier New" panose="02070309020205020404" pitchFamily="49" charset="0"/>
                <a:ea typeface="Calibri" panose="020F0502020204030204" pitchFamily="34" charset="0"/>
                <a:cs typeface="B Nazanin" panose="00000400000000000000" pitchFamily="2" charset="-78"/>
              </a:rPr>
              <a:t>.</a:t>
            </a:r>
            <a:endParaRPr lang="en-US" sz="1100" b="1" dirty="0">
              <a:latin typeface="Times New Roman" panose="02020603050405020304" pitchFamily="18" charset="0"/>
              <a:ea typeface="Calibri" panose="020F0502020204030204" pitchFamily="34" charset="0"/>
              <a:cs typeface="B Nazanin" panose="00000400000000000000" pitchFamily="2" charset="-78"/>
            </a:endParaRPr>
          </a:p>
          <a:p>
            <a:pPr algn="l" rtl="0"/>
            <a:r>
              <a:rPr lang="fa-IR" sz="1100" b="1" dirty="0">
                <a:latin typeface="Times New Roman" panose="02020603050405020304" pitchFamily="18" charset="0"/>
                <a:ea typeface="Calibri" panose="020F0502020204030204" pitchFamily="34" charset="0"/>
                <a:cs typeface="Courier New" panose="02070309020205020404" pitchFamily="49" charset="0"/>
              </a:rPr>
              <a:t>        </a:t>
            </a:r>
            <a:r>
              <a:rPr lang="en-US" sz="1100" b="1" dirty="0">
                <a:latin typeface="Courier New" panose="02070309020205020404" pitchFamily="49" charset="0"/>
                <a:ea typeface="Calibri" panose="020F0502020204030204" pitchFamily="34" charset="0"/>
                <a:cs typeface="B Nazanin" panose="00000400000000000000" pitchFamily="2" charset="-78"/>
              </a:rPr>
              <a:t>}));</a:t>
            </a:r>
            <a:endParaRPr lang="en-US" sz="1100" b="1" dirty="0">
              <a:latin typeface="Times New Roman" panose="02020603050405020304" pitchFamily="18" charset="0"/>
              <a:ea typeface="Calibri" panose="020F0502020204030204" pitchFamily="34" charset="0"/>
              <a:cs typeface="B Nazanin" panose="00000400000000000000" pitchFamily="2" charset="-78"/>
            </a:endParaRPr>
          </a:p>
          <a:p>
            <a:pPr algn="l" rtl="0"/>
            <a:r>
              <a:rPr lang="fa-IR" sz="1100" b="1" dirty="0">
                <a:latin typeface="Times New Roman" panose="02020603050405020304" pitchFamily="18" charset="0"/>
                <a:ea typeface="Calibri" panose="020F0502020204030204" pitchFamily="34" charset="0"/>
                <a:cs typeface="Courier New" panose="02070309020205020404" pitchFamily="49" charset="0"/>
              </a:rPr>
              <a:t>        </a:t>
            </a:r>
            <a:r>
              <a:rPr lang="en-US" sz="1100" b="1" dirty="0" err="1">
                <a:latin typeface="Courier New" panose="02070309020205020404" pitchFamily="49" charset="0"/>
                <a:ea typeface="Calibri" panose="020F0502020204030204" pitchFamily="34" charset="0"/>
                <a:cs typeface="B Nazanin" panose="00000400000000000000" pitchFamily="2" charset="-78"/>
              </a:rPr>
              <a:t>viewer.zoomTo</a:t>
            </a:r>
            <a:r>
              <a:rPr lang="en-US" sz="1100" b="1" dirty="0">
                <a:latin typeface="Courier New" panose="02070309020205020404" pitchFamily="49" charset="0"/>
                <a:ea typeface="Calibri" panose="020F0502020204030204" pitchFamily="34" charset="0"/>
                <a:cs typeface="B Nazanin" panose="00000400000000000000" pitchFamily="2" charset="-78"/>
              </a:rPr>
              <a:t>(</a:t>
            </a:r>
            <a:r>
              <a:rPr lang="en-US" sz="1100" b="1" dirty="0" err="1">
                <a:latin typeface="Courier New" panose="02070309020205020404" pitchFamily="49" charset="0"/>
                <a:ea typeface="Calibri" panose="020F0502020204030204" pitchFamily="34" charset="0"/>
                <a:cs typeface="B Nazanin" panose="00000400000000000000" pitchFamily="2" charset="-78"/>
              </a:rPr>
              <a:t>tileset</a:t>
            </a:r>
            <a:r>
              <a:rPr lang="en-US" sz="1100" b="1" dirty="0">
                <a:latin typeface="Courier New" panose="02070309020205020404" pitchFamily="49" charset="0"/>
                <a:ea typeface="Calibri" panose="020F0502020204030204" pitchFamily="34" charset="0"/>
                <a:cs typeface="B Nazanin" panose="00000400000000000000" pitchFamily="2" charset="-78"/>
              </a:rPr>
              <a:t>)</a:t>
            </a:r>
            <a:r>
              <a:rPr lang="fa-IR" sz="1100" b="1" dirty="0">
                <a:latin typeface="Courier New" panose="02070309020205020404" pitchFamily="49" charset="0"/>
                <a:ea typeface="Calibri" panose="020F0502020204030204" pitchFamily="34" charset="0"/>
                <a:cs typeface="B Nazanin" panose="00000400000000000000" pitchFamily="2" charset="-78"/>
              </a:rPr>
              <a:t>;</a:t>
            </a:r>
            <a:endParaRPr lang="en-US" sz="1100" b="1" dirty="0">
              <a:latin typeface="Times New Roman" panose="02020603050405020304" pitchFamily="18" charset="0"/>
              <a:ea typeface="Calibri" panose="020F0502020204030204" pitchFamily="34" charset="0"/>
              <a:cs typeface="B Nazanin" panose="00000400000000000000" pitchFamily="2" charset="-78"/>
            </a:endParaRPr>
          </a:p>
          <a:p>
            <a:pPr algn="l"/>
            <a:r>
              <a:rPr lang="fa-IR" sz="1100" b="1" dirty="0">
                <a:latin typeface="Times New Roman" panose="02020603050405020304" pitchFamily="18" charset="0"/>
                <a:ea typeface="Calibri" panose="020F0502020204030204" pitchFamily="34" charset="0"/>
                <a:cs typeface="Courier New" panose="02070309020205020404" pitchFamily="49" charset="0"/>
              </a:rPr>
              <a:t>    </a:t>
            </a:r>
            <a:r>
              <a:rPr lang="fa-IR" sz="1100" b="1" dirty="0">
                <a:solidFill>
                  <a:srgbClr val="0000FF"/>
                </a:solidFill>
                <a:latin typeface="Times New Roman" panose="02020603050405020304" pitchFamily="18" charset="0"/>
                <a:ea typeface="Calibri" panose="020F0502020204030204" pitchFamily="34" charset="0"/>
                <a:cs typeface="Courier New" panose="02070309020205020404" pitchFamily="49" charset="0"/>
              </a:rPr>
              <a:t>&lt;/</a:t>
            </a:r>
            <a:r>
              <a:rPr lang="en-US" sz="1100" b="1" dirty="0">
                <a:solidFill>
                  <a:srgbClr val="0000FF"/>
                </a:solidFill>
                <a:latin typeface="Courier New" panose="02070309020205020404" pitchFamily="49" charset="0"/>
                <a:ea typeface="Calibri" panose="020F0502020204030204" pitchFamily="34" charset="0"/>
                <a:cs typeface="B Nazanin" panose="00000400000000000000" pitchFamily="2" charset="-78"/>
              </a:rPr>
              <a:t>script</a:t>
            </a:r>
            <a:r>
              <a:rPr lang="fa-IR" sz="1100" b="1" dirty="0">
                <a:solidFill>
                  <a:srgbClr val="0000FF"/>
                </a:solidFill>
                <a:latin typeface="Times New Roman" panose="02020603050405020304" pitchFamily="18" charset="0"/>
                <a:ea typeface="Calibri" panose="020F0502020204030204" pitchFamily="34" charset="0"/>
                <a:cs typeface="Courier New" panose="02070309020205020404" pitchFamily="49" charset="0"/>
              </a:rPr>
              <a:t>&gt;</a:t>
            </a:r>
            <a:endParaRPr lang="en-US" sz="1100" b="1" dirty="0">
              <a:effectLst/>
              <a:latin typeface="Times New Roman" panose="02020603050405020304" pitchFamily="18" charset="0"/>
              <a:ea typeface="Calibri" panose="020F0502020204030204" pitchFamily="34" charset="0"/>
              <a:cs typeface="B Nazanin" panose="00000400000000000000" pitchFamily="2" charset="-78"/>
            </a:endParaRPr>
          </a:p>
        </p:txBody>
      </p:sp>
      <p:sp>
        <p:nvSpPr>
          <p:cNvPr id="14" name="Up Arrow 13"/>
          <p:cNvSpPr/>
          <p:nvPr/>
        </p:nvSpPr>
        <p:spPr>
          <a:xfrm>
            <a:off x="3131840" y="3965538"/>
            <a:ext cx="1080120" cy="8350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224948" y="5708914"/>
            <a:ext cx="5544616" cy="216024"/>
          </a:xfrm>
          <a:prstGeom prst="rect">
            <a:avLst/>
          </a:prstGeom>
          <a:noFill/>
          <a:ln w="34925">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9629BE6-BFB4-144E-B99D-691C90EC7BBB}"/>
              </a:ext>
            </a:extLst>
          </p:cNvPr>
          <p:cNvSpPr txBox="1"/>
          <p:nvPr/>
        </p:nvSpPr>
        <p:spPr>
          <a:xfrm>
            <a:off x="533400" y="1183957"/>
            <a:ext cx="3490664" cy="492443"/>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2600" b="1" dirty="0">
                <a:solidFill>
                  <a:srgbClr val="008000"/>
                </a:solidFill>
                <a:cs typeface="B Nazanin" panose="00000400000000000000" pitchFamily="2" charset="-78"/>
              </a:rPr>
              <a:t>Create an HTML file</a:t>
            </a:r>
          </a:p>
        </p:txBody>
      </p:sp>
      <p:sp>
        <p:nvSpPr>
          <p:cNvPr id="4" name="Slide Number Placeholder 3">
            <a:extLst>
              <a:ext uri="{FF2B5EF4-FFF2-40B4-BE49-F238E27FC236}">
                <a16:creationId xmlns:a16="http://schemas.microsoft.com/office/drawing/2014/main" id="{8D039C8A-D20A-DD3B-8E14-99FA0ECE116A}"/>
              </a:ext>
            </a:extLst>
          </p:cNvPr>
          <p:cNvSpPr>
            <a:spLocks noGrp="1"/>
          </p:cNvSpPr>
          <p:nvPr>
            <p:ph type="sldNum" sz="quarter" idx="12"/>
          </p:nvPr>
        </p:nvSpPr>
        <p:spPr/>
        <p:txBody>
          <a:bodyPr/>
          <a:lstStyle/>
          <a:p>
            <a:fld id="{8D237C27-054B-4182-834C-C95A91C37D41}" type="slidenum">
              <a:rPr lang="en-US" smtClean="0"/>
              <a:pPr/>
              <a:t>100</a:t>
            </a:fld>
            <a:endParaRPr lang="en-US" dirty="0"/>
          </a:p>
        </p:txBody>
      </p:sp>
      <p:sp>
        <p:nvSpPr>
          <p:cNvPr id="11" name="TextBox 10">
            <a:extLst>
              <a:ext uri="{FF2B5EF4-FFF2-40B4-BE49-F238E27FC236}">
                <a16:creationId xmlns:a16="http://schemas.microsoft.com/office/drawing/2014/main" id="{CDE622E2-2740-89B2-A9B2-220A6C6FBC4E}"/>
              </a:ext>
            </a:extLst>
          </p:cNvPr>
          <p:cNvSpPr txBox="1"/>
          <p:nvPr/>
        </p:nvSpPr>
        <p:spPr>
          <a:xfrm>
            <a:off x="533400" y="228600"/>
            <a:ext cx="8153400" cy="584775"/>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200" dirty="0">
                <a:solidFill>
                  <a:srgbClr val="0000FF"/>
                </a:solidFill>
                <a:latin typeface="Arial Black" panose="020B0A04020102020204" pitchFamily="34" charset="0"/>
                <a:ea typeface="+mj-ea"/>
                <a:cs typeface="+mj-cs"/>
              </a:rPr>
              <a:t>نمایش </a:t>
            </a:r>
            <a:r>
              <a:rPr lang="en-US" sz="3200" dirty="0">
                <a:solidFill>
                  <a:srgbClr val="0000FF"/>
                </a:solidFill>
                <a:latin typeface="Arial Black" panose="020B0A04020102020204" pitchFamily="34" charset="0"/>
                <a:ea typeface="+mj-ea"/>
                <a:cs typeface="+mj-cs"/>
              </a:rPr>
              <a:t>3D Tiles</a:t>
            </a:r>
            <a:r>
              <a:rPr lang="fa-IR" sz="3200" dirty="0">
                <a:solidFill>
                  <a:srgbClr val="0000FF"/>
                </a:solidFill>
                <a:latin typeface="Arial Black" panose="020B0A04020102020204" pitchFamily="34" charset="0"/>
                <a:ea typeface="+mj-ea"/>
                <a:cs typeface="+mj-cs"/>
              </a:rPr>
              <a:t> در </a:t>
            </a:r>
            <a:r>
              <a:rPr lang="en-US" sz="3200" dirty="0" err="1">
                <a:solidFill>
                  <a:srgbClr val="0000FF"/>
                </a:solidFill>
                <a:latin typeface="Arial Black" panose="020B0A04020102020204" pitchFamily="34" charset="0"/>
                <a:ea typeface="+mj-ea"/>
                <a:cs typeface="+mj-cs"/>
              </a:rPr>
              <a:t>CesiumJS</a:t>
            </a:r>
            <a:endParaRPr lang="en-US" sz="3200" dirty="0">
              <a:solidFill>
                <a:srgbClr val="0000FF"/>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168379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500"/>
                                  </p:stCondLst>
                                  <p:childTnLst>
                                    <p:set>
                                      <p:cBhvr>
                                        <p:cTn id="12" dur="1" fill="hold">
                                          <p:stCondLst>
                                            <p:cond delay="0"/>
                                          </p:stCondLst>
                                        </p:cTn>
                                        <p:tgtEl>
                                          <p:spTgt spid="25"/>
                                        </p:tgtEl>
                                        <p:attrNameLst>
                                          <p:attrName>style.visibility</p:attrName>
                                        </p:attrNameLst>
                                      </p:cBhvr>
                                      <p:to>
                                        <p:strVal val="visible"/>
                                      </p:to>
                                    </p:set>
                                    <p:animEffect transition="in" filter="dissolv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 grpId="0" animBg="1"/>
      <p:bldP spid="14" grpId="0" animBg="1"/>
      <p:bldP spid="1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792134" y="1460481"/>
            <a:ext cx="6827866" cy="492443"/>
          </a:xfrm>
          <a:prstGeom prst="rect">
            <a:avLst/>
          </a:prstGeom>
          <a:noFill/>
        </p:spPr>
        <p:txBody>
          <a:bodyPr wrap="square" rtlCol="0">
            <a:spAutoFit/>
          </a:bodyPr>
          <a:lstStyle/>
          <a:p>
            <a:pPr>
              <a:defRPr/>
            </a:pPr>
            <a:r>
              <a:rPr lang="en-US" sz="2600" b="1" dirty="0">
                <a:solidFill>
                  <a:srgbClr val="008000"/>
                </a:solidFill>
                <a:cs typeface="B Nazanin" panose="00000400000000000000" pitchFamily="2" charset="-78"/>
              </a:rPr>
              <a:t>Representing the HTML file in a Web Browser</a:t>
            </a:r>
          </a:p>
        </p:txBody>
      </p:sp>
      <p:sp>
        <p:nvSpPr>
          <p:cNvPr id="11" name="Rectangle 10"/>
          <p:cNvSpPr/>
          <p:nvPr/>
        </p:nvSpPr>
        <p:spPr>
          <a:xfrm>
            <a:off x="822764" y="2069068"/>
            <a:ext cx="7406836" cy="369332"/>
          </a:xfrm>
          <a:prstGeom prst="rect">
            <a:avLst/>
          </a:prstGeom>
        </p:spPr>
        <p:txBody>
          <a:bodyPr wrap="none">
            <a:spAutoFit/>
          </a:bodyPr>
          <a:lstStyle/>
          <a:p>
            <a:pPr>
              <a:spcAft>
                <a:spcPts val="1200"/>
              </a:spcAft>
            </a:pPr>
            <a:r>
              <a:rPr lang="en-US" b="1" u="sng" dirty="0">
                <a:latin typeface="Times New Roman" panose="02020603050405020304" pitchFamily="18" charset="0"/>
                <a:ea typeface="Calibri" panose="020F0502020204030204" pitchFamily="34" charset="0"/>
                <a:cs typeface="B Nazanin" panose="00000400000000000000" pitchFamily="2" charset="-78"/>
                <a:hlinkClick r:id="rId3">
                  <a:extLst>
                    <a:ext uri="{A12FA001-AC4F-418D-AE19-62706E023703}">
                      <ahyp:hlinkClr xmlns:ahyp="http://schemas.microsoft.com/office/drawing/2018/hyperlinkcolor" val="tx"/>
                    </a:ext>
                  </a:extLst>
                </a:hlinkClick>
              </a:rPr>
              <a:t>http://localhost:9090/My_CesiumJS/Apps/Building_from_CityGML.html</a:t>
            </a:r>
            <a:endParaRPr lang="en-US" sz="1400" b="1" dirty="0">
              <a:effectLst/>
              <a:latin typeface="Times New Roman" panose="02020603050405020304" pitchFamily="18" charset="0"/>
              <a:ea typeface="Calibri" panose="020F0502020204030204" pitchFamily="34" charset="0"/>
              <a:cs typeface="B Nazanin" panose="00000400000000000000" pitchFamily="2" charset="-78"/>
            </a:endParaRPr>
          </a:p>
        </p:txBody>
      </p:sp>
      <p:sp>
        <p:nvSpPr>
          <p:cNvPr id="21" name="Down Arrow 20"/>
          <p:cNvSpPr/>
          <p:nvPr/>
        </p:nvSpPr>
        <p:spPr>
          <a:xfrm>
            <a:off x="4245496" y="2546237"/>
            <a:ext cx="936104" cy="501763"/>
          </a:xfrm>
          <a:prstGeom prst="down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838DA740-0160-F4D2-2FCA-5C3A757B8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3100209"/>
            <a:ext cx="7667625" cy="3720661"/>
          </a:xfrm>
          <a:prstGeom prst="rect">
            <a:avLst/>
          </a:prstGeom>
        </p:spPr>
      </p:pic>
      <p:sp>
        <p:nvSpPr>
          <p:cNvPr id="4" name="Rectangle: Rounded Corners 3">
            <a:extLst>
              <a:ext uri="{FF2B5EF4-FFF2-40B4-BE49-F238E27FC236}">
                <a16:creationId xmlns:a16="http://schemas.microsoft.com/office/drawing/2014/main" id="{801A2731-140B-07AB-5688-978B6355A1D9}"/>
              </a:ext>
            </a:extLst>
          </p:cNvPr>
          <p:cNvSpPr/>
          <p:nvPr/>
        </p:nvSpPr>
        <p:spPr>
          <a:xfrm>
            <a:off x="822764" y="2069068"/>
            <a:ext cx="7330636" cy="42496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6" name="Slide Number Placeholder 5">
            <a:extLst>
              <a:ext uri="{FF2B5EF4-FFF2-40B4-BE49-F238E27FC236}">
                <a16:creationId xmlns:a16="http://schemas.microsoft.com/office/drawing/2014/main" id="{77DF57EB-237D-B46D-424E-EB934279F2C9}"/>
              </a:ext>
            </a:extLst>
          </p:cNvPr>
          <p:cNvSpPr>
            <a:spLocks noGrp="1"/>
          </p:cNvSpPr>
          <p:nvPr>
            <p:ph type="sldNum" sz="quarter" idx="12"/>
          </p:nvPr>
        </p:nvSpPr>
        <p:spPr/>
        <p:txBody>
          <a:bodyPr/>
          <a:lstStyle/>
          <a:p>
            <a:fld id="{8D237C27-054B-4182-834C-C95A91C37D41}" type="slidenum">
              <a:rPr lang="en-US" smtClean="0"/>
              <a:pPr/>
              <a:t>101</a:t>
            </a:fld>
            <a:endParaRPr lang="en-US" dirty="0"/>
          </a:p>
        </p:txBody>
      </p:sp>
      <p:sp>
        <p:nvSpPr>
          <p:cNvPr id="10" name="TextBox 9">
            <a:extLst>
              <a:ext uri="{FF2B5EF4-FFF2-40B4-BE49-F238E27FC236}">
                <a16:creationId xmlns:a16="http://schemas.microsoft.com/office/drawing/2014/main" id="{CDE622E2-2740-89B2-A9B2-220A6C6FBC4E}"/>
              </a:ext>
            </a:extLst>
          </p:cNvPr>
          <p:cNvSpPr txBox="1"/>
          <p:nvPr/>
        </p:nvSpPr>
        <p:spPr>
          <a:xfrm>
            <a:off x="533400" y="228600"/>
            <a:ext cx="8153400" cy="1077218"/>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200" dirty="0">
                <a:solidFill>
                  <a:srgbClr val="0000FF"/>
                </a:solidFill>
                <a:latin typeface="Arial Black" panose="020B0A04020102020204" pitchFamily="34" charset="0"/>
                <a:ea typeface="+mj-ea"/>
                <a:cs typeface="+mj-cs"/>
              </a:rPr>
              <a:t>نمایش </a:t>
            </a:r>
            <a:r>
              <a:rPr lang="en-US" sz="3200" dirty="0">
                <a:solidFill>
                  <a:srgbClr val="0000FF"/>
                </a:solidFill>
                <a:latin typeface="Arial Black" panose="020B0A04020102020204" pitchFamily="34" charset="0"/>
                <a:ea typeface="+mj-ea"/>
                <a:cs typeface="+mj-cs"/>
              </a:rPr>
              <a:t>3D Tiles</a:t>
            </a:r>
            <a:r>
              <a:rPr lang="fa-IR" sz="3200" dirty="0">
                <a:solidFill>
                  <a:srgbClr val="0000FF"/>
                </a:solidFill>
                <a:latin typeface="Arial Black" panose="020B0A04020102020204" pitchFamily="34" charset="0"/>
                <a:ea typeface="+mj-ea"/>
                <a:cs typeface="+mj-cs"/>
              </a:rPr>
              <a:t> در </a:t>
            </a:r>
            <a:r>
              <a:rPr lang="en-US" sz="3200" dirty="0" err="1">
                <a:solidFill>
                  <a:srgbClr val="0000FF"/>
                </a:solidFill>
                <a:latin typeface="Arial Black" panose="020B0A04020102020204" pitchFamily="34" charset="0"/>
                <a:ea typeface="+mj-ea"/>
                <a:cs typeface="+mj-cs"/>
              </a:rPr>
              <a:t>CesiumJS</a:t>
            </a:r>
            <a:endParaRPr lang="en-US" sz="3200" dirty="0">
              <a:solidFill>
                <a:srgbClr val="0000FF"/>
              </a:solidFill>
              <a:latin typeface="Arial Black" panose="020B0A04020102020204" pitchFamily="34" charset="0"/>
              <a:ea typeface="+mj-ea"/>
              <a:cs typeface="+mj-cs"/>
            </a:endParaRPr>
          </a:p>
          <a:p>
            <a:pPr marR="0" lvl="0" indent="0" algn="ctr" rtl="1" fontAlgn="auto">
              <a:lnSpc>
                <a:spcPct val="100000"/>
              </a:lnSpc>
              <a:spcBef>
                <a:spcPct val="0"/>
              </a:spcBef>
              <a:spcAft>
                <a:spcPts val="0"/>
              </a:spcAft>
              <a:buClrTx/>
              <a:buSzTx/>
              <a:tabLst/>
              <a:defRPr/>
            </a:pPr>
            <a:r>
              <a:rPr lang="en-US" sz="3200" dirty="0">
                <a:solidFill>
                  <a:srgbClr val="0000FF"/>
                </a:solidFill>
                <a:latin typeface="Arial Black" panose="020B0A04020102020204" pitchFamily="34" charset="0"/>
                <a:ea typeface="+mj-ea"/>
                <a:cs typeface="+mj-cs"/>
              </a:rPr>
              <a:t>(LOD1)</a:t>
            </a:r>
          </a:p>
        </p:txBody>
      </p:sp>
    </p:spTree>
    <p:extLst>
      <p:ext uri="{BB962C8B-B14F-4D97-AF65-F5344CB8AC3E}">
        <p14:creationId xmlns:p14="http://schemas.microsoft.com/office/powerpoint/2010/main" val="158948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strips(upRight)">
                                      <p:cBhvr>
                                        <p:cTn id="7" dur="500"/>
                                        <p:tgtEl>
                                          <p:spTgt spid="11">
                                            <p:txEl>
                                              <p:pRg st="0" end="0"/>
                                            </p:txEl>
                                          </p:spTgt>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0472" t="3937"/>
          <a:stretch/>
        </p:blipFill>
        <p:spPr>
          <a:xfrm>
            <a:off x="762000" y="1415159"/>
            <a:ext cx="8048464" cy="5155765"/>
          </a:xfrm>
          <a:prstGeom prst="rect">
            <a:avLst/>
          </a:prstGeom>
        </p:spPr>
      </p:pic>
      <p:sp>
        <p:nvSpPr>
          <p:cNvPr id="4" name="Slide Number Placeholder 3">
            <a:extLst>
              <a:ext uri="{FF2B5EF4-FFF2-40B4-BE49-F238E27FC236}">
                <a16:creationId xmlns:a16="http://schemas.microsoft.com/office/drawing/2014/main" id="{B282C17F-81D5-BAB9-8C03-14631D28DEE8}"/>
              </a:ext>
            </a:extLst>
          </p:cNvPr>
          <p:cNvSpPr>
            <a:spLocks noGrp="1"/>
          </p:cNvSpPr>
          <p:nvPr>
            <p:ph type="sldNum" sz="quarter" idx="12"/>
          </p:nvPr>
        </p:nvSpPr>
        <p:spPr/>
        <p:txBody>
          <a:bodyPr/>
          <a:lstStyle/>
          <a:p>
            <a:fld id="{8D237C27-054B-4182-834C-C95A91C37D41}" type="slidenum">
              <a:rPr lang="en-US" smtClean="0"/>
              <a:pPr/>
              <a:t>102</a:t>
            </a:fld>
            <a:endParaRPr lang="en-US" dirty="0"/>
          </a:p>
        </p:txBody>
      </p:sp>
      <p:sp>
        <p:nvSpPr>
          <p:cNvPr id="6" name="TextBox 5">
            <a:extLst>
              <a:ext uri="{FF2B5EF4-FFF2-40B4-BE49-F238E27FC236}">
                <a16:creationId xmlns:a16="http://schemas.microsoft.com/office/drawing/2014/main" id="{CDE622E2-2740-89B2-A9B2-220A6C6FBC4E}"/>
              </a:ext>
            </a:extLst>
          </p:cNvPr>
          <p:cNvSpPr txBox="1"/>
          <p:nvPr/>
        </p:nvSpPr>
        <p:spPr>
          <a:xfrm>
            <a:off x="533400" y="228600"/>
            <a:ext cx="8153400" cy="1077218"/>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200" dirty="0">
                <a:solidFill>
                  <a:srgbClr val="0000FF"/>
                </a:solidFill>
                <a:latin typeface="Arial Black" panose="020B0A04020102020204" pitchFamily="34" charset="0"/>
                <a:ea typeface="+mj-ea"/>
                <a:cs typeface="+mj-cs"/>
              </a:rPr>
              <a:t>نمایش </a:t>
            </a:r>
            <a:r>
              <a:rPr lang="en-US" sz="3200" dirty="0">
                <a:solidFill>
                  <a:srgbClr val="0000FF"/>
                </a:solidFill>
                <a:latin typeface="Arial Black" panose="020B0A04020102020204" pitchFamily="34" charset="0"/>
                <a:ea typeface="+mj-ea"/>
                <a:cs typeface="+mj-cs"/>
              </a:rPr>
              <a:t>3D Tiles</a:t>
            </a:r>
            <a:r>
              <a:rPr lang="fa-IR" sz="3200" dirty="0">
                <a:solidFill>
                  <a:srgbClr val="0000FF"/>
                </a:solidFill>
                <a:latin typeface="Arial Black" panose="020B0A04020102020204" pitchFamily="34" charset="0"/>
                <a:ea typeface="+mj-ea"/>
                <a:cs typeface="+mj-cs"/>
              </a:rPr>
              <a:t> در </a:t>
            </a:r>
            <a:r>
              <a:rPr lang="en-US" sz="3200" dirty="0" err="1">
                <a:solidFill>
                  <a:srgbClr val="0000FF"/>
                </a:solidFill>
                <a:latin typeface="Arial Black" panose="020B0A04020102020204" pitchFamily="34" charset="0"/>
                <a:ea typeface="+mj-ea"/>
                <a:cs typeface="+mj-cs"/>
              </a:rPr>
              <a:t>CesiumJS</a:t>
            </a:r>
            <a:endParaRPr lang="en-US" sz="3200" dirty="0">
              <a:solidFill>
                <a:srgbClr val="0000FF"/>
              </a:solidFill>
              <a:latin typeface="Arial Black" panose="020B0A04020102020204" pitchFamily="34" charset="0"/>
              <a:ea typeface="+mj-ea"/>
              <a:cs typeface="+mj-cs"/>
            </a:endParaRPr>
          </a:p>
          <a:p>
            <a:pPr marR="0" lvl="0" indent="0" algn="ctr" rtl="1" fontAlgn="auto">
              <a:lnSpc>
                <a:spcPct val="100000"/>
              </a:lnSpc>
              <a:spcBef>
                <a:spcPct val="0"/>
              </a:spcBef>
              <a:spcAft>
                <a:spcPts val="0"/>
              </a:spcAft>
              <a:buClrTx/>
              <a:buSzTx/>
              <a:tabLst/>
              <a:defRPr/>
            </a:pPr>
            <a:r>
              <a:rPr lang="en-US" sz="3200" dirty="0">
                <a:solidFill>
                  <a:srgbClr val="0000FF"/>
                </a:solidFill>
                <a:latin typeface="Arial Black" panose="020B0A04020102020204" pitchFamily="34" charset="0"/>
                <a:ea typeface="+mj-ea"/>
                <a:cs typeface="+mj-cs"/>
              </a:rPr>
              <a:t>(LOD1)</a:t>
            </a:r>
          </a:p>
        </p:txBody>
      </p:sp>
    </p:spTree>
    <p:extLst>
      <p:ext uri="{BB962C8B-B14F-4D97-AF65-F5344CB8AC3E}">
        <p14:creationId xmlns:p14="http://schemas.microsoft.com/office/powerpoint/2010/main" val="32766506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5"/>
          <p:cNvSpPr>
            <a:spLocks noChangeArrowheads="1"/>
          </p:cNvSpPr>
          <p:nvPr/>
        </p:nvSpPr>
        <p:spPr bwMode="auto">
          <a:xfrm>
            <a:off x="838200" y="1219200"/>
            <a:ext cx="7315199" cy="3962400"/>
          </a:xfrm>
          <a:prstGeom prst="roundRect">
            <a:avLst>
              <a:gd name="adj" fmla="val 16667"/>
            </a:avLst>
          </a:prstGeom>
          <a:solidFill>
            <a:srgbClr val="CCFFCC"/>
          </a:solidFill>
          <a:ln w="28575">
            <a:solidFill>
              <a:srgbClr val="8064A2">
                <a:lumMod val="100000"/>
                <a:lumOff val="0"/>
              </a:srgbClr>
            </a:solidFill>
            <a:round/>
            <a:headEnd/>
            <a:tailEnd/>
          </a:ln>
          <a:effectLst>
            <a:outerShdw dist="107763" dir="18900000" algn="ctr" rotWithShape="0">
              <a:srgbClr val="808080">
                <a:alpha val="50000"/>
              </a:srgbClr>
            </a:outerShdw>
          </a:effectLst>
        </p:spPr>
        <p:txBody>
          <a:bodyPr rot="0" vert="horz" wrap="square" lIns="91440" tIns="45720" rIns="91440" bIns="45720" anchor="t" anchorCtr="0" upright="1">
            <a:noAutofit/>
          </a:bodyPr>
          <a:lstStyle/>
          <a:p>
            <a:pPr algn="ctr" rtl="1">
              <a:spcAft>
                <a:spcPts val="0"/>
              </a:spcAft>
            </a:pPr>
            <a:r>
              <a:rPr lang="fa-IR" sz="4800" b="1" dirty="0">
                <a:effectLst>
                  <a:outerShdw blurRad="152400" dist="393700" dir="17040000" sx="97000" sy="97000" kx="-1800000" algn="bl" rotWithShape="0">
                    <a:prstClr val="black">
                      <a:alpha val="32000"/>
                    </a:prstClr>
                  </a:outerShdw>
                </a:effectLst>
                <a:latin typeface="Arial Black" panose="020B0A04020102020204" pitchFamily="34" charset="0"/>
              </a:rPr>
              <a:t>ایجاد سرویس سه‌بعدی</a:t>
            </a:r>
          </a:p>
          <a:p>
            <a:pPr algn="ctr" rtl="1">
              <a:spcAft>
                <a:spcPts val="0"/>
              </a:spcAft>
            </a:pPr>
            <a:r>
              <a:rPr lang="fa-IR" sz="4800" b="1" dirty="0">
                <a:effectLst>
                  <a:outerShdw blurRad="152400" dist="393700" dir="17040000" sx="97000" sy="97000" kx="-1800000" algn="bl" rotWithShape="0">
                    <a:prstClr val="black">
                      <a:alpha val="32000"/>
                    </a:prstClr>
                  </a:outerShdw>
                </a:effectLst>
                <a:latin typeface="Arial Black" panose="020B0A04020102020204" pitchFamily="34" charset="0"/>
              </a:rPr>
              <a:t>از </a:t>
            </a:r>
            <a:r>
              <a:rPr lang="en-US" sz="4400" b="1" dirty="0" err="1">
                <a:effectLst>
                  <a:outerShdw blurRad="152400" dist="393700" dir="17040000" sx="97000" sy="97000" kx="-1800000" algn="bl" rotWithShape="0">
                    <a:prstClr val="black">
                      <a:alpha val="32000"/>
                    </a:prstClr>
                  </a:outerShdw>
                </a:effectLst>
                <a:latin typeface="Arial Black" panose="020B0A04020102020204" pitchFamily="34" charset="0"/>
              </a:rPr>
              <a:t>Shapefile</a:t>
            </a:r>
            <a:r>
              <a:rPr lang="fa-IR" sz="4800" b="1" dirty="0">
                <a:effectLst>
                  <a:outerShdw blurRad="152400" dist="393700" dir="17040000" sx="97000" sy="97000" kx="-1800000" algn="bl" rotWithShape="0">
                    <a:prstClr val="black">
                      <a:alpha val="32000"/>
                    </a:prstClr>
                  </a:outerShdw>
                </a:effectLst>
                <a:latin typeface="Arial Black" panose="020B0A04020102020204" pitchFamily="34" charset="0"/>
              </a:rPr>
              <a:t> دوبعدی</a:t>
            </a:r>
          </a:p>
          <a:p>
            <a:pPr algn="ctr" rtl="1">
              <a:spcAft>
                <a:spcPts val="0"/>
              </a:spcAft>
            </a:pPr>
            <a:r>
              <a:rPr lang="fa-IR" sz="4800" b="1" dirty="0">
                <a:effectLst>
                  <a:outerShdw blurRad="152400" dist="393700" dir="17040000" sx="97000" sy="97000" kx="-1800000" algn="bl" rotWithShape="0">
                    <a:prstClr val="black">
                      <a:alpha val="32000"/>
                    </a:prstClr>
                  </a:outerShdw>
                </a:effectLst>
                <a:latin typeface="Arial Black" panose="020B0A04020102020204" pitchFamily="34" charset="0"/>
              </a:rPr>
              <a:t>در سطح سوم جزئیات از </a:t>
            </a:r>
            <a:r>
              <a:rPr lang="en-US" sz="4400" b="1" dirty="0" err="1">
                <a:effectLst>
                  <a:outerShdw blurRad="152400" dist="393700" dir="17040000" sx="97000" sy="97000" kx="-1800000" algn="bl" rotWithShape="0">
                    <a:prstClr val="black">
                      <a:alpha val="32000"/>
                    </a:prstClr>
                  </a:outerShdw>
                </a:effectLst>
                <a:latin typeface="Arial Black" panose="020B0A04020102020204" pitchFamily="34" charset="0"/>
              </a:rPr>
              <a:t>CityGML</a:t>
            </a:r>
            <a:endParaRPr lang="en-US" sz="4800" b="1" dirty="0">
              <a:effectLst>
                <a:outerShdw blurRad="152400" dist="393700" dir="17040000" sx="97000" sy="97000" kx="-1800000" algn="bl" rotWithShape="0">
                  <a:prstClr val="black">
                    <a:alpha val="32000"/>
                  </a:prstClr>
                </a:outerShdw>
              </a:effectLst>
              <a:latin typeface="Arial Black" panose="020B0A04020102020204" pitchFamily="34" charset="0"/>
            </a:endParaRPr>
          </a:p>
          <a:p>
            <a:pPr algn="ctr" rtl="1">
              <a:spcAft>
                <a:spcPts val="0"/>
              </a:spcAft>
            </a:pPr>
            <a:r>
              <a:rPr lang="en-US" sz="4400" b="1" dirty="0">
                <a:effectLst>
                  <a:outerShdw blurRad="152400" dist="393700" dir="17040000" sx="97000" sy="97000" kx="-1800000" algn="bl" rotWithShape="0">
                    <a:prstClr val="black">
                      <a:alpha val="32000"/>
                    </a:prstClr>
                  </a:outerShdw>
                </a:effectLst>
                <a:latin typeface="Arial Black" panose="020B0A04020102020204" pitchFamily="34" charset="0"/>
              </a:rPr>
              <a:t>(LOD3)</a:t>
            </a:r>
            <a:endParaRPr lang="fa-IR" sz="4400" b="1" dirty="0">
              <a:effectLst>
                <a:outerShdw blurRad="152400" dist="393700" dir="17040000" sx="97000" sy="97000" kx="-1800000" algn="bl" rotWithShape="0">
                  <a:prstClr val="black">
                    <a:alpha val="32000"/>
                  </a:prstClr>
                </a:outerShdw>
              </a:effectLst>
              <a:latin typeface="Arial Black" panose="020B0A04020102020204" pitchFamily="34" charset="0"/>
            </a:endParaRPr>
          </a:p>
        </p:txBody>
      </p:sp>
    </p:spTree>
    <p:extLst>
      <p:ext uri="{BB962C8B-B14F-4D97-AF65-F5344CB8AC3E}">
        <p14:creationId xmlns:p14="http://schemas.microsoft.com/office/powerpoint/2010/main" val="26925905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60368\Deskto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076" y="1433862"/>
            <a:ext cx="7769324" cy="50403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770F9DC-4EB0-86B8-C9BB-4C1E2FEFF026}"/>
              </a:ext>
            </a:extLst>
          </p:cNvPr>
          <p:cNvSpPr txBox="1"/>
          <p:nvPr/>
        </p:nvSpPr>
        <p:spPr>
          <a:xfrm>
            <a:off x="323528" y="334397"/>
            <a:ext cx="8668072" cy="1200329"/>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600" dirty="0">
                <a:solidFill>
                  <a:srgbClr val="0000FF"/>
                </a:solidFill>
                <a:latin typeface="Arial Black" panose="020B0A04020102020204" pitchFamily="34" charset="0"/>
                <a:ea typeface="+mj-ea"/>
                <a:cs typeface="+mj-cs"/>
              </a:rPr>
              <a:t>ساختمان شهرداری منطقه 9 تهران</a:t>
            </a:r>
          </a:p>
          <a:p>
            <a:pPr marR="0" lvl="0" indent="0" algn="ctr" rtl="1" fontAlgn="auto">
              <a:lnSpc>
                <a:spcPct val="100000"/>
              </a:lnSpc>
              <a:spcBef>
                <a:spcPct val="0"/>
              </a:spcBef>
              <a:spcAft>
                <a:spcPts val="0"/>
              </a:spcAft>
              <a:buClrTx/>
              <a:buSzTx/>
              <a:tabLst/>
              <a:defRPr/>
            </a:pPr>
            <a:r>
              <a:rPr lang="fa-IR" sz="3600" dirty="0">
                <a:solidFill>
                  <a:srgbClr val="0000FF"/>
                </a:solidFill>
                <a:latin typeface="Arial Black" panose="020B0A04020102020204" pitchFamily="34" charset="0"/>
                <a:ea typeface="+mj-ea"/>
                <a:cs typeface="+mj-cs"/>
              </a:rPr>
              <a:t>(ترسیم شده در </a:t>
            </a:r>
            <a:r>
              <a:rPr lang="en-US" sz="3600" dirty="0">
                <a:solidFill>
                  <a:srgbClr val="0000FF"/>
                </a:solidFill>
                <a:latin typeface="Arial Black" panose="020B0A04020102020204" pitchFamily="34" charset="0"/>
                <a:ea typeface="+mj-ea"/>
                <a:cs typeface="+mj-cs"/>
              </a:rPr>
              <a:t>(Revit</a:t>
            </a:r>
          </a:p>
        </p:txBody>
      </p:sp>
      <p:sp>
        <p:nvSpPr>
          <p:cNvPr id="3" name="Slide Number Placeholder 2">
            <a:extLst>
              <a:ext uri="{FF2B5EF4-FFF2-40B4-BE49-F238E27FC236}">
                <a16:creationId xmlns:a16="http://schemas.microsoft.com/office/drawing/2014/main" id="{90FE8DEC-BBC5-536D-956B-B2282CD7BFE8}"/>
              </a:ext>
            </a:extLst>
          </p:cNvPr>
          <p:cNvSpPr>
            <a:spLocks noGrp="1"/>
          </p:cNvSpPr>
          <p:nvPr>
            <p:ph type="sldNum" sz="quarter" idx="12"/>
          </p:nvPr>
        </p:nvSpPr>
        <p:spPr/>
        <p:txBody>
          <a:bodyPr/>
          <a:lstStyle/>
          <a:p>
            <a:fld id="{8D237C27-054B-4182-834C-C95A91C37D41}" type="slidenum">
              <a:rPr lang="en-US" smtClean="0"/>
              <a:pPr/>
              <a:t>104</a:t>
            </a:fld>
            <a:endParaRPr lang="en-US" dirty="0"/>
          </a:p>
        </p:txBody>
      </p:sp>
    </p:spTree>
    <p:extLst>
      <p:ext uri="{BB962C8B-B14F-4D97-AF65-F5344CB8AC3E}">
        <p14:creationId xmlns:p14="http://schemas.microsoft.com/office/powerpoint/2010/main" val="332731189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770F9DC-4EB0-86B8-C9BB-4C1E2FEFF026}"/>
              </a:ext>
            </a:extLst>
          </p:cNvPr>
          <p:cNvSpPr txBox="1"/>
          <p:nvPr/>
        </p:nvSpPr>
        <p:spPr>
          <a:xfrm>
            <a:off x="323528" y="334397"/>
            <a:ext cx="8668072" cy="584775"/>
          </a:xfrm>
          <a:prstGeom prst="rect">
            <a:avLst/>
          </a:prstGeom>
          <a:noFill/>
        </p:spPr>
        <p:txBody>
          <a:bodyPr wrap="square" rtlCol="0">
            <a:spAutoFit/>
          </a:bodyPr>
          <a:lstStyle/>
          <a:p>
            <a:pPr marR="0" lvl="0" indent="0" algn="ctr" fontAlgn="auto">
              <a:lnSpc>
                <a:spcPct val="100000"/>
              </a:lnSpc>
              <a:spcBef>
                <a:spcPct val="0"/>
              </a:spcBef>
              <a:spcAft>
                <a:spcPts val="0"/>
              </a:spcAft>
              <a:buClrTx/>
              <a:buSzTx/>
              <a:tabLst/>
              <a:defRPr/>
            </a:pPr>
            <a:r>
              <a:rPr lang="fa-IR" sz="3200" dirty="0">
                <a:solidFill>
                  <a:srgbClr val="0000FF"/>
                </a:solidFill>
                <a:latin typeface="Arial Black" panose="020B0A04020102020204" pitchFamily="34" charset="0"/>
                <a:ea typeface="+mj-ea"/>
                <a:cs typeface="+mj-cs"/>
              </a:rPr>
              <a:t>معرفی مکان جغرافیایی</a:t>
            </a:r>
            <a:endParaRPr lang="en-US" sz="3200" dirty="0">
              <a:solidFill>
                <a:srgbClr val="0000FF"/>
              </a:solidFill>
              <a:latin typeface="Arial Black" panose="020B0A04020102020204" pitchFamily="34" charset="0"/>
              <a:ea typeface="+mj-ea"/>
              <a:cs typeface="+mj-cs"/>
            </a:endParaRPr>
          </a:p>
        </p:txBody>
      </p:sp>
      <p:pic>
        <p:nvPicPr>
          <p:cNvPr id="9" name="Picture 8">
            <a:extLst>
              <a:ext uri="{FF2B5EF4-FFF2-40B4-BE49-F238E27FC236}">
                <a16:creationId xmlns:a16="http://schemas.microsoft.com/office/drawing/2014/main" id="{F07681EA-F648-9D00-73DE-F32DFC3F0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92" y="1253987"/>
            <a:ext cx="7904584" cy="1689294"/>
          </a:xfrm>
          <a:prstGeom prst="rect">
            <a:avLst/>
          </a:prstGeom>
        </p:spPr>
      </p:pic>
      <p:pic>
        <p:nvPicPr>
          <p:cNvPr id="10" name="Picture 9">
            <a:extLst>
              <a:ext uri="{FF2B5EF4-FFF2-40B4-BE49-F238E27FC236}">
                <a16:creationId xmlns:a16="http://schemas.microsoft.com/office/drawing/2014/main" id="{23617BC8-0628-D1DF-86AD-5BC54CF0AEE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63755" y="3278097"/>
            <a:ext cx="4264090" cy="3533985"/>
          </a:xfrm>
          <a:prstGeom prst="rect">
            <a:avLst/>
          </a:prstGeom>
          <a:noFill/>
          <a:ln>
            <a:noFill/>
          </a:ln>
        </p:spPr>
      </p:pic>
      <p:sp>
        <p:nvSpPr>
          <p:cNvPr id="3" name="Slide Number Placeholder 2">
            <a:extLst>
              <a:ext uri="{FF2B5EF4-FFF2-40B4-BE49-F238E27FC236}">
                <a16:creationId xmlns:a16="http://schemas.microsoft.com/office/drawing/2014/main" id="{B6EB8FBA-0253-ADBE-2644-F25FE0D4FFD1}"/>
              </a:ext>
            </a:extLst>
          </p:cNvPr>
          <p:cNvSpPr>
            <a:spLocks noGrp="1"/>
          </p:cNvSpPr>
          <p:nvPr>
            <p:ph type="sldNum" sz="quarter" idx="12"/>
          </p:nvPr>
        </p:nvSpPr>
        <p:spPr/>
        <p:txBody>
          <a:bodyPr/>
          <a:lstStyle/>
          <a:p>
            <a:fld id="{8D237C27-054B-4182-834C-C95A91C37D41}" type="slidenum">
              <a:rPr lang="en-US" smtClean="0"/>
              <a:pPr/>
              <a:t>105</a:t>
            </a:fld>
            <a:endParaRPr lang="en-US" dirty="0"/>
          </a:p>
        </p:txBody>
      </p:sp>
    </p:spTree>
    <p:extLst>
      <p:ext uri="{BB962C8B-B14F-4D97-AF65-F5344CB8AC3E}">
        <p14:creationId xmlns:p14="http://schemas.microsoft.com/office/powerpoint/2010/main" val="1754738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770F9DC-4EB0-86B8-C9BB-4C1E2FEFF026}"/>
              </a:ext>
            </a:extLst>
          </p:cNvPr>
          <p:cNvSpPr txBox="1"/>
          <p:nvPr/>
        </p:nvSpPr>
        <p:spPr>
          <a:xfrm>
            <a:off x="323528" y="334397"/>
            <a:ext cx="8668072" cy="584775"/>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200" dirty="0">
                <a:solidFill>
                  <a:srgbClr val="0000FF"/>
                </a:solidFill>
                <a:latin typeface="Arial Black" panose="020B0A04020102020204" pitchFamily="34" charset="0"/>
                <a:ea typeface="+mj-ea"/>
                <a:cs typeface="+mj-cs"/>
              </a:rPr>
              <a:t>زمین‌مرجع کردن ساختمان</a:t>
            </a:r>
            <a:r>
              <a:rPr lang="en-US" sz="3200" dirty="0">
                <a:solidFill>
                  <a:srgbClr val="0000FF"/>
                </a:solidFill>
                <a:latin typeface="Arial Black" panose="020B0A04020102020204" pitchFamily="34" charset="0"/>
                <a:ea typeface="+mj-ea"/>
                <a:cs typeface="+mj-cs"/>
              </a:rPr>
              <a:t> </a:t>
            </a:r>
            <a:r>
              <a:rPr lang="fa-IR" sz="3200" dirty="0">
                <a:solidFill>
                  <a:srgbClr val="0000FF"/>
                </a:solidFill>
                <a:latin typeface="Arial Black" panose="020B0A04020102020204" pitchFamily="34" charset="0"/>
                <a:ea typeface="+mj-ea"/>
                <a:cs typeface="+mj-cs"/>
              </a:rPr>
              <a:t>ترسیم شده در </a:t>
            </a:r>
            <a:r>
              <a:rPr lang="en-US" sz="3200" dirty="0">
                <a:solidFill>
                  <a:srgbClr val="0000FF"/>
                </a:solidFill>
                <a:latin typeface="Arial Black" panose="020B0A04020102020204" pitchFamily="34" charset="0"/>
                <a:ea typeface="+mj-ea"/>
                <a:cs typeface="+mj-cs"/>
              </a:rPr>
              <a:t>Revit</a:t>
            </a:r>
          </a:p>
        </p:txBody>
      </p:sp>
      <p:pic>
        <p:nvPicPr>
          <p:cNvPr id="12" name="Picture 11">
            <a:extLst>
              <a:ext uri="{FF2B5EF4-FFF2-40B4-BE49-F238E27FC236}">
                <a16:creationId xmlns:a16="http://schemas.microsoft.com/office/drawing/2014/main" id="{708E8677-E8E2-9A14-BC3C-1F9C64CAE294}"/>
              </a:ext>
            </a:extLst>
          </p:cNvPr>
          <p:cNvPicPr>
            <a:picLocks noChangeAspect="1"/>
          </p:cNvPicPr>
          <p:nvPr/>
        </p:nvPicPr>
        <p:blipFill>
          <a:blip r:embed="rId3"/>
          <a:stretch>
            <a:fillRect/>
          </a:stretch>
        </p:blipFill>
        <p:spPr>
          <a:xfrm>
            <a:off x="414421" y="1447800"/>
            <a:ext cx="8289485" cy="4495800"/>
          </a:xfrm>
          <a:prstGeom prst="rect">
            <a:avLst/>
          </a:prstGeom>
        </p:spPr>
      </p:pic>
      <p:sp>
        <p:nvSpPr>
          <p:cNvPr id="3" name="Slide Number Placeholder 2">
            <a:extLst>
              <a:ext uri="{FF2B5EF4-FFF2-40B4-BE49-F238E27FC236}">
                <a16:creationId xmlns:a16="http://schemas.microsoft.com/office/drawing/2014/main" id="{D697BE5C-669D-68EC-9A31-A7EFF7E5C413}"/>
              </a:ext>
            </a:extLst>
          </p:cNvPr>
          <p:cNvSpPr>
            <a:spLocks noGrp="1"/>
          </p:cNvSpPr>
          <p:nvPr>
            <p:ph type="sldNum" sz="quarter" idx="12"/>
          </p:nvPr>
        </p:nvSpPr>
        <p:spPr/>
        <p:txBody>
          <a:bodyPr/>
          <a:lstStyle/>
          <a:p>
            <a:fld id="{8D237C27-054B-4182-834C-C95A91C37D41}" type="slidenum">
              <a:rPr lang="en-US" smtClean="0"/>
              <a:pPr/>
              <a:t>106</a:t>
            </a:fld>
            <a:endParaRPr lang="en-US" dirty="0"/>
          </a:p>
        </p:txBody>
      </p:sp>
      <p:sp>
        <p:nvSpPr>
          <p:cNvPr id="5" name="Right Arrow 4"/>
          <p:cNvSpPr/>
          <p:nvPr/>
        </p:nvSpPr>
        <p:spPr>
          <a:xfrm rot="10800000">
            <a:off x="3962400" y="5402872"/>
            <a:ext cx="914400" cy="457312"/>
          </a:xfrm>
          <a:prstGeom prst="right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4843130" y="5377254"/>
            <a:ext cx="19386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Survey Point</a:t>
            </a:r>
          </a:p>
        </p:txBody>
      </p:sp>
    </p:spTree>
    <p:extLst>
      <p:ext uri="{BB962C8B-B14F-4D97-AF65-F5344CB8AC3E}">
        <p14:creationId xmlns:p14="http://schemas.microsoft.com/office/powerpoint/2010/main" val="39995047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770F9DC-4EB0-86B8-C9BB-4C1E2FEFF026}"/>
              </a:ext>
            </a:extLst>
          </p:cNvPr>
          <p:cNvSpPr txBox="1"/>
          <p:nvPr/>
        </p:nvSpPr>
        <p:spPr>
          <a:xfrm>
            <a:off x="323528" y="334397"/>
            <a:ext cx="8668072" cy="584775"/>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200" dirty="0">
                <a:solidFill>
                  <a:srgbClr val="0000FF"/>
                </a:solidFill>
                <a:latin typeface="Arial Black" panose="020B0A04020102020204" pitchFamily="34" charset="0"/>
                <a:ea typeface="+mj-ea"/>
                <a:cs typeface="+mj-cs"/>
              </a:rPr>
              <a:t>انتقال </a:t>
            </a:r>
            <a:r>
              <a:rPr lang="en-US" sz="3200" dirty="0">
                <a:solidFill>
                  <a:srgbClr val="0000FF"/>
                </a:solidFill>
                <a:latin typeface="Arial Black" panose="020B0A04020102020204" pitchFamily="34" charset="0"/>
                <a:ea typeface="+mj-ea"/>
                <a:cs typeface="+mj-cs"/>
              </a:rPr>
              <a:t>Survey Point</a:t>
            </a:r>
            <a:r>
              <a:rPr lang="fa-IR" sz="3200" dirty="0">
                <a:solidFill>
                  <a:srgbClr val="0000FF"/>
                </a:solidFill>
                <a:latin typeface="Arial Black" panose="020B0A04020102020204" pitchFamily="34" charset="0"/>
                <a:ea typeface="+mj-ea"/>
                <a:cs typeface="+mj-cs"/>
              </a:rPr>
              <a:t> به مکان مورد نظر</a:t>
            </a:r>
            <a:endParaRPr lang="en-US" sz="3200" dirty="0">
              <a:solidFill>
                <a:srgbClr val="0000FF"/>
              </a:solidFill>
              <a:latin typeface="Arial Black" panose="020B0A04020102020204" pitchFamily="34" charset="0"/>
              <a:ea typeface="+mj-ea"/>
              <a:cs typeface="+mj-cs"/>
            </a:endParaRPr>
          </a:p>
        </p:txBody>
      </p:sp>
      <p:pic>
        <p:nvPicPr>
          <p:cNvPr id="4" name="Picture 3">
            <a:extLst>
              <a:ext uri="{FF2B5EF4-FFF2-40B4-BE49-F238E27FC236}">
                <a16:creationId xmlns:a16="http://schemas.microsoft.com/office/drawing/2014/main" id="{4C6D69C4-CF9E-BE3C-8C08-6BE072D23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9732" y="1562866"/>
            <a:ext cx="6344535" cy="4667901"/>
          </a:xfrm>
          <a:prstGeom prst="rect">
            <a:avLst/>
          </a:prstGeom>
        </p:spPr>
      </p:pic>
      <p:sp>
        <p:nvSpPr>
          <p:cNvPr id="5" name="Arrow: Right 4">
            <a:extLst>
              <a:ext uri="{FF2B5EF4-FFF2-40B4-BE49-F238E27FC236}">
                <a16:creationId xmlns:a16="http://schemas.microsoft.com/office/drawing/2014/main" id="{6064A52E-736D-078E-0500-3BBC3BD7CF72}"/>
              </a:ext>
            </a:extLst>
          </p:cNvPr>
          <p:cNvSpPr/>
          <p:nvPr/>
        </p:nvSpPr>
        <p:spPr>
          <a:xfrm rot="19476970">
            <a:off x="1922862" y="5013057"/>
            <a:ext cx="2964689" cy="184576"/>
          </a:xfrm>
          <a:prstGeom prst="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3" name="Slide Number Placeholder 2">
            <a:extLst>
              <a:ext uri="{FF2B5EF4-FFF2-40B4-BE49-F238E27FC236}">
                <a16:creationId xmlns:a16="http://schemas.microsoft.com/office/drawing/2014/main" id="{BE45747A-63BA-535C-E40D-08AA7EBB3533}"/>
              </a:ext>
            </a:extLst>
          </p:cNvPr>
          <p:cNvSpPr>
            <a:spLocks noGrp="1"/>
          </p:cNvSpPr>
          <p:nvPr>
            <p:ph type="sldNum" sz="quarter" idx="12"/>
          </p:nvPr>
        </p:nvSpPr>
        <p:spPr/>
        <p:txBody>
          <a:bodyPr/>
          <a:lstStyle/>
          <a:p>
            <a:fld id="{8D237C27-054B-4182-834C-C95A91C37D41}" type="slidenum">
              <a:rPr lang="en-US" smtClean="0"/>
              <a:pPr/>
              <a:t>107</a:t>
            </a:fld>
            <a:endParaRPr lang="en-US" dirty="0"/>
          </a:p>
        </p:txBody>
      </p:sp>
    </p:spTree>
    <p:extLst>
      <p:ext uri="{BB962C8B-B14F-4D97-AF65-F5344CB8AC3E}">
        <p14:creationId xmlns:p14="http://schemas.microsoft.com/office/powerpoint/2010/main" val="18008870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7E62BB-07D0-05D0-D53E-95409154EE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0146" y="1600200"/>
            <a:ext cx="7328053" cy="2597489"/>
          </a:xfrm>
          <a:prstGeom prst="rect">
            <a:avLst/>
          </a:prstGeom>
          <a:noFill/>
          <a:ln>
            <a:noFill/>
          </a:ln>
        </p:spPr>
      </p:pic>
      <p:sp>
        <p:nvSpPr>
          <p:cNvPr id="4" name="Slide Number Placeholder 3">
            <a:extLst>
              <a:ext uri="{FF2B5EF4-FFF2-40B4-BE49-F238E27FC236}">
                <a16:creationId xmlns:a16="http://schemas.microsoft.com/office/drawing/2014/main" id="{5E1082C2-3ED7-D889-5559-DA5853EDBAEA}"/>
              </a:ext>
            </a:extLst>
          </p:cNvPr>
          <p:cNvSpPr>
            <a:spLocks noGrp="1"/>
          </p:cNvSpPr>
          <p:nvPr>
            <p:ph type="sldNum" sz="quarter" idx="12"/>
          </p:nvPr>
        </p:nvSpPr>
        <p:spPr/>
        <p:txBody>
          <a:bodyPr/>
          <a:lstStyle/>
          <a:p>
            <a:fld id="{8D237C27-054B-4182-834C-C95A91C37D41}" type="slidenum">
              <a:rPr lang="en-US" smtClean="0"/>
              <a:pPr/>
              <a:t>108</a:t>
            </a:fld>
            <a:endParaRPr lang="en-US" dirty="0"/>
          </a:p>
        </p:txBody>
      </p:sp>
      <p:sp>
        <p:nvSpPr>
          <p:cNvPr id="5" name="TextBox 4">
            <a:extLst>
              <a:ext uri="{FF2B5EF4-FFF2-40B4-BE49-F238E27FC236}">
                <a16:creationId xmlns:a16="http://schemas.microsoft.com/office/drawing/2014/main" id="{B770F9DC-4EB0-86B8-C9BB-4C1E2FEFF026}"/>
              </a:ext>
            </a:extLst>
          </p:cNvPr>
          <p:cNvSpPr txBox="1"/>
          <p:nvPr/>
        </p:nvSpPr>
        <p:spPr>
          <a:xfrm>
            <a:off x="323528" y="334397"/>
            <a:ext cx="8668072" cy="584775"/>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200" dirty="0">
                <a:solidFill>
                  <a:srgbClr val="0000FF"/>
                </a:solidFill>
                <a:latin typeface="Arial Black" panose="020B0A04020102020204" pitchFamily="34" charset="0"/>
                <a:ea typeface="+mj-ea"/>
                <a:cs typeface="+mj-cs"/>
              </a:rPr>
              <a:t>انتقال </a:t>
            </a:r>
            <a:r>
              <a:rPr lang="en-US" sz="3200" dirty="0">
                <a:solidFill>
                  <a:srgbClr val="0000FF"/>
                </a:solidFill>
                <a:latin typeface="Arial Black" panose="020B0A04020102020204" pitchFamily="34" charset="0"/>
                <a:ea typeface="+mj-ea"/>
                <a:cs typeface="+mj-cs"/>
              </a:rPr>
              <a:t>Survey Point</a:t>
            </a:r>
            <a:r>
              <a:rPr lang="fa-IR" sz="3200" dirty="0">
                <a:solidFill>
                  <a:srgbClr val="0000FF"/>
                </a:solidFill>
                <a:latin typeface="Arial Black" panose="020B0A04020102020204" pitchFamily="34" charset="0"/>
                <a:ea typeface="+mj-ea"/>
                <a:cs typeface="+mj-cs"/>
              </a:rPr>
              <a:t> به مکان مورد نظر</a:t>
            </a:r>
            <a:endParaRPr lang="en-US" sz="3200" dirty="0">
              <a:solidFill>
                <a:srgbClr val="0000FF"/>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20248798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770F9DC-4EB0-86B8-C9BB-4C1E2FEFF026}"/>
              </a:ext>
            </a:extLst>
          </p:cNvPr>
          <p:cNvSpPr txBox="1"/>
          <p:nvPr/>
        </p:nvSpPr>
        <p:spPr>
          <a:xfrm>
            <a:off x="323528" y="334397"/>
            <a:ext cx="8668072" cy="584775"/>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200" dirty="0">
                <a:solidFill>
                  <a:srgbClr val="0000FF"/>
                </a:solidFill>
                <a:latin typeface="Arial Black" panose="020B0A04020102020204" pitchFamily="34" charset="0"/>
                <a:ea typeface="+mj-ea"/>
                <a:cs typeface="+mj-cs"/>
              </a:rPr>
              <a:t>درج مختصات درست (</a:t>
            </a:r>
            <a:r>
              <a:rPr lang="en-US" sz="3200" dirty="0">
                <a:solidFill>
                  <a:srgbClr val="0000FF"/>
                </a:solidFill>
                <a:latin typeface="Arial Black" panose="020B0A04020102020204" pitchFamily="34" charset="0"/>
                <a:ea typeface="+mj-ea"/>
                <a:cs typeface="+mj-cs"/>
              </a:rPr>
              <a:t>UTM</a:t>
            </a:r>
            <a:r>
              <a:rPr lang="fa-IR" sz="3200" dirty="0">
                <a:solidFill>
                  <a:srgbClr val="0000FF"/>
                </a:solidFill>
                <a:latin typeface="Arial Black" panose="020B0A04020102020204" pitchFamily="34" charset="0"/>
                <a:ea typeface="+mj-ea"/>
                <a:cs typeface="+mj-cs"/>
              </a:rPr>
              <a:t>) گوشه ساختمان</a:t>
            </a:r>
            <a:endParaRPr lang="en-US" sz="3200" dirty="0">
              <a:solidFill>
                <a:srgbClr val="0000FF"/>
              </a:solidFill>
              <a:latin typeface="Arial Black" panose="020B0A04020102020204" pitchFamily="34" charset="0"/>
              <a:ea typeface="+mj-ea"/>
              <a:cs typeface="+mj-cs"/>
            </a:endParaRPr>
          </a:p>
        </p:txBody>
      </p:sp>
      <p:pic>
        <p:nvPicPr>
          <p:cNvPr id="4" name="Picture 3">
            <a:extLst>
              <a:ext uri="{FF2B5EF4-FFF2-40B4-BE49-F238E27FC236}">
                <a16:creationId xmlns:a16="http://schemas.microsoft.com/office/drawing/2014/main" id="{1B638B04-6172-1F5F-0594-7D6626C30E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87814" y="1600200"/>
            <a:ext cx="4069397" cy="4278536"/>
          </a:xfrm>
          <a:prstGeom prst="rect">
            <a:avLst/>
          </a:prstGeom>
          <a:noFill/>
          <a:ln>
            <a:noFill/>
          </a:ln>
        </p:spPr>
      </p:pic>
      <p:sp>
        <p:nvSpPr>
          <p:cNvPr id="3" name="Slide Number Placeholder 2">
            <a:extLst>
              <a:ext uri="{FF2B5EF4-FFF2-40B4-BE49-F238E27FC236}">
                <a16:creationId xmlns:a16="http://schemas.microsoft.com/office/drawing/2014/main" id="{FF3074D0-8634-C954-632B-3F66FBD0F904}"/>
              </a:ext>
            </a:extLst>
          </p:cNvPr>
          <p:cNvSpPr>
            <a:spLocks noGrp="1"/>
          </p:cNvSpPr>
          <p:nvPr>
            <p:ph type="sldNum" sz="quarter" idx="12"/>
          </p:nvPr>
        </p:nvSpPr>
        <p:spPr/>
        <p:txBody>
          <a:bodyPr/>
          <a:lstStyle/>
          <a:p>
            <a:fld id="{8D237C27-054B-4182-834C-C95A91C37D41}" type="slidenum">
              <a:rPr lang="en-US" smtClean="0"/>
              <a:pPr/>
              <a:t>109</a:t>
            </a:fld>
            <a:endParaRPr lang="en-US" dirty="0"/>
          </a:p>
        </p:txBody>
      </p:sp>
    </p:spTree>
    <p:extLst>
      <p:ext uri="{BB962C8B-B14F-4D97-AF65-F5344CB8AC3E}">
        <p14:creationId xmlns:p14="http://schemas.microsoft.com/office/powerpoint/2010/main" val="3101889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467544" y="165508"/>
            <a:ext cx="7056784" cy="1200329"/>
          </a:xfrm>
          <a:prstGeom prst="rect">
            <a:avLst/>
          </a:prstGeom>
          <a:noFill/>
        </p:spPr>
        <p:txBody>
          <a:bodyPr wrap="square" rtlCol="0">
            <a:spAutoFit/>
          </a:bodyPr>
          <a:lstStyle/>
          <a:p>
            <a:pPr algn="ctr" rtl="1">
              <a:defRPr/>
            </a:pPr>
            <a:r>
              <a:rPr lang="fa-IR" sz="3600" b="1" dirty="0">
                <a:solidFill>
                  <a:prstClr val="black"/>
                </a:solidFill>
                <a:latin typeface="Times New Roman" panose="02020603050405020304" pitchFamily="18" charset="0"/>
                <a:cs typeface="B Titr" panose="00000700000000000000" pitchFamily="2" charset="-78"/>
              </a:rPr>
              <a:t>دو رویکرد کلی در ارائه مدل یا سرویس‌ مکانی سه‌بعدی </a:t>
            </a:r>
            <a:r>
              <a:rPr lang="fa-IR" sz="2400" dirty="0">
                <a:solidFill>
                  <a:prstClr val="black"/>
                </a:solidFill>
                <a:latin typeface="Times New Roman" panose="02020603050405020304" pitchFamily="18" charset="0"/>
                <a:cs typeface="B Titr" panose="00000700000000000000" pitchFamily="2" charset="-78"/>
              </a:rPr>
              <a:t>(استعاره)</a:t>
            </a:r>
            <a:endParaRPr lang="en-US" sz="3600" dirty="0">
              <a:solidFill>
                <a:prstClr val="black"/>
              </a:solidFill>
              <a:latin typeface="Times New Roman" panose="02020603050405020304" pitchFamily="18" charset="0"/>
              <a:cs typeface="B Titr" panose="00000700000000000000" pitchFamily="2" charset="-78"/>
            </a:endParaRPr>
          </a:p>
        </p:txBody>
      </p:sp>
      <p:sp>
        <p:nvSpPr>
          <p:cNvPr id="2" name="Slide Number Placeholder 1"/>
          <p:cNvSpPr>
            <a:spLocks noGrp="1"/>
          </p:cNvSpPr>
          <p:nvPr>
            <p:ph type="sldNum" sz="quarter" idx="12"/>
          </p:nvPr>
        </p:nvSpPr>
        <p:spPr/>
        <p:txBody>
          <a:bodyPr/>
          <a:lstStyle/>
          <a:p>
            <a:fld id="{695B5B37-FC00-4103-AE22-753B501E5D2B}" type="slidenum">
              <a:rPr lang="fa-IR" smtClean="0">
                <a:solidFill>
                  <a:prstClr val="black">
                    <a:tint val="75000"/>
                  </a:prstClr>
                </a:solidFill>
              </a:rPr>
              <a:pPr/>
              <a:t>11</a:t>
            </a:fld>
            <a:endParaRPr lang="fa-IR">
              <a:solidFill>
                <a:prstClr val="black">
                  <a:tint val="75000"/>
                </a:prstClr>
              </a:solidFill>
            </a:endParaRPr>
          </a:p>
        </p:txBody>
      </p:sp>
      <p:graphicFrame>
        <p:nvGraphicFramePr>
          <p:cNvPr id="3" name="Table 6">
            <a:extLst>
              <a:ext uri="{FF2B5EF4-FFF2-40B4-BE49-F238E27FC236}">
                <a16:creationId xmlns:a16="http://schemas.microsoft.com/office/drawing/2014/main" id="{3E543971-2C8B-F46B-13B8-D439BCE1A154}"/>
              </a:ext>
            </a:extLst>
          </p:cNvPr>
          <p:cNvGraphicFramePr>
            <a:graphicFrameLocks noGrp="1"/>
          </p:cNvGraphicFramePr>
          <p:nvPr>
            <p:extLst>
              <p:ext uri="{D42A27DB-BD31-4B8C-83A1-F6EECF244321}">
                <p14:modId xmlns:p14="http://schemas.microsoft.com/office/powerpoint/2010/main" val="2253889877"/>
              </p:ext>
            </p:extLst>
          </p:nvPr>
        </p:nvGraphicFramePr>
        <p:xfrm>
          <a:off x="323528" y="1484784"/>
          <a:ext cx="8363272" cy="5256584"/>
        </p:xfrm>
        <a:graphic>
          <a:graphicData uri="http://schemas.openxmlformats.org/drawingml/2006/table">
            <a:tbl>
              <a:tblPr firstRow="1" bandRow="1">
                <a:tableStyleId>{5C22544A-7EE6-4342-B048-85BDC9FD1C3A}</a:tableStyleId>
              </a:tblPr>
              <a:tblGrid>
                <a:gridCol w="669062">
                  <a:extLst>
                    <a:ext uri="{9D8B030D-6E8A-4147-A177-3AD203B41FA5}">
                      <a16:colId xmlns:a16="http://schemas.microsoft.com/office/drawing/2014/main" val="670386893"/>
                    </a:ext>
                  </a:extLst>
                </a:gridCol>
                <a:gridCol w="3512574">
                  <a:extLst>
                    <a:ext uri="{9D8B030D-6E8A-4147-A177-3AD203B41FA5}">
                      <a16:colId xmlns:a16="http://schemas.microsoft.com/office/drawing/2014/main" val="588845168"/>
                    </a:ext>
                  </a:extLst>
                </a:gridCol>
                <a:gridCol w="669062">
                  <a:extLst>
                    <a:ext uri="{9D8B030D-6E8A-4147-A177-3AD203B41FA5}">
                      <a16:colId xmlns:a16="http://schemas.microsoft.com/office/drawing/2014/main" val="3987564922"/>
                    </a:ext>
                  </a:extLst>
                </a:gridCol>
                <a:gridCol w="3512574">
                  <a:extLst>
                    <a:ext uri="{9D8B030D-6E8A-4147-A177-3AD203B41FA5}">
                      <a16:colId xmlns:a16="http://schemas.microsoft.com/office/drawing/2014/main" val="1163966499"/>
                    </a:ext>
                  </a:extLst>
                </a:gridCol>
              </a:tblGrid>
              <a:tr h="2232248">
                <a:tc rowSpan="2">
                  <a:txBody>
                    <a:bodyPr/>
                    <a:lstStyle/>
                    <a:p>
                      <a:pPr algn="ctr"/>
                      <a:endParaRPr lang="en-US" sz="5400" kern="1200" dirty="0">
                        <a:solidFill>
                          <a:schemeClr val="dk1"/>
                        </a:solidFill>
                        <a:latin typeface="Times New Roman" panose="02020603050405020304" pitchFamily="18" charset="0"/>
                        <a:ea typeface="+mn-ea"/>
                        <a:cs typeface="Times New Roman" panose="02020603050405020304" pitchFamily="18" charset="0"/>
                      </a:endParaRPr>
                    </a:p>
                  </a:txBody>
                  <a:tcPr anchor="ctr">
                    <a:solidFill>
                      <a:schemeClr val="bg1">
                        <a:lumMod val="85000"/>
                      </a:schemeClr>
                    </a:solidFill>
                  </a:tcPr>
                </a:tc>
                <a:tc>
                  <a:txBody>
                    <a:bodyPr/>
                    <a:lstStyle/>
                    <a:p>
                      <a:pPr algn="ctr"/>
                      <a:endParaRPr lang="en-US" sz="1800" kern="1200" dirty="0">
                        <a:solidFill>
                          <a:schemeClr val="dk1"/>
                        </a:solidFill>
                        <a:latin typeface="+mn-lt"/>
                        <a:ea typeface="+mn-ea"/>
                        <a:cs typeface="+mn-cs"/>
                      </a:endParaRPr>
                    </a:p>
                  </a:txBody>
                  <a:tcPr anchor="ctr">
                    <a:solidFill>
                      <a:schemeClr val="bg1">
                        <a:lumMod val="85000"/>
                      </a:schemeClr>
                    </a:solidFill>
                  </a:tcPr>
                </a:tc>
                <a:tc rowSpan="2">
                  <a:txBody>
                    <a:bodyPr/>
                    <a:lstStyle/>
                    <a:p>
                      <a:pPr algn="ctr"/>
                      <a:endParaRPr lang="en-US" sz="2400" kern="1200" dirty="0">
                        <a:solidFill>
                          <a:schemeClr val="dk1"/>
                        </a:solidFill>
                        <a:latin typeface="Times New Roman" panose="02020603050405020304" pitchFamily="18" charset="0"/>
                        <a:ea typeface="+mn-ea"/>
                        <a:cs typeface="Times New Roman" panose="02020603050405020304" pitchFamily="18" charset="0"/>
                      </a:endParaRPr>
                    </a:p>
                  </a:txBody>
                  <a:tcPr anchor="ctr">
                    <a:solidFill>
                      <a:schemeClr val="bg1">
                        <a:lumMod val="85000"/>
                      </a:schemeClr>
                    </a:solidFill>
                  </a:tcPr>
                </a:tc>
                <a:tc>
                  <a:txBody>
                    <a:bodyPr/>
                    <a:lstStyle/>
                    <a:p>
                      <a:pPr algn="ctr"/>
                      <a:endParaRPr lang="en-US" sz="1800" kern="1200" dirty="0">
                        <a:solidFill>
                          <a:schemeClr val="dk1"/>
                        </a:solidFill>
                        <a:latin typeface="+mn-lt"/>
                        <a:ea typeface="+mn-ea"/>
                        <a:cs typeface="+mn-cs"/>
                      </a:endParaRPr>
                    </a:p>
                  </a:txBody>
                  <a:tcPr anchor="ctr">
                    <a:solidFill>
                      <a:schemeClr val="bg1">
                        <a:lumMod val="85000"/>
                      </a:schemeClr>
                    </a:solidFill>
                  </a:tcPr>
                </a:tc>
                <a:extLst>
                  <a:ext uri="{0D108BD9-81ED-4DB2-BD59-A6C34878D82A}">
                    <a16:rowId xmlns:a16="http://schemas.microsoft.com/office/drawing/2014/main" val="3892518461"/>
                  </a:ext>
                </a:extLst>
              </a:tr>
              <a:tr h="432048">
                <a:tc vMerge="1">
                  <a:txBody>
                    <a:bodyPr/>
                    <a:lstStyle/>
                    <a:p>
                      <a:endParaRPr lang="en-US" dirty="0"/>
                    </a:p>
                  </a:txBody>
                  <a:tcPr/>
                </a:tc>
                <a:tc>
                  <a:txBody>
                    <a:bodyPr/>
                    <a:lstStyle/>
                    <a:p>
                      <a:pPr algn="ctr"/>
                      <a:endParaRPr lang="en-US" sz="2000" b="1"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tc vMerge="1">
                  <a:txBody>
                    <a:bodyPr/>
                    <a:lstStyle/>
                    <a:p>
                      <a:endParaRPr lang="en-US" dirty="0"/>
                    </a:p>
                  </a:txBody>
                  <a:tcPr/>
                </a:tc>
                <a:tc>
                  <a:txBody>
                    <a:bodyPr/>
                    <a:lstStyle/>
                    <a:p>
                      <a:pPr algn="ctr"/>
                      <a:endParaRPr lang="en-US" sz="2000" b="1" dirty="0">
                        <a:latin typeface="Times New Roman" panose="02020603050405020304" pitchFamily="18" charset="0"/>
                        <a:cs typeface="Times New Roman" panose="02020603050405020304" pitchFamily="18" charset="0"/>
                      </a:endParaRPr>
                    </a:p>
                  </a:txBody>
                  <a:tcPr anchor="ctr">
                    <a:solidFill>
                      <a:schemeClr val="bg1">
                        <a:lumMod val="85000"/>
                      </a:schemeClr>
                    </a:solidFill>
                  </a:tcPr>
                </a:tc>
                <a:extLst>
                  <a:ext uri="{0D108BD9-81ED-4DB2-BD59-A6C34878D82A}">
                    <a16:rowId xmlns:a16="http://schemas.microsoft.com/office/drawing/2014/main" val="1210027279"/>
                  </a:ext>
                </a:extLst>
              </a:tr>
              <a:tr h="2160240">
                <a:tc rowSpan="2">
                  <a:txBody>
                    <a:bodyPr/>
                    <a:lstStyle/>
                    <a:p>
                      <a:pPr algn="ctr"/>
                      <a:endParaRPr lang="en-US" sz="7200" b="1" kern="1200" dirty="0">
                        <a:solidFill>
                          <a:schemeClr val="dk1"/>
                        </a:solidFill>
                        <a:latin typeface="Times New Roman" panose="02020603050405020304" pitchFamily="18" charset="0"/>
                        <a:ea typeface="+mn-ea"/>
                        <a:cs typeface="Times New Roman" panose="02020603050405020304" pitchFamily="18" charset="0"/>
                      </a:endParaRPr>
                    </a:p>
                  </a:txBody>
                  <a:tcPr anchor="ctr">
                    <a:solidFill>
                      <a:schemeClr val="bg1">
                        <a:lumMod val="95000"/>
                      </a:schemeClr>
                    </a:solidFill>
                  </a:tcPr>
                </a:tc>
                <a:tc>
                  <a:txBody>
                    <a:bodyPr/>
                    <a:lstStyle/>
                    <a:p>
                      <a:pPr algn="ctr"/>
                      <a:endParaRPr lang="en-US" dirty="0"/>
                    </a:p>
                  </a:txBody>
                  <a:tcPr anchor="ctr">
                    <a:solidFill>
                      <a:schemeClr val="bg1">
                        <a:lumMod val="95000"/>
                      </a:schemeClr>
                    </a:solidFill>
                  </a:tcPr>
                </a:tc>
                <a:tc rowSpan="2">
                  <a:txBody>
                    <a:bodyPr/>
                    <a:lstStyle/>
                    <a:p>
                      <a:pPr algn="ctr"/>
                      <a:endParaRPr lang="en-US" b="1" dirty="0"/>
                    </a:p>
                  </a:txBody>
                  <a:tcPr anchor="ctr">
                    <a:solidFill>
                      <a:schemeClr val="bg1">
                        <a:lumMod val="95000"/>
                      </a:schemeClr>
                    </a:solidFill>
                  </a:tcPr>
                </a:tc>
                <a:tc>
                  <a:txBody>
                    <a:bodyPr/>
                    <a:lstStyle/>
                    <a:p>
                      <a:pPr algn="ctr"/>
                      <a:endParaRPr lang="en-US" dirty="0"/>
                    </a:p>
                  </a:txBody>
                  <a:tcPr anchor="ctr">
                    <a:solidFill>
                      <a:schemeClr val="bg1">
                        <a:lumMod val="95000"/>
                      </a:schemeClr>
                    </a:solidFill>
                  </a:tcPr>
                </a:tc>
                <a:extLst>
                  <a:ext uri="{0D108BD9-81ED-4DB2-BD59-A6C34878D82A}">
                    <a16:rowId xmlns:a16="http://schemas.microsoft.com/office/drawing/2014/main" val="2164539022"/>
                  </a:ext>
                </a:extLst>
              </a:tr>
              <a:tr h="432048">
                <a:tc vMerge="1">
                  <a:txBody>
                    <a:bodyPr/>
                    <a:lstStyle/>
                    <a:p>
                      <a:endParaRPr lang="en-US" dirty="0"/>
                    </a:p>
                  </a:txBody>
                  <a:tcPr/>
                </a:tc>
                <a:tc>
                  <a:txBody>
                    <a:bodyPr/>
                    <a:lstStyle/>
                    <a:p>
                      <a:pPr algn="ctr"/>
                      <a:endParaRPr lang="en-US" sz="2000" dirty="0"/>
                    </a:p>
                  </a:txBody>
                  <a:tcPr anchor="ctr">
                    <a:solidFill>
                      <a:schemeClr val="bg1">
                        <a:lumMod val="95000"/>
                      </a:schemeClr>
                    </a:solidFill>
                  </a:tcPr>
                </a:tc>
                <a:tc vMerge="1">
                  <a:txBody>
                    <a:bodyPr/>
                    <a:lstStyle/>
                    <a:p>
                      <a:endParaRPr lang="en-US" dirty="0"/>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lang="en-US" sz="2000" dirty="0"/>
                    </a:p>
                  </a:txBody>
                  <a:tcPr anchor="ctr">
                    <a:solidFill>
                      <a:schemeClr val="bg1">
                        <a:lumMod val="95000"/>
                      </a:schemeClr>
                    </a:solidFill>
                  </a:tcPr>
                </a:tc>
                <a:extLst>
                  <a:ext uri="{0D108BD9-81ED-4DB2-BD59-A6C34878D82A}">
                    <a16:rowId xmlns:a16="http://schemas.microsoft.com/office/drawing/2014/main" val="2811602686"/>
                  </a:ext>
                </a:extLst>
              </a:tr>
            </a:tbl>
          </a:graphicData>
        </a:graphic>
      </p:graphicFrame>
      <p:sp>
        <p:nvSpPr>
          <p:cNvPr id="9" name="Rectangle 8">
            <a:extLst>
              <a:ext uri="{FF2B5EF4-FFF2-40B4-BE49-F238E27FC236}">
                <a16:creationId xmlns:a16="http://schemas.microsoft.com/office/drawing/2014/main" id="{2EC53830-BAF5-7CA1-F2C3-B0B0E0F97715}"/>
              </a:ext>
            </a:extLst>
          </p:cNvPr>
          <p:cNvSpPr/>
          <p:nvPr/>
        </p:nvSpPr>
        <p:spPr>
          <a:xfrm>
            <a:off x="977639" y="1537968"/>
            <a:ext cx="3018297" cy="2117748"/>
          </a:xfrm>
          <a:prstGeom prst="rec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4D09F4-E060-EA33-323C-ACE4B97EBDA8}"/>
              </a:ext>
            </a:extLst>
          </p:cNvPr>
          <p:cNvSpPr/>
          <p:nvPr/>
        </p:nvSpPr>
        <p:spPr>
          <a:xfrm>
            <a:off x="899592" y="4191572"/>
            <a:ext cx="3024336" cy="2045740"/>
          </a:xfrm>
          <a:prstGeom prst="rect">
            <a:avLst/>
          </a:prstGeom>
          <a:blipFill>
            <a:blip r:embed="rId4"/>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F3CBC63-8D24-2340-B7B7-3D5FE6E8B7C6}"/>
              </a:ext>
            </a:extLst>
          </p:cNvPr>
          <p:cNvSpPr/>
          <p:nvPr/>
        </p:nvSpPr>
        <p:spPr>
          <a:xfrm>
            <a:off x="4519656" y="4191572"/>
            <a:ext cx="3252744" cy="2045740"/>
          </a:xfrm>
          <a:prstGeom prst="rect">
            <a:avLst/>
          </a:prstGeom>
          <a:blipFill>
            <a:blip r:embed="rId5"/>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B01831A-96C8-EF8C-702B-99750BAF9209}"/>
              </a:ext>
            </a:extLst>
          </p:cNvPr>
          <p:cNvSpPr txBox="1"/>
          <p:nvPr/>
        </p:nvSpPr>
        <p:spPr>
          <a:xfrm>
            <a:off x="316148" y="1931038"/>
            <a:ext cx="576064" cy="1754326"/>
          </a:xfrm>
          <a:prstGeom prst="rect">
            <a:avLst/>
          </a:prstGeom>
          <a:noFill/>
        </p:spPr>
        <p:txBody>
          <a:bodyPr wrap="square" rtlCol="0">
            <a:spAutoFit/>
          </a:bodyPr>
          <a:lstStyle/>
          <a:p>
            <a:pPr algn="ctr"/>
            <a:r>
              <a:rPr lang="en-US" sz="5400" b="1" dirty="0">
                <a:latin typeface="Times New Roman" panose="02020603050405020304" pitchFamily="18" charset="0"/>
                <a:cs typeface="Times New Roman" panose="02020603050405020304" pitchFamily="18" charset="0"/>
              </a:rPr>
              <a:t>2</a:t>
            </a:r>
          </a:p>
          <a:p>
            <a:pPr algn="ctr"/>
            <a:r>
              <a:rPr lang="en-US" sz="5400" b="1" dirty="0">
                <a:latin typeface="Times New Roman" panose="02020603050405020304" pitchFamily="18" charset="0"/>
                <a:cs typeface="Times New Roman" panose="02020603050405020304" pitchFamily="18" charset="0"/>
              </a:rPr>
              <a:t>D</a:t>
            </a:r>
          </a:p>
        </p:txBody>
      </p:sp>
      <p:sp>
        <p:nvSpPr>
          <p:cNvPr id="16" name="TextBox 15">
            <a:extLst>
              <a:ext uri="{FF2B5EF4-FFF2-40B4-BE49-F238E27FC236}">
                <a16:creationId xmlns:a16="http://schemas.microsoft.com/office/drawing/2014/main" id="{60128974-534E-45D2-85E7-E5E2FAAF23F6}"/>
              </a:ext>
            </a:extLst>
          </p:cNvPr>
          <p:cNvSpPr txBox="1"/>
          <p:nvPr/>
        </p:nvSpPr>
        <p:spPr>
          <a:xfrm>
            <a:off x="1288026" y="3748970"/>
            <a:ext cx="1907624"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Cell - Raster</a:t>
            </a:r>
          </a:p>
        </p:txBody>
      </p:sp>
      <p:sp>
        <p:nvSpPr>
          <p:cNvPr id="17" name="TextBox 16">
            <a:extLst>
              <a:ext uri="{FF2B5EF4-FFF2-40B4-BE49-F238E27FC236}">
                <a16:creationId xmlns:a16="http://schemas.microsoft.com/office/drawing/2014/main" id="{B1851F5E-C8CD-9D8E-C394-11FD22A32918}"/>
              </a:ext>
            </a:extLst>
          </p:cNvPr>
          <p:cNvSpPr txBox="1"/>
          <p:nvPr/>
        </p:nvSpPr>
        <p:spPr>
          <a:xfrm flipH="1">
            <a:off x="3884234" y="2573718"/>
            <a:ext cx="648072"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VS</a:t>
            </a:r>
            <a:endParaRPr lang="en-US" b="1"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448D4E25-330A-D4C0-A36A-F55A2F81573B}"/>
              </a:ext>
            </a:extLst>
          </p:cNvPr>
          <p:cNvSpPr txBox="1"/>
          <p:nvPr/>
        </p:nvSpPr>
        <p:spPr>
          <a:xfrm>
            <a:off x="4716016" y="3748970"/>
            <a:ext cx="2271942"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Feature -Vector</a:t>
            </a:r>
          </a:p>
        </p:txBody>
      </p:sp>
      <p:sp>
        <p:nvSpPr>
          <p:cNvPr id="19" name="TextBox 18">
            <a:extLst>
              <a:ext uri="{FF2B5EF4-FFF2-40B4-BE49-F238E27FC236}">
                <a16:creationId xmlns:a16="http://schemas.microsoft.com/office/drawing/2014/main" id="{68C96203-A988-286B-AFAD-7A315194D4EE}"/>
              </a:ext>
            </a:extLst>
          </p:cNvPr>
          <p:cNvSpPr txBox="1"/>
          <p:nvPr/>
        </p:nvSpPr>
        <p:spPr>
          <a:xfrm>
            <a:off x="323528" y="4554994"/>
            <a:ext cx="576064" cy="1754326"/>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3</a:t>
            </a:r>
          </a:p>
          <a:p>
            <a:r>
              <a:rPr lang="en-US" sz="5400" b="1" dirty="0">
                <a:latin typeface="Times New Roman" panose="02020603050405020304" pitchFamily="18" charset="0"/>
                <a:cs typeface="Times New Roman" panose="02020603050405020304" pitchFamily="18" charset="0"/>
              </a:rPr>
              <a:t>D</a:t>
            </a:r>
          </a:p>
        </p:txBody>
      </p:sp>
      <p:sp>
        <p:nvSpPr>
          <p:cNvPr id="20" name="TextBox 19">
            <a:extLst>
              <a:ext uri="{FF2B5EF4-FFF2-40B4-BE49-F238E27FC236}">
                <a16:creationId xmlns:a16="http://schemas.microsoft.com/office/drawing/2014/main" id="{B34F4579-6E18-933D-4916-C57A2511CF5A}"/>
              </a:ext>
            </a:extLst>
          </p:cNvPr>
          <p:cNvSpPr txBox="1"/>
          <p:nvPr/>
        </p:nvSpPr>
        <p:spPr>
          <a:xfrm>
            <a:off x="1288026" y="6289285"/>
            <a:ext cx="1907624"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Point - Cloud</a:t>
            </a:r>
          </a:p>
        </p:txBody>
      </p:sp>
      <p:sp>
        <p:nvSpPr>
          <p:cNvPr id="21" name="TextBox 20">
            <a:extLst>
              <a:ext uri="{FF2B5EF4-FFF2-40B4-BE49-F238E27FC236}">
                <a16:creationId xmlns:a16="http://schemas.microsoft.com/office/drawing/2014/main" id="{C0256FA1-88AC-0B70-2BC4-77A5D0185B94}"/>
              </a:ext>
            </a:extLst>
          </p:cNvPr>
          <p:cNvSpPr txBox="1"/>
          <p:nvPr/>
        </p:nvSpPr>
        <p:spPr>
          <a:xfrm flipH="1">
            <a:off x="3851920" y="5127575"/>
            <a:ext cx="648072"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VS</a:t>
            </a:r>
            <a:endParaRPr lang="en-US" b="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10C8B3D4-BA9E-4510-4E4B-C24C8E29B67B}"/>
              </a:ext>
            </a:extLst>
          </p:cNvPr>
          <p:cNvSpPr txBox="1"/>
          <p:nvPr/>
        </p:nvSpPr>
        <p:spPr>
          <a:xfrm>
            <a:off x="4898175" y="6296355"/>
            <a:ext cx="1907624"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GIS - Model</a:t>
            </a:r>
          </a:p>
        </p:txBody>
      </p:sp>
      <p:pic>
        <p:nvPicPr>
          <p:cNvPr id="10" name="Picture 9" descr="A map of a city&#10;&#10;Description automatically generated">
            <a:extLst>
              <a:ext uri="{FF2B5EF4-FFF2-40B4-BE49-F238E27FC236}">
                <a16:creationId xmlns:a16="http://schemas.microsoft.com/office/drawing/2014/main" id="{FF7BF237-CAFE-B3C5-D22B-9F0404A0FB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9992" y="1484784"/>
            <a:ext cx="3272408" cy="2200580"/>
          </a:xfrm>
          <a:prstGeom prst="rect">
            <a:avLst/>
          </a:prstGeom>
        </p:spPr>
      </p:pic>
    </p:spTree>
    <p:extLst>
      <p:ext uri="{BB962C8B-B14F-4D97-AF65-F5344CB8AC3E}">
        <p14:creationId xmlns:p14="http://schemas.microsoft.com/office/powerpoint/2010/main" val="299633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5" grpId="0"/>
      <p:bldP spid="16" grpId="0"/>
      <p:bldP spid="17" grpId="0"/>
      <p:bldP spid="18" grpId="0"/>
      <p:bldP spid="19" grpId="0"/>
      <p:bldP spid="20" grpId="0"/>
      <p:bldP spid="21" grpId="0"/>
      <p:bldP spid="2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770F9DC-4EB0-86B8-C9BB-4C1E2FEFF026}"/>
              </a:ext>
            </a:extLst>
          </p:cNvPr>
          <p:cNvSpPr txBox="1"/>
          <p:nvPr/>
        </p:nvSpPr>
        <p:spPr>
          <a:xfrm>
            <a:off x="323528" y="334397"/>
            <a:ext cx="8668072" cy="584775"/>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200" dirty="0">
                <a:solidFill>
                  <a:srgbClr val="0000FF"/>
                </a:solidFill>
                <a:latin typeface="Arial Black" panose="020B0A04020102020204" pitchFamily="34" charset="0"/>
                <a:ea typeface="+mj-ea"/>
                <a:cs typeface="+mj-cs"/>
              </a:rPr>
              <a:t>اکسپورت فرمت </a:t>
            </a:r>
            <a:r>
              <a:rPr lang="en-US" sz="3200" dirty="0">
                <a:solidFill>
                  <a:srgbClr val="0000FF"/>
                </a:solidFill>
                <a:latin typeface="Arial Black" panose="020B0A04020102020204" pitchFamily="34" charset="0"/>
                <a:ea typeface="+mj-ea"/>
                <a:cs typeface="+mj-cs"/>
              </a:rPr>
              <a:t>RVT</a:t>
            </a:r>
            <a:r>
              <a:rPr lang="fa-IR" sz="3200" dirty="0">
                <a:solidFill>
                  <a:srgbClr val="0000FF"/>
                </a:solidFill>
                <a:latin typeface="Arial Black" panose="020B0A04020102020204" pitchFamily="34" charset="0"/>
                <a:ea typeface="+mj-ea"/>
                <a:cs typeface="+mj-cs"/>
              </a:rPr>
              <a:t> به </a:t>
            </a:r>
            <a:r>
              <a:rPr lang="en-US" sz="3200" dirty="0">
                <a:solidFill>
                  <a:srgbClr val="0000FF"/>
                </a:solidFill>
                <a:latin typeface="Arial Black" panose="020B0A04020102020204" pitchFamily="34" charset="0"/>
                <a:ea typeface="+mj-ea"/>
                <a:cs typeface="+mj-cs"/>
              </a:rPr>
              <a:t>IFC</a:t>
            </a:r>
          </a:p>
        </p:txBody>
      </p:sp>
      <p:pic>
        <p:nvPicPr>
          <p:cNvPr id="3" name="Picture 2">
            <a:extLst>
              <a:ext uri="{FF2B5EF4-FFF2-40B4-BE49-F238E27FC236}">
                <a16:creationId xmlns:a16="http://schemas.microsoft.com/office/drawing/2014/main" id="{8A99E7FC-19B3-9093-2BF6-EDCCA9BF44BC}"/>
              </a:ext>
            </a:extLst>
          </p:cNvPr>
          <p:cNvPicPr>
            <a:picLocks noChangeAspect="1"/>
          </p:cNvPicPr>
          <p:nvPr/>
        </p:nvPicPr>
        <p:blipFill rotWithShape="1">
          <a:blip r:embed="rId3">
            <a:extLst>
              <a:ext uri="{28A0092B-C50C-407E-A947-70E740481C1C}">
                <a14:useLocalDpi xmlns:a14="http://schemas.microsoft.com/office/drawing/2010/main" val="0"/>
              </a:ext>
            </a:extLst>
          </a:blip>
          <a:srcRect b="829"/>
          <a:stretch/>
        </p:blipFill>
        <p:spPr bwMode="auto">
          <a:xfrm>
            <a:off x="2620325" y="941631"/>
            <a:ext cx="4045553" cy="5916369"/>
          </a:xfrm>
          <a:prstGeom prst="rect">
            <a:avLst/>
          </a:prstGeom>
          <a:noFill/>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B2316BB5-F63B-552B-AF52-A93130413677}"/>
              </a:ext>
            </a:extLst>
          </p:cNvPr>
          <p:cNvSpPr>
            <a:spLocks noGrp="1"/>
          </p:cNvSpPr>
          <p:nvPr>
            <p:ph type="sldNum" sz="quarter" idx="12"/>
          </p:nvPr>
        </p:nvSpPr>
        <p:spPr/>
        <p:txBody>
          <a:bodyPr/>
          <a:lstStyle/>
          <a:p>
            <a:fld id="{8D237C27-054B-4182-834C-C95A91C37D41}" type="slidenum">
              <a:rPr lang="en-US" smtClean="0"/>
              <a:pPr/>
              <a:t>110</a:t>
            </a:fld>
            <a:endParaRPr lang="en-US" dirty="0"/>
          </a:p>
        </p:txBody>
      </p:sp>
    </p:spTree>
    <p:extLst>
      <p:ext uri="{BB962C8B-B14F-4D97-AF65-F5344CB8AC3E}">
        <p14:creationId xmlns:p14="http://schemas.microsoft.com/office/powerpoint/2010/main" val="42561777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81000" y="304800"/>
            <a:ext cx="87630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fa-IR" altLang="en-US" sz="3600" b="0" i="0" u="none" strike="noStrike" kern="1200" cap="none" spc="0" normalizeH="0" baseline="0" noProof="0" dirty="0">
                <a:ln>
                  <a:noFill/>
                </a:ln>
                <a:solidFill>
                  <a:srgbClr val="0000FF"/>
                </a:solidFill>
                <a:effectLst/>
                <a:uLnTx/>
                <a:uFillTx/>
                <a:latin typeface="Arial Black" panose="020B0A04020102020204" pitchFamily="34" charset="0"/>
                <a:ea typeface="+mj-ea"/>
                <a:cs typeface="B Titr"/>
              </a:rPr>
              <a:t>معرفی نرم‌افزار </a:t>
            </a:r>
            <a:r>
              <a:rPr kumimoji="0" lang="en-US" altLang="en-US" sz="3600" b="0" i="0" u="none" strike="noStrike" kern="1200" cap="none" spc="0" normalizeH="0" baseline="0" noProof="0" dirty="0" err="1">
                <a:ln>
                  <a:noFill/>
                </a:ln>
                <a:solidFill>
                  <a:srgbClr val="0000FF"/>
                </a:solidFill>
                <a:effectLst/>
                <a:uLnTx/>
                <a:uFillTx/>
                <a:latin typeface="Arial Black" panose="020B0A04020102020204" pitchFamily="34" charset="0"/>
                <a:ea typeface="+mj-ea"/>
                <a:cs typeface="B Titr"/>
              </a:rPr>
              <a:t>FZKViewer</a:t>
            </a:r>
            <a:endParaRPr kumimoji="0" lang="en-US" altLang="en-US" sz="3600" b="0" i="0" u="none" strike="noStrike" kern="1200" cap="none" spc="0" normalizeH="0" baseline="0" noProof="0" dirty="0">
              <a:ln>
                <a:noFill/>
              </a:ln>
              <a:solidFill>
                <a:srgbClr val="0000FF"/>
              </a:solidFill>
              <a:effectLst/>
              <a:uLnTx/>
              <a:uFillTx/>
              <a:latin typeface="Arial Black" panose="020B0A04020102020204" pitchFamily="34" charset="0"/>
              <a:ea typeface="+mj-ea"/>
              <a:cs typeface="B Titr"/>
            </a:endParaRPr>
          </a:p>
        </p:txBody>
      </p:sp>
      <p:sp>
        <p:nvSpPr>
          <p:cNvPr id="2" name="Slide Number Placeholder 1">
            <a:extLst>
              <a:ext uri="{FF2B5EF4-FFF2-40B4-BE49-F238E27FC236}">
                <a16:creationId xmlns:a16="http://schemas.microsoft.com/office/drawing/2014/main" id="{D35A0CD8-0E82-8C4E-ED82-221D634251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37C27-054B-4182-834C-C95A91C37D41}" type="slidenum">
              <a:rPr kumimoji="0" lang="en-US" sz="1200" b="1" i="0" u="none" strike="noStrike" kern="1200" cap="none" spc="0" normalizeH="0" baseline="0" noProof="0" smtClean="0">
                <a:ln>
                  <a:noFill/>
                </a:ln>
                <a:solidFill>
                  <a:prstClr val="black"/>
                </a:solidFill>
                <a:effectLst/>
                <a:uLnTx/>
                <a:uFillTx/>
                <a:latin typeface="Times New Roman"/>
                <a:ea typeface="+mn-ea"/>
                <a:cs typeface="B Mitra"/>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1" i="0" u="none" strike="noStrike" kern="1200" cap="none" spc="0" normalizeH="0" baseline="0" noProof="0" dirty="0">
              <a:ln>
                <a:noFill/>
              </a:ln>
              <a:solidFill>
                <a:prstClr val="black"/>
              </a:solidFill>
              <a:effectLst/>
              <a:uLnTx/>
              <a:uFillTx/>
              <a:latin typeface="Times New Roman"/>
              <a:ea typeface="+mn-ea"/>
              <a:cs typeface="B Mitra"/>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130927"/>
            <a:ext cx="5667402" cy="426284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2667000"/>
            <a:ext cx="7051716" cy="3738159"/>
          </a:xfrm>
          <a:prstGeom prst="rect">
            <a:avLst/>
          </a:prstGeom>
        </p:spPr>
      </p:pic>
    </p:spTree>
    <p:extLst>
      <p:ext uri="{BB962C8B-B14F-4D97-AF65-F5344CB8AC3E}">
        <p14:creationId xmlns:p14="http://schemas.microsoft.com/office/powerpoint/2010/main" val="24967117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81000" y="457200"/>
            <a:ext cx="87630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fa-IR" altLang="en-US" sz="3600" b="0" i="0" u="none" strike="noStrike" kern="1200" cap="none" spc="0" normalizeH="0" baseline="0" noProof="0" dirty="0">
                <a:ln>
                  <a:noFill/>
                </a:ln>
                <a:solidFill>
                  <a:srgbClr val="0000FF"/>
                </a:solidFill>
                <a:effectLst/>
                <a:uLnTx/>
                <a:uFillTx/>
                <a:latin typeface="Arial Black" panose="020B0A04020102020204" pitchFamily="34" charset="0"/>
                <a:ea typeface="+mj-ea"/>
                <a:cs typeface="B Titr"/>
              </a:rPr>
              <a:t>دانلود </a:t>
            </a:r>
            <a:r>
              <a:rPr kumimoji="0" lang="en-US" altLang="en-US" sz="3600" b="0" i="0" u="none" strike="noStrike" kern="1200" cap="none" spc="0" normalizeH="0" baseline="0" noProof="0" dirty="0">
                <a:ln>
                  <a:noFill/>
                </a:ln>
                <a:solidFill>
                  <a:srgbClr val="0000FF"/>
                </a:solidFill>
                <a:effectLst/>
                <a:uLnTx/>
                <a:uFillTx/>
                <a:latin typeface="Arial Black" panose="020B0A04020102020204" pitchFamily="34" charset="0"/>
                <a:ea typeface="+mj-ea"/>
                <a:cs typeface="B Titr"/>
              </a:rPr>
              <a:t>FZK Viewer</a:t>
            </a:r>
            <a:endParaRPr kumimoji="0" lang="fa-IR" altLang="en-US" sz="3600" b="0" i="0" u="none" strike="noStrike" kern="1200" cap="none" spc="0" normalizeH="0" baseline="0" noProof="0" dirty="0">
              <a:ln>
                <a:noFill/>
              </a:ln>
              <a:solidFill>
                <a:srgbClr val="0000FF"/>
              </a:solidFill>
              <a:effectLst/>
              <a:uLnTx/>
              <a:uFillTx/>
              <a:latin typeface="Arial Black" panose="020B0A04020102020204" pitchFamily="34" charset="0"/>
              <a:ea typeface="+mj-ea"/>
              <a:cs typeface="B Titr"/>
            </a:endParaRPr>
          </a:p>
          <a:p>
            <a:pPr marL="0" marR="0" lvl="0" indent="0" algn="ctr" defTabSz="914400" rtl="1" eaLnBrk="1" fontAlgn="auto" latinLnBrk="0" hangingPunct="1">
              <a:lnSpc>
                <a:spcPct val="100000"/>
              </a:lnSpc>
              <a:spcBef>
                <a:spcPct val="0"/>
              </a:spcBef>
              <a:spcAft>
                <a:spcPts val="0"/>
              </a:spcAft>
              <a:buClrTx/>
              <a:buSzTx/>
              <a:buFontTx/>
              <a:buNone/>
              <a:tabLst/>
              <a:defRPr/>
            </a:pPr>
            <a:r>
              <a:rPr lang="fa-IR" altLang="en-US" sz="3600" dirty="0">
                <a:solidFill>
                  <a:srgbClr val="0000FF"/>
                </a:solidFill>
                <a:latin typeface="Arial Black" panose="020B0A04020102020204" pitchFamily="34" charset="0"/>
                <a:cs typeface="B Titr"/>
              </a:rPr>
              <a:t>(کلیپ 13)</a:t>
            </a:r>
            <a:endParaRPr kumimoji="0" lang="en-US" altLang="en-US" sz="3600" b="0" i="0" u="none" strike="noStrike" kern="1200" cap="none" spc="0" normalizeH="0" baseline="0" noProof="0" dirty="0">
              <a:ln>
                <a:noFill/>
              </a:ln>
              <a:solidFill>
                <a:srgbClr val="0000FF"/>
              </a:solidFill>
              <a:effectLst/>
              <a:uLnTx/>
              <a:uFillTx/>
              <a:latin typeface="Arial Black" panose="020B0A04020102020204" pitchFamily="34" charset="0"/>
              <a:ea typeface="+mj-ea"/>
              <a:cs typeface="B Titr"/>
            </a:endParaRPr>
          </a:p>
        </p:txBody>
      </p:sp>
      <p:sp>
        <p:nvSpPr>
          <p:cNvPr id="2" name="Slide Number Placeholder 1">
            <a:extLst>
              <a:ext uri="{FF2B5EF4-FFF2-40B4-BE49-F238E27FC236}">
                <a16:creationId xmlns:a16="http://schemas.microsoft.com/office/drawing/2014/main" id="{D35A0CD8-0E82-8C4E-ED82-221D634251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37C27-054B-4182-834C-C95A91C37D41}" type="slidenum">
              <a:rPr kumimoji="0" lang="en-US" sz="1200" b="1" i="0" u="none" strike="noStrike" kern="1200" cap="none" spc="0" normalizeH="0" baseline="0" noProof="0" smtClean="0">
                <a:ln>
                  <a:noFill/>
                </a:ln>
                <a:solidFill>
                  <a:prstClr val="black"/>
                </a:solidFill>
                <a:effectLst/>
                <a:uLnTx/>
                <a:uFillTx/>
                <a:latin typeface="Times New Roman"/>
                <a:ea typeface="+mn-ea"/>
                <a:cs typeface="B Mitra"/>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1" i="0" u="none" strike="noStrike" kern="1200" cap="none" spc="0" normalizeH="0" baseline="0" noProof="0" dirty="0">
              <a:ln>
                <a:noFill/>
              </a:ln>
              <a:solidFill>
                <a:prstClr val="black"/>
              </a:solidFill>
              <a:effectLst/>
              <a:uLnTx/>
              <a:uFillTx/>
              <a:latin typeface="Times New Roman"/>
              <a:ea typeface="+mn-ea"/>
              <a:cs typeface="B Mitra"/>
            </a:endParaRPr>
          </a:p>
        </p:txBody>
      </p:sp>
      <p:pic>
        <p:nvPicPr>
          <p:cNvPr id="4" name="Picture 3">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1981200"/>
            <a:ext cx="4038600" cy="4038600"/>
          </a:xfrm>
          <a:prstGeom prst="rect">
            <a:avLst/>
          </a:prstGeom>
        </p:spPr>
      </p:pic>
    </p:spTree>
    <p:extLst>
      <p:ext uri="{BB962C8B-B14F-4D97-AF65-F5344CB8AC3E}">
        <p14:creationId xmlns:p14="http://schemas.microsoft.com/office/powerpoint/2010/main" val="2019669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81000" y="533400"/>
            <a:ext cx="87630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fa-IR" altLang="en-US" sz="3600" b="0" i="0" u="none" strike="noStrike" kern="1200" cap="none" spc="0" normalizeH="0" baseline="0" noProof="0" dirty="0">
                <a:ln>
                  <a:noFill/>
                </a:ln>
                <a:solidFill>
                  <a:srgbClr val="0000FF"/>
                </a:solidFill>
                <a:effectLst/>
                <a:uLnTx/>
                <a:uFillTx/>
                <a:latin typeface="Arial Black" panose="020B0A04020102020204" pitchFamily="34" charset="0"/>
                <a:ea typeface="+mj-ea"/>
                <a:cs typeface="B Titr"/>
              </a:rPr>
              <a:t>نصب </a:t>
            </a:r>
            <a:r>
              <a:rPr kumimoji="0" lang="en-US" altLang="en-US" sz="3600" b="0" i="0" u="none" strike="noStrike" kern="1200" cap="none" spc="0" normalizeH="0" baseline="0" noProof="0" dirty="0">
                <a:ln>
                  <a:noFill/>
                </a:ln>
                <a:solidFill>
                  <a:srgbClr val="0000FF"/>
                </a:solidFill>
                <a:effectLst/>
                <a:uLnTx/>
                <a:uFillTx/>
                <a:latin typeface="Arial Black" panose="020B0A04020102020204" pitchFamily="34" charset="0"/>
                <a:ea typeface="+mj-ea"/>
                <a:cs typeface="B Titr"/>
              </a:rPr>
              <a:t>FZK Viewer</a:t>
            </a:r>
            <a:endParaRPr kumimoji="0" lang="fa-IR" altLang="en-US" sz="3600" b="0" i="0" u="none" strike="noStrike" kern="1200" cap="none" spc="0" normalizeH="0" baseline="0" noProof="0" dirty="0">
              <a:ln>
                <a:noFill/>
              </a:ln>
              <a:solidFill>
                <a:srgbClr val="0000FF"/>
              </a:solidFill>
              <a:effectLst/>
              <a:uLnTx/>
              <a:uFillTx/>
              <a:latin typeface="Arial Black" panose="020B0A04020102020204" pitchFamily="34" charset="0"/>
              <a:ea typeface="+mj-ea"/>
              <a:cs typeface="B Titr"/>
            </a:endParaRPr>
          </a:p>
          <a:p>
            <a:pPr rtl="1">
              <a:defRPr/>
            </a:pPr>
            <a:r>
              <a:rPr lang="fa-IR" altLang="en-US" sz="3600" dirty="0">
                <a:solidFill>
                  <a:srgbClr val="0000FF"/>
                </a:solidFill>
                <a:latin typeface="Arial Black" panose="020B0A04020102020204" pitchFamily="34" charset="0"/>
              </a:rPr>
              <a:t>(کلیپ 14)</a:t>
            </a:r>
            <a:endParaRPr lang="en-US" altLang="en-US" sz="3600" dirty="0">
              <a:solidFill>
                <a:srgbClr val="0000FF"/>
              </a:solidFill>
              <a:latin typeface="Arial Black" panose="020B0A04020102020204" pitchFamily="34" charset="0"/>
            </a:endParaRPr>
          </a:p>
          <a:p>
            <a:pPr marL="0" marR="0" lvl="0" indent="0" algn="ctr" defTabSz="914400" rtl="1" eaLnBrk="1" fontAlgn="auto" latinLnBrk="0" hangingPunct="1">
              <a:lnSpc>
                <a:spcPct val="100000"/>
              </a:lnSpc>
              <a:spcBef>
                <a:spcPct val="0"/>
              </a:spcBef>
              <a:spcAft>
                <a:spcPts val="0"/>
              </a:spcAft>
              <a:buClrTx/>
              <a:buSzTx/>
              <a:buFontTx/>
              <a:buNone/>
              <a:tabLst/>
              <a:defRPr/>
            </a:pPr>
            <a:endParaRPr kumimoji="0" lang="en-US" altLang="en-US" sz="3600" b="0" i="0" u="none" strike="noStrike" kern="1200" cap="none" spc="0" normalizeH="0" baseline="0" noProof="0" dirty="0">
              <a:ln>
                <a:noFill/>
              </a:ln>
              <a:solidFill>
                <a:srgbClr val="0000FF"/>
              </a:solidFill>
              <a:effectLst/>
              <a:uLnTx/>
              <a:uFillTx/>
              <a:latin typeface="Arial Black" panose="020B0A04020102020204" pitchFamily="34" charset="0"/>
              <a:ea typeface="+mj-ea"/>
              <a:cs typeface="B Titr"/>
            </a:endParaRPr>
          </a:p>
        </p:txBody>
      </p:sp>
      <p:sp>
        <p:nvSpPr>
          <p:cNvPr id="2" name="Slide Number Placeholder 1">
            <a:extLst>
              <a:ext uri="{FF2B5EF4-FFF2-40B4-BE49-F238E27FC236}">
                <a16:creationId xmlns:a16="http://schemas.microsoft.com/office/drawing/2014/main" id="{D35A0CD8-0E82-8C4E-ED82-221D634251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37C27-054B-4182-834C-C95A91C37D41}" type="slidenum">
              <a:rPr kumimoji="0" lang="en-US" sz="1200" b="1" i="0" u="none" strike="noStrike" kern="1200" cap="none" spc="0" normalizeH="0" baseline="0" noProof="0" smtClean="0">
                <a:ln>
                  <a:noFill/>
                </a:ln>
                <a:solidFill>
                  <a:prstClr val="black"/>
                </a:solidFill>
                <a:effectLst/>
                <a:uLnTx/>
                <a:uFillTx/>
                <a:latin typeface="Times New Roman"/>
                <a:ea typeface="+mn-ea"/>
                <a:cs typeface="B Mitra"/>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1" i="0" u="none" strike="noStrike" kern="1200" cap="none" spc="0" normalizeH="0" baseline="0" noProof="0" dirty="0">
              <a:ln>
                <a:noFill/>
              </a:ln>
              <a:solidFill>
                <a:prstClr val="black"/>
              </a:solidFill>
              <a:effectLst/>
              <a:uLnTx/>
              <a:uFillTx/>
              <a:latin typeface="Times New Roman"/>
              <a:ea typeface="+mn-ea"/>
              <a:cs typeface="B Mitra"/>
            </a:endParaRPr>
          </a:p>
        </p:txBody>
      </p:sp>
      <p:pic>
        <p:nvPicPr>
          <p:cNvPr id="5" name="Picture 4">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1981200"/>
            <a:ext cx="4038600" cy="4038600"/>
          </a:xfrm>
          <a:prstGeom prst="rect">
            <a:avLst/>
          </a:prstGeom>
        </p:spPr>
      </p:pic>
    </p:spTree>
    <p:extLst>
      <p:ext uri="{BB962C8B-B14F-4D97-AF65-F5344CB8AC3E}">
        <p14:creationId xmlns:p14="http://schemas.microsoft.com/office/powerpoint/2010/main" val="19152894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81000" y="533400"/>
            <a:ext cx="87630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fa-IR" altLang="en-US" sz="3600" b="0" i="0" u="none" strike="noStrike" kern="1200" cap="none" spc="0" normalizeH="0" baseline="0" noProof="0" dirty="0">
                <a:ln>
                  <a:noFill/>
                </a:ln>
                <a:solidFill>
                  <a:srgbClr val="0000FF"/>
                </a:solidFill>
                <a:effectLst/>
                <a:uLnTx/>
                <a:uFillTx/>
                <a:latin typeface="Arial Black" panose="020B0A04020102020204" pitchFamily="34" charset="0"/>
                <a:ea typeface="+mj-ea"/>
                <a:cs typeface="B Titr"/>
              </a:rPr>
              <a:t>تبدیل</a:t>
            </a:r>
            <a:r>
              <a:rPr kumimoji="0" lang="fa-IR" altLang="en-US" sz="3600" b="0" i="0" u="none" strike="noStrike" kern="1200" cap="none" spc="0" normalizeH="0" noProof="0" dirty="0">
                <a:ln>
                  <a:noFill/>
                </a:ln>
                <a:solidFill>
                  <a:srgbClr val="0000FF"/>
                </a:solidFill>
                <a:effectLst/>
                <a:uLnTx/>
                <a:uFillTx/>
                <a:latin typeface="Arial Black" panose="020B0A04020102020204" pitchFamily="34" charset="0"/>
                <a:ea typeface="+mj-ea"/>
                <a:cs typeface="B Titr"/>
              </a:rPr>
              <a:t> </a:t>
            </a:r>
            <a:r>
              <a:rPr kumimoji="0" lang="en-US" altLang="en-US" sz="3600" b="0" i="0" u="none" strike="noStrike" kern="1200" cap="none" spc="0" normalizeH="0" noProof="0" dirty="0">
                <a:ln>
                  <a:noFill/>
                </a:ln>
                <a:solidFill>
                  <a:srgbClr val="0000FF"/>
                </a:solidFill>
                <a:effectLst/>
                <a:uLnTx/>
                <a:uFillTx/>
                <a:latin typeface="Arial Black" panose="020B0A04020102020204" pitchFamily="34" charset="0"/>
                <a:ea typeface="+mj-ea"/>
                <a:cs typeface="B Titr"/>
              </a:rPr>
              <a:t>IFC</a:t>
            </a:r>
            <a:r>
              <a:rPr kumimoji="0" lang="fa-IR" altLang="en-US" sz="3600" b="0" i="0" u="none" strike="noStrike" kern="1200" cap="none" spc="0" normalizeH="0" noProof="0" dirty="0">
                <a:ln>
                  <a:noFill/>
                </a:ln>
                <a:solidFill>
                  <a:srgbClr val="0000FF"/>
                </a:solidFill>
                <a:effectLst/>
                <a:uLnTx/>
                <a:uFillTx/>
                <a:latin typeface="Arial Black" panose="020B0A04020102020204" pitchFamily="34" charset="0"/>
                <a:ea typeface="+mj-ea"/>
                <a:cs typeface="B Titr"/>
              </a:rPr>
              <a:t> به </a:t>
            </a:r>
            <a:r>
              <a:rPr kumimoji="0" lang="en-US" altLang="en-US" sz="3600" b="0" i="0" u="none" strike="noStrike" kern="1200" cap="none" spc="0" normalizeH="0" noProof="0" dirty="0" err="1">
                <a:ln>
                  <a:noFill/>
                </a:ln>
                <a:solidFill>
                  <a:srgbClr val="0000FF"/>
                </a:solidFill>
                <a:effectLst/>
                <a:uLnTx/>
                <a:uFillTx/>
                <a:latin typeface="Arial Black" panose="020B0A04020102020204" pitchFamily="34" charset="0"/>
                <a:ea typeface="+mj-ea"/>
                <a:cs typeface="B Titr"/>
              </a:rPr>
              <a:t>CityGML</a:t>
            </a:r>
            <a:r>
              <a:rPr kumimoji="0" lang="fa-IR" altLang="en-US" sz="3600" b="0" i="0" u="none" strike="noStrike" kern="1200" cap="none" spc="0" normalizeH="0" noProof="0" dirty="0">
                <a:ln>
                  <a:noFill/>
                </a:ln>
                <a:solidFill>
                  <a:srgbClr val="0000FF"/>
                </a:solidFill>
                <a:effectLst/>
                <a:uLnTx/>
                <a:uFillTx/>
                <a:latin typeface="Arial Black" panose="020B0A04020102020204" pitchFamily="34" charset="0"/>
                <a:ea typeface="+mj-ea"/>
                <a:cs typeface="B Titr"/>
              </a:rPr>
              <a:t> در</a:t>
            </a:r>
            <a:r>
              <a:rPr kumimoji="0" lang="fa-IR" altLang="en-US" sz="3600" b="0" i="0" u="none" strike="noStrike" kern="1200" cap="none" spc="0" normalizeH="0" baseline="0" noProof="0" dirty="0">
                <a:ln>
                  <a:noFill/>
                </a:ln>
                <a:solidFill>
                  <a:srgbClr val="0000FF"/>
                </a:solidFill>
                <a:effectLst/>
                <a:uLnTx/>
                <a:uFillTx/>
                <a:latin typeface="Arial Black" panose="020B0A04020102020204" pitchFamily="34" charset="0"/>
                <a:ea typeface="+mj-ea"/>
                <a:cs typeface="B Titr"/>
              </a:rPr>
              <a:t> </a:t>
            </a:r>
            <a:r>
              <a:rPr kumimoji="0" lang="en-US" altLang="en-US" sz="3600" b="0" i="0" u="none" strike="noStrike" kern="1200" cap="none" spc="0" normalizeH="0" baseline="0" noProof="0" dirty="0">
                <a:ln>
                  <a:noFill/>
                </a:ln>
                <a:solidFill>
                  <a:srgbClr val="0000FF"/>
                </a:solidFill>
                <a:effectLst/>
                <a:uLnTx/>
                <a:uFillTx/>
                <a:latin typeface="Arial Black" panose="020B0A04020102020204" pitchFamily="34" charset="0"/>
                <a:ea typeface="+mj-ea"/>
                <a:cs typeface="B Titr"/>
              </a:rPr>
              <a:t>FZK Viewer</a:t>
            </a:r>
            <a:endParaRPr kumimoji="0" lang="fa-IR" altLang="en-US" sz="3600" b="0" i="0" u="none" strike="noStrike" kern="1200" cap="none" spc="0" normalizeH="0" baseline="0" noProof="0" dirty="0">
              <a:ln>
                <a:noFill/>
              </a:ln>
              <a:solidFill>
                <a:srgbClr val="0000FF"/>
              </a:solidFill>
              <a:effectLst/>
              <a:uLnTx/>
              <a:uFillTx/>
              <a:latin typeface="Arial Black" panose="020B0A04020102020204" pitchFamily="34" charset="0"/>
              <a:ea typeface="+mj-ea"/>
              <a:cs typeface="B Titr"/>
            </a:endParaRPr>
          </a:p>
          <a:p>
            <a:pPr rtl="1">
              <a:defRPr/>
            </a:pPr>
            <a:r>
              <a:rPr lang="fa-IR" altLang="en-US" sz="3600" dirty="0">
                <a:solidFill>
                  <a:srgbClr val="0000FF"/>
                </a:solidFill>
                <a:latin typeface="Arial Black" panose="020B0A04020102020204" pitchFamily="34" charset="0"/>
              </a:rPr>
              <a:t>(کلیپ 15)</a:t>
            </a:r>
            <a:endParaRPr lang="en-US" altLang="en-US" sz="3600" dirty="0">
              <a:solidFill>
                <a:srgbClr val="0000FF"/>
              </a:solidFill>
              <a:latin typeface="Arial Black" panose="020B0A04020102020204" pitchFamily="34" charset="0"/>
            </a:endParaRPr>
          </a:p>
          <a:p>
            <a:pPr marL="0" marR="0" lvl="0" indent="0" algn="ctr" defTabSz="914400" rtl="1" eaLnBrk="1" fontAlgn="auto" latinLnBrk="0" hangingPunct="1">
              <a:lnSpc>
                <a:spcPct val="100000"/>
              </a:lnSpc>
              <a:spcBef>
                <a:spcPct val="0"/>
              </a:spcBef>
              <a:spcAft>
                <a:spcPts val="0"/>
              </a:spcAft>
              <a:buClrTx/>
              <a:buSzTx/>
              <a:buFontTx/>
              <a:buNone/>
              <a:tabLst/>
              <a:defRPr/>
            </a:pPr>
            <a:endParaRPr kumimoji="0" lang="en-US" altLang="en-US" sz="3600" b="0" i="0" u="none" strike="noStrike" kern="1200" cap="none" spc="0" normalizeH="0" baseline="0" noProof="0" dirty="0">
              <a:ln>
                <a:noFill/>
              </a:ln>
              <a:solidFill>
                <a:srgbClr val="0000FF"/>
              </a:solidFill>
              <a:effectLst/>
              <a:uLnTx/>
              <a:uFillTx/>
              <a:latin typeface="Arial Black" panose="020B0A04020102020204" pitchFamily="34" charset="0"/>
              <a:ea typeface="+mj-ea"/>
              <a:cs typeface="B Titr"/>
            </a:endParaRPr>
          </a:p>
        </p:txBody>
      </p:sp>
      <p:sp>
        <p:nvSpPr>
          <p:cNvPr id="2" name="Slide Number Placeholder 1">
            <a:extLst>
              <a:ext uri="{FF2B5EF4-FFF2-40B4-BE49-F238E27FC236}">
                <a16:creationId xmlns:a16="http://schemas.microsoft.com/office/drawing/2014/main" id="{D35A0CD8-0E82-8C4E-ED82-221D634251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37C27-054B-4182-834C-C95A91C37D41}" type="slidenum">
              <a:rPr kumimoji="0" lang="en-US" sz="1200" b="1" i="0" u="none" strike="noStrike" kern="1200" cap="none" spc="0" normalizeH="0" baseline="0" noProof="0" smtClean="0">
                <a:ln>
                  <a:noFill/>
                </a:ln>
                <a:solidFill>
                  <a:prstClr val="black"/>
                </a:solidFill>
                <a:effectLst/>
                <a:uLnTx/>
                <a:uFillTx/>
                <a:latin typeface="Times New Roman"/>
                <a:ea typeface="+mn-ea"/>
                <a:cs typeface="B Mitra"/>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1" i="0" u="none" strike="noStrike" kern="1200" cap="none" spc="0" normalizeH="0" baseline="0" noProof="0" dirty="0">
              <a:ln>
                <a:noFill/>
              </a:ln>
              <a:solidFill>
                <a:prstClr val="black"/>
              </a:solidFill>
              <a:effectLst/>
              <a:uLnTx/>
              <a:uFillTx/>
              <a:latin typeface="Times New Roman"/>
              <a:ea typeface="+mn-ea"/>
              <a:cs typeface="B Mitra"/>
            </a:endParaRPr>
          </a:p>
        </p:txBody>
      </p:sp>
      <p:pic>
        <p:nvPicPr>
          <p:cNvPr id="5" name="Picture 4">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1981200"/>
            <a:ext cx="4038600" cy="4038600"/>
          </a:xfrm>
          <a:prstGeom prst="rect">
            <a:avLst/>
          </a:prstGeom>
        </p:spPr>
      </p:pic>
    </p:spTree>
    <p:extLst>
      <p:ext uri="{BB962C8B-B14F-4D97-AF65-F5344CB8AC3E}">
        <p14:creationId xmlns:p14="http://schemas.microsoft.com/office/powerpoint/2010/main" val="15049542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770F9DC-4EB0-86B8-C9BB-4C1E2FEFF026}"/>
              </a:ext>
            </a:extLst>
          </p:cNvPr>
          <p:cNvSpPr txBox="1"/>
          <p:nvPr/>
        </p:nvSpPr>
        <p:spPr>
          <a:xfrm>
            <a:off x="152400" y="334397"/>
            <a:ext cx="8839200" cy="584775"/>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200" dirty="0">
                <a:solidFill>
                  <a:srgbClr val="0000FF"/>
                </a:solidFill>
                <a:latin typeface="Arial Black" panose="020B0A04020102020204" pitchFamily="34" charset="0"/>
                <a:ea typeface="+mj-ea"/>
                <a:cs typeface="+mj-cs"/>
              </a:rPr>
              <a:t>بررسی صحت فرآیند تبدیل فرمت </a:t>
            </a:r>
            <a:r>
              <a:rPr lang="en-US" sz="3200" dirty="0">
                <a:solidFill>
                  <a:srgbClr val="0000FF"/>
                </a:solidFill>
                <a:latin typeface="Arial Black" panose="020B0A04020102020204" pitchFamily="34" charset="0"/>
                <a:ea typeface="+mj-ea"/>
                <a:cs typeface="+mj-cs"/>
              </a:rPr>
              <a:t>IFC</a:t>
            </a:r>
            <a:r>
              <a:rPr lang="fa-IR" sz="3200" dirty="0">
                <a:solidFill>
                  <a:srgbClr val="0000FF"/>
                </a:solidFill>
                <a:latin typeface="Arial Black" panose="020B0A04020102020204" pitchFamily="34" charset="0"/>
                <a:ea typeface="+mj-ea"/>
                <a:cs typeface="+mj-cs"/>
              </a:rPr>
              <a:t> به </a:t>
            </a:r>
            <a:r>
              <a:rPr lang="en-US" sz="3200" dirty="0">
                <a:solidFill>
                  <a:srgbClr val="0000FF"/>
                </a:solidFill>
                <a:latin typeface="Arial Black" panose="020B0A04020102020204" pitchFamily="34" charset="0"/>
                <a:ea typeface="+mj-ea"/>
                <a:cs typeface="+mj-cs"/>
              </a:rPr>
              <a:t>RVT</a:t>
            </a:r>
          </a:p>
        </p:txBody>
      </p:sp>
      <p:pic>
        <p:nvPicPr>
          <p:cNvPr id="5" name="Picture 4">
            <a:extLst>
              <a:ext uri="{FF2B5EF4-FFF2-40B4-BE49-F238E27FC236}">
                <a16:creationId xmlns:a16="http://schemas.microsoft.com/office/drawing/2014/main" id="{642125ED-B777-DF2B-DE3D-3F16D20223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1600"/>
            <a:ext cx="8071734" cy="4820786"/>
          </a:xfrm>
          <a:prstGeom prst="rect">
            <a:avLst/>
          </a:prstGeom>
          <a:noFill/>
          <a:ln>
            <a:noFill/>
          </a:ln>
        </p:spPr>
      </p:pic>
      <p:sp>
        <p:nvSpPr>
          <p:cNvPr id="3" name="Slide Number Placeholder 2">
            <a:extLst>
              <a:ext uri="{FF2B5EF4-FFF2-40B4-BE49-F238E27FC236}">
                <a16:creationId xmlns:a16="http://schemas.microsoft.com/office/drawing/2014/main" id="{4BF7E0C7-AE76-46F8-D20B-60B7220E3308}"/>
              </a:ext>
            </a:extLst>
          </p:cNvPr>
          <p:cNvSpPr>
            <a:spLocks noGrp="1"/>
          </p:cNvSpPr>
          <p:nvPr>
            <p:ph type="sldNum" sz="quarter" idx="12"/>
          </p:nvPr>
        </p:nvSpPr>
        <p:spPr/>
        <p:txBody>
          <a:bodyPr/>
          <a:lstStyle/>
          <a:p>
            <a:fld id="{8D237C27-054B-4182-834C-C95A91C37D41}" type="slidenum">
              <a:rPr lang="en-US" smtClean="0"/>
              <a:pPr/>
              <a:t>115</a:t>
            </a:fld>
            <a:endParaRPr lang="en-US" dirty="0"/>
          </a:p>
        </p:txBody>
      </p:sp>
    </p:spTree>
    <p:extLst>
      <p:ext uri="{BB962C8B-B14F-4D97-AF65-F5344CB8AC3E}">
        <p14:creationId xmlns:p14="http://schemas.microsoft.com/office/powerpoint/2010/main" val="351101356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770F9DC-4EB0-86B8-C9BB-4C1E2FEFF026}"/>
              </a:ext>
            </a:extLst>
          </p:cNvPr>
          <p:cNvSpPr txBox="1"/>
          <p:nvPr/>
        </p:nvSpPr>
        <p:spPr>
          <a:xfrm>
            <a:off x="323528" y="334397"/>
            <a:ext cx="8668072" cy="584775"/>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200" dirty="0">
                <a:solidFill>
                  <a:srgbClr val="0000FF"/>
                </a:solidFill>
                <a:latin typeface="Arial Black" panose="020B0A04020102020204" pitchFamily="34" charset="0"/>
                <a:ea typeface="+mj-ea"/>
                <a:cs typeface="+mj-cs"/>
              </a:rPr>
              <a:t>تبدیل فرمت </a:t>
            </a:r>
            <a:r>
              <a:rPr lang="en-US" sz="3200" dirty="0">
                <a:solidFill>
                  <a:srgbClr val="0000FF"/>
                </a:solidFill>
                <a:latin typeface="Arial Black" panose="020B0A04020102020204" pitchFamily="34" charset="0"/>
                <a:ea typeface="+mj-ea"/>
                <a:cs typeface="+mj-cs"/>
              </a:rPr>
              <a:t>IFC</a:t>
            </a:r>
            <a:r>
              <a:rPr lang="fa-IR" sz="3200" dirty="0">
                <a:solidFill>
                  <a:srgbClr val="0000FF"/>
                </a:solidFill>
                <a:latin typeface="Arial Black" panose="020B0A04020102020204" pitchFamily="34" charset="0"/>
                <a:ea typeface="+mj-ea"/>
                <a:cs typeface="+mj-cs"/>
              </a:rPr>
              <a:t> به </a:t>
            </a:r>
            <a:r>
              <a:rPr lang="en-US" sz="3200" dirty="0" err="1">
                <a:solidFill>
                  <a:srgbClr val="0000FF"/>
                </a:solidFill>
                <a:latin typeface="Arial Black" panose="020B0A04020102020204" pitchFamily="34" charset="0"/>
                <a:ea typeface="+mj-ea"/>
                <a:cs typeface="+mj-cs"/>
              </a:rPr>
              <a:t>CityGML</a:t>
            </a:r>
            <a:endParaRPr lang="en-US" sz="3200" dirty="0">
              <a:solidFill>
                <a:srgbClr val="0000FF"/>
              </a:solidFill>
              <a:latin typeface="Arial Black" panose="020B0A04020102020204" pitchFamily="34" charset="0"/>
              <a:ea typeface="+mj-ea"/>
              <a:cs typeface="+mj-cs"/>
            </a:endParaRPr>
          </a:p>
        </p:txBody>
      </p:sp>
      <p:sp>
        <p:nvSpPr>
          <p:cNvPr id="8" name="Arrow: Right 7">
            <a:extLst>
              <a:ext uri="{FF2B5EF4-FFF2-40B4-BE49-F238E27FC236}">
                <a16:creationId xmlns:a16="http://schemas.microsoft.com/office/drawing/2014/main" id="{BFE56654-C3DF-7D6F-43E3-62EB59237B32}"/>
              </a:ext>
            </a:extLst>
          </p:cNvPr>
          <p:cNvSpPr/>
          <p:nvPr/>
        </p:nvSpPr>
        <p:spPr>
          <a:xfrm>
            <a:off x="3124200" y="1966914"/>
            <a:ext cx="2523067" cy="1462086"/>
          </a:xfrm>
          <a:prstGeom prst="right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b="1" dirty="0">
                <a:solidFill>
                  <a:schemeClr val="tx1"/>
                </a:solidFill>
              </a:rPr>
              <a:t>conversion</a:t>
            </a:r>
          </a:p>
        </p:txBody>
      </p:sp>
      <p:pic>
        <p:nvPicPr>
          <p:cNvPr id="5" name="Picture 4" descr="C:\Users\60368\Desktop\5.png">
            <a:extLst>
              <a:ext uri="{FF2B5EF4-FFF2-40B4-BE49-F238E27FC236}">
                <a16:creationId xmlns:a16="http://schemas.microsoft.com/office/drawing/2014/main" id="{B2CA229D-1F44-1036-4A53-B33A2096D4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752600"/>
            <a:ext cx="1549519" cy="20056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60368\Desktop\14.png">
            <a:extLst>
              <a:ext uri="{FF2B5EF4-FFF2-40B4-BE49-F238E27FC236}">
                <a16:creationId xmlns:a16="http://schemas.microsoft.com/office/drawing/2014/main" id="{28BB008A-590B-074A-B181-4C59765C02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7767" y="1966914"/>
            <a:ext cx="3010353" cy="15819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0334A5A-4B38-00D2-AA64-C8D987204E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2148" y="3916061"/>
            <a:ext cx="5715000" cy="2880678"/>
          </a:xfrm>
          <a:prstGeom prst="rect">
            <a:avLst/>
          </a:prstGeom>
        </p:spPr>
      </p:pic>
      <p:sp>
        <p:nvSpPr>
          <p:cNvPr id="3" name="Slide Number Placeholder 2">
            <a:extLst>
              <a:ext uri="{FF2B5EF4-FFF2-40B4-BE49-F238E27FC236}">
                <a16:creationId xmlns:a16="http://schemas.microsoft.com/office/drawing/2014/main" id="{BA0EE675-08A0-E7F7-7FD2-E680817715B5}"/>
              </a:ext>
            </a:extLst>
          </p:cNvPr>
          <p:cNvSpPr>
            <a:spLocks noGrp="1"/>
          </p:cNvSpPr>
          <p:nvPr>
            <p:ph type="sldNum" sz="quarter" idx="12"/>
          </p:nvPr>
        </p:nvSpPr>
        <p:spPr/>
        <p:txBody>
          <a:bodyPr/>
          <a:lstStyle/>
          <a:p>
            <a:fld id="{8D237C27-054B-4182-834C-C95A91C37D41}" type="slidenum">
              <a:rPr lang="en-US" smtClean="0"/>
              <a:pPr/>
              <a:t>116</a:t>
            </a:fld>
            <a:endParaRPr lang="en-US" dirty="0"/>
          </a:p>
        </p:txBody>
      </p:sp>
    </p:spTree>
    <p:extLst>
      <p:ext uri="{BB962C8B-B14F-4D97-AF65-F5344CB8AC3E}">
        <p14:creationId xmlns:p14="http://schemas.microsoft.com/office/powerpoint/2010/main" val="38033718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0334A5A-4B38-00D2-AA64-C8D987204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149780"/>
            <a:ext cx="5372100" cy="2461670"/>
          </a:xfrm>
          <a:prstGeom prst="rect">
            <a:avLst/>
          </a:prstGeom>
        </p:spPr>
      </p:pic>
      <p:pic>
        <p:nvPicPr>
          <p:cNvPr id="3" name="Picture 2">
            <a:extLst>
              <a:ext uri="{FF2B5EF4-FFF2-40B4-BE49-F238E27FC236}">
                <a16:creationId xmlns:a16="http://schemas.microsoft.com/office/drawing/2014/main" id="{056D58C9-4C6B-6197-168D-5D0836BFF6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4419600"/>
            <a:ext cx="3425138" cy="2104003"/>
          </a:xfrm>
          <a:prstGeom prst="rect">
            <a:avLst/>
          </a:prstGeom>
          <a:noFill/>
          <a:ln>
            <a:noFill/>
          </a:ln>
        </p:spPr>
      </p:pic>
      <p:sp>
        <p:nvSpPr>
          <p:cNvPr id="4" name="Oval 3">
            <a:extLst>
              <a:ext uri="{FF2B5EF4-FFF2-40B4-BE49-F238E27FC236}">
                <a16:creationId xmlns:a16="http://schemas.microsoft.com/office/drawing/2014/main" id="{21015B5C-3430-14EC-457D-7B93B0655730}"/>
              </a:ext>
            </a:extLst>
          </p:cNvPr>
          <p:cNvSpPr/>
          <p:nvPr/>
        </p:nvSpPr>
        <p:spPr>
          <a:xfrm>
            <a:off x="3429000" y="1447800"/>
            <a:ext cx="1490120" cy="1524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6" name="Arrow: Down 5">
            <a:extLst>
              <a:ext uri="{FF2B5EF4-FFF2-40B4-BE49-F238E27FC236}">
                <a16:creationId xmlns:a16="http://schemas.microsoft.com/office/drawing/2014/main" id="{6CF61159-A36F-46C5-443A-49FA8B4095C6}"/>
              </a:ext>
            </a:extLst>
          </p:cNvPr>
          <p:cNvSpPr/>
          <p:nvPr/>
        </p:nvSpPr>
        <p:spPr>
          <a:xfrm>
            <a:off x="3947844" y="3030425"/>
            <a:ext cx="533400" cy="1219200"/>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10" name="Rectangle: Rounded Corners 9">
            <a:extLst>
              <a:ext uri="{FF2B5EF4-FFF2-40B4-BE49-F238E27FC236}">
                <a16:creationId xmlns:a16="http://schemas.microsoft.com/office/drawing/2014/main" id="{2B823310-3849-501A-838B-BAFD3683F607}"/>
              </a:ext>
            </a:extLst>
          </p:cNvPr>
          <p:cNvSpPr/>
          <p:nvPr/>
        </p:nvSpPr>
        <p:spPr>
          <a:xfrm>
            <a:off x="2286000" y="4297250"/>
            <a:ext cx="3733800" cy="24242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5" name="Slide Number Placeholder 4">
            <a:extLst>
              <a:ext uri="{FF2B5EF4-FFF2-40B4-BE49-F238E27FC236}">
                <a16:creationId xmlns:a16="http://schemas.microsoft.com/office/drawing/2014/main" id="{29CE88CF-0D7A-753E-EB6D-F447095F15B8}"/>
              </a:ext>
            </a:extLst>
          </p:cNvPr>
          <p:cNvSpPr>
            <a:spLocks noGrp="1"/>
          </p:cNvSpPr>
          <p:nvPr>
            <p:ph type="sldNum" sz="quarter" idx="12"/>
          </p:nvPr>
        </p:nvSpPr>
        <p:spPr/>
        <p:txBody>
          <a:bodyPr/>
          <a:lstStyle/>
          <a:p>
            <a:fld id="{8D237C27-054B-4182-834C-C95A91C37D41}" type="slidenum">
              <a:rPr lang="en-US" smtClean="0"/>
              <a:pPr/>
              <a:t>117</a:t>
            </a:fld>
            <a:endParaRPr lang="en-US" dirty="0"/>
          </a:p>
        </p:txBody>
      </p:sp>
      <p:sp>
        <p:nvSpPr>
          <p:cNvPr id="9" name="TextBox 8">
            <a:extLst>
              <a:ext uri="{FF2B5EF4-FFF2-40B4-BE49-F238E27FC236}">
                <a16:creationId xmlns:a16="http://schemas.microsoft.com/office/drawing/2014/main" id="{B770F9DC-4EB0-86B8-C9BB-4C1E2FEFF026}"/>
              </a:ext>
            </a:extLst>
          </p:cNvPr>
          <p:cNvSpPr txBox="1"/>
          <p:nvPr/>
        </p:nvSpPr>
        <p:spPr>
          <a:xfrm>
            <a:off x="323528" y="334397"/>
            <a:ext cx="8668072" cy="584775"/>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200" dirty="0">
                <a:solidFill>
                  <a:srgbClr val="0000FF"/>
                </a:solidFill>
                <a:latin typeface="Arial Black" panose="020B0A04020102020204" pitchFamily="34" charset="0"/>
                <a:ea typeface="+mj-ea"/>
                <a:cs typeface="+mj-cs"/>
              </a:rPr>
              <a:t>تبدیل فرمت </a:t>
            </a:r>
            <a:r>
              <a:rPr lang="en-US" sz="3200" dirty="0">
                <a:solidFill>
                  <a:srgbClr val="0000FF"/>
                </a:solidFill>
                <a:latin typeface="Arial Black" panose="020B0A04020102020204" pitchFamily="34" charset="0"/>
                <a:ea typeface="+mj-ea"/>
                <a:cs typeface="+mj-cs"/>
              </a:rPr>
              <a:t>IFC</a:t>
            </a:r>
            <a:r>
              <a:rPr lang="fa-IR" sz="3200" dirty="0">
                <a:solidFill>
                  <a:srgbClr val="0000FF"/>
                </a:solidFill>
                <a:latin typeface="Arial Black" panose="020B0A04020102020204" pitchFamily="34" charset="0"/>
                <a:ea typeface="+mj-ea"/>
                <a:cs typeface="+mj-cs"/>
              </a:rPr>
              <a:t> به </a:t>
            </a:r>
            <a:r>
              <a:rPr lang="en-US" sz="3200" dirty="0" err="1">
                <a:solidFill>
                  <a:srgbClr val="0000FF"/>
                </a:solidFill>
                <a:latin typeface="Arial Black" panose="020B0A04020102020204" pitchFamily="34" charset="0"/>
                <a:ea typeface="+mj-ea"/>
                <a:cs typeface="+mj-cs"/>
              </a:rPr>
              <a:t>CityGML</a:t>
            </a:r>
            <a:endParaRPr lang="en-US" sz="3200" dirty="0">
              <a:solidFill>
                <a:srgbClr val="0000FF"/>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35258770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770F9DC-4EB0-86B8-C9BB-4C1E2FEFF026}"/>
              </a:ext>
            </a:extLst>
          </p:cNvPr>
          <p:cNvSpPr txBox="1"/>
          <p:nvPr/>
        </p:nvSpPr>
        <p:spPr>
          <a:xfrm>
            <a:off x="323528" y="334397"/>
            <a:ext cx="8668072" cy="584775"/>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200" dirty="0">
                <a:solidFill>
                  <a:srgbClr val="0000FF"/>
                </a:solidFill>
                <a:latin typeface="Arial Black" panose="020B0A04020102020204" pitchFamily="34" charset="0"/>
                <a:ea typeface="+mj-ea"/>
                <a:cs typeface="+mj-cs"/>
              </a:rPr>
              <a:t>پیش‌نمایش </a:t>
            </a:r>
            <a:r>
              <a:rPr lang="en-US" sz="3200" dirty="0" err="1">
                <a:solidFill>
                  <a:srgbClr val="0000FF"/>
                </a:solidFill>
                <a:latin typeface="Arial Black" panose="020B0A04020102020204" pitchFamily="34" charset="0"/>
                <a:ea typeface="+mj-ea"/>
                <a:cs typeface="+mj-cs"/>
              </a:rPr>
              <a:t>CityGML</a:t>
            </a:r>
            <a:r>
              <a:rPr lang="fa-IR" sz="3200" dirty="0">
                <a:solidFill>
                  <a:srgbClr val="0000FF"/>
                </a:solidFill>
                <a:latin typeface="Arial Black" panose="020B0A04020102020204" pitchFamily="34" charset="0"/>
                <a:ea typeface="+mj-ea"/>
                <a:cs typeface="+mj-cs"/>
              </a:rPr>
              <a:t> در </a:t>
            </a:r>
            <a:r>
              <a:rPr lang="en-US" sz="3200" dirty="0">
                <a:solidFill>
                  <a:srgbClr val="0000FF"/>
                </a:solidFill>
                <a:latin typeface="Arial Black" panose="020B0A04020102020204" pitchFamily="34" charset="0"/>
                <a:ea typeface="+mj-ea"/>
                <a:cs typeface="+mj-cs"/>
              </a:rPr>
              <a:t>FME</a:t>
            </a:r>
          </a:p>
        </p:txBody>
      </p:sp>
      <p:pic>
        <p:nvPicPr>
          <p:cNvPr id="5" name="Picture 4">
            <a:extLst>
              <a:ext uri="{FF2B5EF4-FFF2-40B4-BE49-F238E27FC236}">
                <a16:creationId xmlns:a16="http://schemas.microsoft.com/office/drawing/2014/main" id="{0E287C0C-9B08-C06B-4DEE-90F2C08420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76400"/>
            <a:ext cx="7467600" cy="4157264"/>
          </a:xfrm>
          <a:prstGeom prst="rect">
            <a:avLst/>
          </a:prstGeom>
          <a:noFill/>
          <a:ln>
            <a:noFill/>
          </a:ln>
        </p:spPr>
      </p:pic>
      <p:sp>
        <p:nvSpPr>
          <p:cNvPr id="3" name="TextBox 2">
            <a:extLst>
              <a:ext uri="{FF2B5EF4-FFF2-40B4-BE49-F238E27FC236}">
                <a16:creationId xmlns:a16="http://schemas.microsoft.com/office/drawing/2014/main" id="{F69009CB-4277-96DE-8DD2-BDE9D2FF5C4C}"/>
              </a:ext>
            </a:extLst>
          </p:cNvPr>
          <p:cNvSpPr txBox="1"/>
          <p:nvPr/>
        </p:nvSpPr>
        <p:spPr>
          <a:xfrm>
            <a:off x="1600200" y="1024336"/>
            <a:ext cx="6553200" cy="523220"/>
          </a:xfrm>
          <a:prstGeom prst="rect">
            <a:avLst/>
          </a:prstGeom>
          <a:noFill/>
        </p:spPr>
        <p:txBody>
          <a:bodyPr wrap="square" rtlCol="0">
            <a:spAutoFit/>
          </a:bodyPr>
          <a:lstStyle/>
          <a:p>
            <a:r>
              <a:rPr lang="en-US" sz="2800" b="1" dirty="0">
                <a:solidFill>
                  <a:srgbClr val="009900"/>
                </a:solidFill>
              </a:rPr>
              <a:t>View Menu&gt;Windows&gt;Visual Preview </a:t>
            </a:r>
            <a:endParaRPr lang="en-US" sz="2800" dirty="0">
              <a:solidFill>
                <a:srgbClr val="009900"/>
              </a:solidFill>
            </a:endParaRPr>
          </a:p>
        </p:txBody>
      </p:sp>
      <p:sp>
        <p:nvSpPr>
          <p:cNvPr id="4" name="Slide Number Placeholder 3">
            <a:extLst>
              <a:ext uri="{FF2B5EF4-FFF2-40B4-BE49-F238E27FC236}">
                <a16:creationId xmlns:a16="http://schemas.microsoft.com/office/drawing/2014/main" id="{0247DEEF-5441-0328-E9D5-C61D0A7E0E93}"/>
              </a:ext>
            </a:extLst>
          </p:cNvPr>
          <p:cNvSpPr>
            <a:spLocks noGrp="1"/>
          </p:cNvSpPr>
          <p:nvPr>
            <p:ph type="sldNum" sz="quarter" idx="12"/>
          </p:nvPr>
        </p:nvSpPr>
        <p:spPr/>
        <p:txBody>
          <a:bodyPr/>
          <a:lstStyle/>
          <a:p>
            <a:fld id="{8D237C27-054B-4182-834C-C95A91C37D41}" type="slidenum">
              <a:rPr lang="en-US" smtClean="0"/>
              <a:pPr/>
              <a:t>118</a:t>
            </a:fld>
            <a:endParaRPr lang="en-US" dirty="0"/>
          </a:p>
        </p:txBody>
      </p:sp>
    </p:spTree>
    <p:extLst>
      <p:ext uri="{BB962C8B-B14F-4D97-AF65-F5344CB8AC3E}">
        <p14:creationId xmlns:p14="http://schemas.microsoft.com/office/powerpoint/2010/main" val="72022847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770F9DC-4EB0-86B8-C9BB-4C1E2FEFF026}"/>
              </a:ext>
            </a:extLst>
          </p:cNvPr>
          <p:cNvSpPr txBox="1"/>
          <p:nvPr/>
        </p:nvSpPr>
        <p:spPr>
          <a:xfrm>
            <a:off x="323528" y="334397"/>
            <a:ext cx="8668072" cy="584775"/>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200" dirty="0">
                <a:solidFill>
                  <a:srgbClr val="0000FF"/>
                </a:solidFill>
                <a:latin typeface="Arial Black" panose="020B0A04020102020204" pitchFamily="34" charset="0"/>
                <a:ea typeface="+mj-ea"/>
                <a:cs typeface="+mj-cs"/>
              </a:rPr>
              <a:t>تبدیل فرمت </a:t>
            </a:r>
            <a:r>
              <a:rPr lang="en-US" sz="3200" dirty="0" err="1">
                <a:solidFill>
                  <a:srgbClr val="0000FF"/>
                </a:solidFill>
                <a:latin typeface="Arial Black" panose="020B0A04020102020204" pitchFamily="34" charset="0"/>
                <a:ea typeface="+mj-ea"/>
                <a:cs typeface="+mj-cs"/>
              </a:rPr>
              <a:t>CityGML</a:t>
            </a:r>
            <a:r>
              <a:rPr lang="fa-IR" sz="3200" dirty="0">
                <a:solidFill>
                  <a:srgbClr val="0000FF"/>
                </a:solidFill>
                <a:latin typeface="Arial Black" panose="020B0A04020102020204" pitchFamily="34" charset="0"/>
                <a:ea typeface="+mj-ea"/>
                <a:cs typeface="+mj-cs"/>
              </a:rPr>
              <a:t> به </a:t>
            </a:r>
            <a:r>
              <a:rPr lang="en-US" sz="3200" dirty="0">
                <a:solidFill>
                  <a:srgbClr val="0000FF"/>
                </a:solidFill>
                <a:latin typeface="Arial Black" panose="020B0A04020102020204" pitchFamily="34" charset="0"/>
                <a:ea typeface="+mj-ea"/>
                <a:cs typeface="+mj-cs"/>
              </a:rPr>
              <a:t>3D Tiles</a:t>
            </a:r>
          </a:p>
        </p:txBody>
      </p:sp>
      <p:sp>
        <p:nvSpPr>
          <p:cNvPr id="6" name="Arrow: Down 5">
            <a:extLst>
              <a:ext uri="{FF2B5EF4-FFF2-40B4-BE49-F238E27FC236}">
                <a16:creationId xmlns:a16="http://schemas.microsoft.com/office/drawing/2014/main" id="{6CF61159-A36F-46C5-443A-49FA8B4095C6}"/>
              </a:ext>
            </a:extLst>
          </p:cNvPr>
          <p:cNvSpPr/>
          <p:nvPr/>
        </p:nvSpPr>
        <p:spPr>
          <a:xfrm>
            <a:off x="5448300" y="2533650"/>
            <a:ext cx="228600" cy="533400"/>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pic>
        <p:nvPicPr>
          <p:cNvPr id="5" name="Picture 4">
            <a:extLst>
              <a:ext uri="{FF2B5EF4-FFF2-40B4-BE49-F238E27FC236}">
                <a16:creationId xmlns:a16="http://schemas.microsoft.com/office/drawing/2014/main" id="{ADF94C8D-6107-F65A-E9BC-FD13669140BF}"/>
              </a:ext>
            </a:extLst>
          </p:cNvPr>
          <p:cNvPicPr>
            <a:picLocks noChangeAspect="1"/>
          </p:cNvPicPr>
          <p:nvPr/>
        </p:nvPicPr>
        <p:blipFill rotWithShape="1">
          <a:blip r:embed="rId3">
            <a:extLst>
              <a:ext uri="{28A0092B-C50C-407E-A947-70E740481C1C}">
                <a14:useLocalDpi xmlns:a14="http://schemas.microsoft.com/office/drawing/2010/main" val="0"/>
              </a:ext>
            </a:extLst>
          </a:blip>
          <a:srcRect b="11794"/>
          <a:stretch/>
        </p:blipFill>
        <p:spPr bwMode="auto">
          <a:xfrm>
            <a:off x="1752320" y="1094655"/>
            <a:ext cx="5125007" cy="1384232"/>
          </a:xfrm>
          <a:prstGeom prst="rect">
            <a:avLst/>
          </a:prstGeom>
          <a:noFill/>
          <a:ln>
            <a:noFill/>
          </a:ln>
        </p:spPr>
      </p:pic>
      <p:pic>
        <p:nvPicPr>
          <p:cNvPr id="8" name="Picture 7">
            <a:extLst>
              <a:ext uri="{FF2B5EF4-FFF2-40B4-BE49-F238E27FC236}">
                <a16:creationId xmlns:a16="http://schemas.microsoft.com/office/drawing/2014/main" id="{CFD86706-2F10-C0A2-B3CE-167558DB687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124200"/>
            <a:ext cx="7039972" cy="3659181"/>
          </a:xfrm>
          <a:prstGeom prst="rect">
            <a:avLst/>
          </a:prstGeom>
          <a:noFill/>
          <a:ln>
            <a:noFill/>
          </a:ln>
        </p:spPr>
      </p:pic>
      <p:sp>
        <p:nvSpPr>
          <p:cNvPr id="9" name="Rectangle: Rounded Corners 8">
            <a:extLst>
              <a:ext uri="{FF2B5EF4-FFF2-40B4-BE49-F238E27FC236}">
                <a16:creationId xmlns:a16="http://schemas.microsoft.com/office/drawing/2014/main" id="{8DDC6A27-E4AF-76CA-5C79-C75FFC4124B7}"/>
              </a:ext>
            </a:extLst>
          </p:cNvPr>
          <p:cNvSpPr/>
          <p:nvPr/>
        </p:nvSpPr>
        <p:spPr>
          <a:xfrm>
            <a:off x="4495800" y="1094655"/>
            <a:ext cx="2381527" cy="13842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3" name="Slide Number Placeholder 2">
            <a:extLst>
              <a:ext uri="{FF2B5EF4-FFF2-40B4-BE49-F238E27FC236}">
                <a16:creationId xmlns:a16="http://schemas.microsoft.com/office/drawing/2014/main" id="{27EE76FB-BBF9-3CF9-B436-1977562F1D39}"/>
              </a:ext>
            </a:extLst>
          </p:cNvPr>
          <p:cNvSpPr>
            <a:spLocks noGrp="1"/>
          </p:cNvSpPr>
          <p:nvPr>
            <p:ph type="sldNum" sz="quarter" idx="12"/>
          </p:nvPr>
        </p:nvSpPr>
        <p:spPr/>
        <p:txBody>
          <a:bodyPr/>
          <a:lstStyle/>
          <a:p>
            <a:fld id="{8D237C27-054B-4182-834C-C95A91C37D41}" type="slidenum">
              <a:rPr lang="en-US" smtClean="0"/>
              <a:pPr/>
              <a:t>119</a:t>
            </a:fld>
            <a:endParaRPr lang="en-US" dirty="0"/>
          </a:p>
        </p:txBody>
      </p:sp>
    </p:spTree>
    <p:extLst>
      <p:ext uri="{BB962C8B-B14F-4D97-AF65-F5344CB8AC3E}">
        <p14:creationId xmlns:p14="http://schemas.microsoft.com/office/powerpoint/2010/main" val="1079608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533400" y="81470"/>
            <a:ext cx="7894984" cy="646331"/>
          </a:xfrm>
          <a:prstGeom prst="rect">
            <a:avLst/>
          </a:prstGeom>
          <a:noFill/>
        </p:spPr>
        <p:txBody>
          <a:bodyPr wrap="square" rtlCol="0">
            <a:spAutoFit/>
          </a:bodyPr>
          <a:lstStyle/>
          <a:p>
            <a:pPr algn="ctr" rtl="1">
              <a:defRPr/>
            </a:pPr>
            <a:r>
              <a:rPr lang="fa-IR" sz="3600" b="1" dirty="0">
                <a:solidFill>
                  <a:prstClr val="black"/>
                </a:solidFill>
                <a:latin typeface="Times New Roman" panose="02020603050405020304" pitchFamily="18" charset="0"/>
                <a:cs typeface="B Titr" panose="00000700000000000000" pitchFamily="2" charset="-78"/>
              </a:rPr>
              <a:t>تفاوت </a:t>
            </a:r>
            <a:r>
              <a:rPr lang="en-US" sz="3600" b="1" dirty="0">
                <a:solidFill>
                  <a:prstClr val="black"/>
                </a:solidFill>
                <a:latin typeface="Times New Roman" panose="02020603050405020304" pitchFamily="18" charset="0"/>
                <a:cs typeface="B Titr" panose="00000700000000000000" pitchFamily="2" charset="-78"/>
              </a:rPr>
              <a:t>3D Mesh Model</a:t>
            </a:r>
            <a:r>
              <a:rPr lang="fa-IR" sz="3600" b="1" dirty="0">
                <a:solidFill>
                  <a:prstClr val="black"/>
                </a:solidFill>
                <a:latin typeface="Times New Roman" panose="02020603050405020304" pitchFamily="18" charset="0"/>
                <a:cs typeface="B Titr" panose="00000700000000000000" pitchFamily="2" charset="-78"/>
              </a:rPr>
              <a:t> و </a:t>
            </a:r>
            <a:r>
              <a:rPr lang="en-US" sz="3600" b="1" dirty="0">
                <a:solidFill>
                  <a:prstClr val="black"/>
                </a:solidFill>
                <a:latin typeface="Times New Roman" panose="02020603050405020304" pitchFamily="18" charset="0"/>
                <a:cs typeface="B Titr" panose="00000700000000000000" pitchFamily="2" charset="-78"/>
              </a:rPr>
              <a:t>3D GIS Model</a:t>
            </a:r>
            <a:endParaRPr lang="en-US" sz="3600" dirty="0">
              <a:solidFill>
                <a:prstClr val="black"/>
              </a:solidFill>
              <a:latin typeface="Times New Roman" panose="02020603050405020304" pitchFamily="18" charset="0"/>
              <a:cs typeface="B Titr" panose="00000700000000000000" pitchFamily="2" charset="-78"/>
            </a:endParaRPr>
          </a:p>
        </p:txBody>
      </p:sp>
      <p:sp>
        <p:nvSpPr>
          <p:cNvPr id="2" name="Slide Number Placeholder 1"/>
          <p:cNvSpPr>
            <a:spLocks noGrp="1"/>
          </p:cNvSpPr>
          <p:nvPr>
            <p:ph type="sldNum" sz="quarter" idx="12"/>
          </p:nvPr>
        </p:nvSpPr>
        <p:spPr/>
        <p:txBody>
          <a:bodyPr/>
          <a:lstStyle/>
          <a:p>
            <a:fld id="{695B5B37-FC00-4103-AE22-753B501E5D2B}" type="slidenum">
              <a:rPr lang="fa-IR" smtClean="0">
                <a:solidFill>
                  <a:prstClr val="black">
                    <a:tint val="75000"/>
                  </a:prstClr>
                </a:solidFill>
              </a:rPr>
              <a:pPr/>
              <a:t>12</a:t>
            </a:fld>
            <a:endParaRPr lang="fa-IR">
              <a:solidFill>
                <a:prstClr val="black">
                  <a:tint val="75000"/>
                </a:prstClr>
              </a:solidFill>
            </a:endParaRPr>
          </a:p>
        </p:txBody>
      </p:sp>
      <p:pic>
        <p:nvPicPr>
          <p:cNvPr id="23" name="Picture 22"/>
          <p:cNvPicPr/>
          <p:nvPr/>
        </p:nvPicPr>
        <p:blipFill>
          <a:blip r:embed="rId3" cstate="print">
            <a:extLst>
              <a:ext uri="{28A0092B-C50C-407E-A947-70E740481C1C}">
                <a14:useLocalDpi xmlns:a14="http://schemas.microsoft.com/office/drawing/2010/main" val="0"/>
              </a:ext>
            </a:extLst>
          </a:blip>
          <a:stretch>
            <a:fillRect/>
          </a:stretch>
        </p:blipFill>
        <p:spPr>
          <a:xfrm>
            <a:off x="0" y="838200"/>
            <a:ext cx="6705600" cy="4393515"/>
          </a:xfrm>
          <a:prstGeom prst="rect">
            <a:avLst/>
          </a:prstGeom>
        </p:spPr>
      </p:pic>
      <p:pic>
        <p:nvPicPr>
          <p:cNvPr id="24" name="Picture 23"/>
          <p:cNvPicPr/>
          <p:nvPr/>
        </p:nvPicPr>
        <p:blipFill>
          <a:blip r:embed="rId4">
            <a:extLst>
              <a:ext uri="{28A0092B-C50C-407E-A947-70E740481C1C}">
                <a14:useLocalDpi xmlns:a14="http://schemas.microsoft.com/office/drawing/2010/main" val="0"/>
              </a:ext>
            </a:extLst>
          </a:blip>
          <a:stretch>
            <a:fillRect/>
          </a:stretch>
        </p:blipFill>
        <p:spPr>
          <a:xfrm>
            <a:off x="1447800" y="1295400"/>
            <a:ext cx="7696200" cy="5060950"/>
          </a:xfrm>
          <a:prstGeom prst="rect">
            <a:avLst/>
          </a:prstGeom>
        </p:spPr>
      </p:pic>
    </p:spTree>
    <p:extLst>
      <p:ext uri="{BB962C8B-B14F-4D97-AF65-F5344CB8AC3E}">
        <p14:creationId xmlns:p14="http://schemas.microsoft.com/office/powerpoint/2010/main" val="83527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ppt_x</p:attrName>
                                        </p:attrNameLst>
                                      </p:cBhvr>
                                      <p:tavLst>
                                        <p:tav tm="0">
                                          <p:val>
                                            <p:strVal val="#ppt_x-#ppt_w*1.125000"/>
                                          </p:val>
                                        </p:tav>
                                        <p:tav tm="100000">
                                          <p:val>
                                            <p:strVal val="#ppt_x"/>
                                          </p:val>
                                        </p:tav>
                                      </p:tavLst>
                                    </p:anim>
                                    <p:animEffect transition="in" filter="wipe(right)">
                                      <p:cBhvr>
                                        <p:cTn id="8" dur="500"/>
                                        <p:tgtEl>
                                          <p:spTgt spid="2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p:tgtEl>
                                          <p:spTgt spid="24"/>
                                        </p:tgtEl>
                                        <p:attrNameLst>
                                          <p:attrName>ppt_x</p:attrName>
                                        </p:attrNameLst>
                                      </p:cBhvr>
                                      <p:tavLst>
                                        <p:tav tm="0">
                                          <p:val>
                                            <p:strVal val="#ppt_x+#ppt_w*1.125000"/>
                                          </p:val>
                                        </p:tav>
                                        <p:tav tm="100000">
                                          <p:val>
                                            <p:strVal val="#ppt_x"/>
                                          </p:val>
                                        </p:tav>
                                      </p:tavLst>
                                    </p:anim>
                                    <p:animEffect transition="in" filter="wipe(left)">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42866C-FE7E-075E-452B-E7F6C2DA24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6425" y="1197681"/>
            <a:ext cx="3861679" cy="4968900"/>
          </a:xfrm>
          <a:prstGeom prst="rect">
            <a:avLst/>
          </a:prstGeom>
          <a:noFill/>
          <a:ln>
            <a:noFill/>
          </a:ln>
        </p:spPr>
      </p:pic>
      <p:pic>
        <p:nvPicPr>
          <p:cNvPr id="4" name="Picture 3">
            <a:extLst>
              <a:ext uri="{FF2B5EF4-FFF2-40B4-BE49-F238E27FC236}">
                <a16:creationId xmlns:a16="http://schemas.microsoft.com/office/drawing/2014/main" id="{3E60EA6E-5E0F-1AE3-C509-2C73CAB39175}"/>
              </a:ext>
            </a:extLst>
          </p:cNvPr>
          <p:cNvPicPr>
            <a:picLocks noChangeAspect="1"/>
          </p:cNvPicPr>
          <p:nvPr/>
        </p:nvPicPr>
        <p:blipFill rotWithShape="1">
          <a:blip r:embed="rId4">
            <a:extLst>
              <a:ext uri="{28A0092B-C50C-407E-A947-70E740481C1C}">
                <a14:useLocalDpi xmlns:a14="http://schemas.microsoft.com/office/drawing/2010/main" val="0"/>
              </a:ext>
            </a:extLst>
          </a:blip>
          <a:srcRect t="10514" r="7320" b="15886"/>
          <a:stretch/>
        </p:blipFill>
        <p:spPr>
          <a:xfrm>
            <a:off x="6172200" y="1156448"/>
            <a:ext cx="1447800" cy="596152"/>
          </a:xfrm>
          <a:prstGeom prst="rect">
            <a:avLst/>
          </a:prstGeom>
        </p:spPr>
      </p:pic>
      <p:pic>
        <p:nvPicPr>
          <p:cNvPr id="15" name="Picture 14">
            <a:extLst>
              <a:ext uri="{FF2B5EF4-FFF2-40B4-BE49-F238E27FC236}">
                <a16:creationId xmlns:a16="http://schemas.microsoft.com/office/drawing/2014/main" id="{8D428A22-5BAF-3C79-0249-CE5384CCE9A0}"/>
              </a:ext>
            </a:extLst>
          </p:cNvPr>
          <p:cNvPicPr>
            <a:picLocks noChangeAspect="1"/>
          </p:cNvPicPr>
          <p:nvPr/>
        </p:nvPicPr>
        <p:blipFill rotWithShape="1">
          <a:blip r:embed="rId4">
            <a:extLst>
              <a:ext uri="{28A0092B-C50C-407E-A947-70E740481C1C}">
                <a14:useLocalDpi xmlns:a14="http://schemas.microsoft.com/office/drawing/2010/main" val="0"/>
              </a:ext>
            </a:extLst>
          </a:blip>
          <a:srcRect t="10514" r="7320" b="15886"/>
          <a:stretch/>
        </p:blipFill>
        <p:spPr>
          <a:xfrm>
            <a:off x="6172200" y="1804148"/>
            <a:ext cx="1447800" cy="596152"/>
          </a:xfrm>
          <a:prstGeom prst="rect">
            <a:avLst/>
          </a:prstGeom>
        </p:spPr>
      </p:pic>
      <p:pic>
        <p:nvPicPr>
          <p:cNvPr id="16" name="Picture 15">
            <a:extLst>
              <a:ext uri="{FF2B5EF4-FFF2-40B4-BE49-F238E27FC236}">
                <a16:creationId xmlns:a16="http://schemas.microsoft.com/office/drawing/2014/main" id="{0049D5F0-4F27-80CE-CC72-489E597D27A1}"/>
              </a:ext>
            </a:extLst>
          </p:cNvPr>
          <p:cNvPicPr>
            <a:picLocks noChangeAspect="1"/>
          </p:cNvPicPr>
          <p:nvPr/>
        </p:nvPicPr>
        <p:blipFill rotWithShape="1">
          <a:blip r:embed="rId4">
            <a:extLst>
              <a:ext uri="{28A0092B-C50C-407E-A947-70E740481C1C}">
                <a14:useLocalDpi xmlns:a14="http://schemas.microsoft.com/office/drawing/2010/main" val="0"/>
              </a:ext>
            </a:extLst>
          </a:blip>
          <a:srcRect t="10514" r="7320" b="15886"/>
          <a:stretch/>
        </p:blipFill>
        <p:spPr>
          <a:xfrm>
            <a:off x="6172200" y="2466975"/>
            <a:ext cx="1447800" cy="596152"/>
          </a:xfrm>
          <a:prstGeom prst="rect">
            <a:avLst/>
          </a:prstGeom>
        </p:spPr>
      </p:pic>
      <p:pic>
        <p:nvPicPr>
          <p:cNvPr id="17" name="Picture 16">
            <a:extLst>
              <a:ext uri="{FF2B5EF4-FFF2-40B4-BE49-F238E27FC236}">
                <a16:creationId xmlns:a16="http://schemas.microsoft.com/office/drawing/2014/main" id="{1F9330B8-4DF3-A404-3349-83F6725F538A}"/>
              </a:ext>
            </a:extLst>
          </p:cNvPr>
          <p:cNvPicPr>
            <a:picLocks noChangeAspect="1"/>
          </p:cNvPicPr>
          <p:nvPr/>
        </p:nvPicPr>
        <p:blipFill rotWithShape="1">
          <a:blip r:embed="rId4">
            <a:extLst>
              <a:ext uri="{28A0092B-C50C-407E-A947-70E740481C1C}">
                <a14:useLocalDpi xmlns:a14="http://schemas.microsoft.com/office/drawing/2010/main" val="0"/>
              </a:ext>
            </a:extLst>
          </a:blip>
          <a:srcRect t="10514" r="7320" b="15886"/>
          <a:stretch/>
        </p:blipFill>
        <p:spPr>
          <a:xfrm>
            <a:off x="6172200" y="3133725"/>
            <a:ext cx="1447800" cy="596152"/>
          </a:xfrm>
          <a:prstGeom prst="rect">
            <a:avLst/>
          </a:prstGeom>
        </p:spPr>
      </p:pic>
      <p:pic>
        <p:nvPicPr>
          <p:cNvPr id="18" name="Picture 17">
            <a:extLst>
              <a:ext uri="{FF2B5EF4-FFF2-40B4-BE49-F238E27FC236}">
                <a16:creationId xmlns:a16="http://schemas.microsoft.com/office/drawing/2014/main" id="{007760FC-5755-39D1-1DF7-21597C670F79}"/>
              </a:ext>
            </a:extLst>
          </p:cNvPr>
          <p:cNvPicPr>
            <a:picLocks noChangeAspect="1"/>
          </p:cNvPicPr>
          <p:nvPr/>
        </p:nvPicPr>
        <p:blipFill rotWithShape="1">
          <a:blip r:embed="rId4">
            <a:extLst>
              <a:ext uri="{28A0092B-C50C-407E-A947-70E740481C1C}">
                <a14:useLocalDpi xmlns:a14="http://schemas.microsoft.com/office/drawing/2010/main" val="0"/>
              </a:ext>
            </a:extLst>
          </a:blip>
          <a:srcRect t="10514" r="7320" b="15886"/>
          <a:stretch/>
        </p:blipFill>
        <p:spPr>
          <a:xfrm>
            <a:off x="6153150" y="3810000"/>
            <a:ext cx="1447800" cy="596152"/>
          </a:xfrm>
          <a:prstGeom prst="rect">
            <a:avLst/>
          </a:prstGeom>
        </p:spPr>
      </p:pic>
      <p:pic>
        <p:nvPicPr>
          <p:cNvPr id="19" name="Picture 18">
            <a:extLst>
              <a:ext uri="{FF2B5EF4-FFF2-40B4-BE49-F238E27FC236}">
                <a16:creationId xmlns:a16="http://schemas.microsoft.com/office/drawing/2014/main" id="{581B4983-AAFD-3124-DC6C-EDB11F957C2D}"/>
              </a:ext>
            </a:extLst>
          </p:cNvPr>
          <p:cNvPicPr>
            <a:picLocks noChangeAspect="1"/>
          </p:cNvPicPr>
          <p:nvPr/>
        </p:nvPicPr>
        <p:blipFill rotWithShape="1">
          <a:blip r:embed="rId4">
            <a:extLst>
              <a:ext uri="{28A0092B-C50C-407E-A947-70E740481C1C}">
                <a14:useLocalDpi xmlns:a14="http://schemas.microsoft.com/office/drawing/2010/main" val="0"/>
              </a:ext>
            </a:extLst>
          </a:blip>
          <a:srcRect t="10514" r="7320" b="15886"/>
          <a:stretch/>
        </p:blipFill>
        <p:spPr>
          <a:xfrm>
            <a:off x="6172200" y="4410075"/>
            <a:ext cx="1447800" cy="596152"/>
          </a:xfrm>
          <a:prstGeom prst="rect">
            <a:avLst/>
          </a:prstGeom>
        </p:spPr>
      </p:pic>
      <p:pic>
        <p:nvPicPr>
          <p:cNvPr id="20" name="Picture 19">
            <a:extLst>
              <a:ext uri="{FF2B5EF4-FFF2-40B4-BE49-F238E27FC236}">
                <a16:creationId xmlns:a16="http://schemas.microsoft.com/office/drawing/2014/main" id="{400A7BA9-1144-7262-5CD1-428D8E3D1E33}"/>
              </a:ext>
            </a:extLst>
          </p:cNvPr>
          <p:cNvPicPr>
            <a:picLocks noChangeAspect="1"/>
          </p:cNvPicPr>
          <p:nvPr/>
        </p:nvPicPr>
        <p:blipFill rotWithShape="1">
          <a:blip r:embed="rId4">
            <a:extLst>
              <a:ext uri="{28A0092B-C50C-407E-A947-70E740481C1C}">
                <a14:useLocalDpi xmlns:a14="http://schemas.microsoft.com/office/drawing/2010/main" val="0"/>
              </a:ext>
            </a:extLst>
          </a:blip>
          <a:srcRect t="10514" r="7320" b="15886"/>
          <a:stretch/>
        </p:blipFill>
        <p:spPr>
          <a:xfrm>
            <a:off x="6162675" y="5018430"/>
            <a:ext cx="1447800" cy="596152"/>
          </a:xfrm>
          <a:prstGeom prst="rect">
            <a:avLst/>
          </a:prstGeom>
        </p:spPr>
      </p:pic>
      <p:pic>
        <p:nvPicPr>
          <p:cNvPr id="21" name="Picture 20">
            <a:extLst>
              <a:ext uri="{FF2B5EF4-FFF2-40B4-BE49-F238E27FC236}">
                <a16:creationId xmlns:a16="http://schemas.microsoft.com/office/drawing/2014/main" id="{6A5C9F48-A533-6F97-609E-FDB9D371FEAD}"/>
              </a:ext>
            </a:extLst>
          </p:cNvPr>
          <p:cNvPicPr>
            <a:picLocks noChangeAspect="1"/>
          </p:cNvPicPr>
          <p:nvPr/>
        </p:nvPicPr>
        <p:blipFill rotWithShape="1">
          <a:blip r:embed="rId4">
            <a:extLst>
              <a:ext uri="{28A0092B-C50C-407E-A947-70E740481C1C}">
                <a14:useLocalDpi xmlns:a14="http://schemas.microsoft.com/office/drawing/2010/main" val="0"/>
              </a:ext>
            </a:extLst>
          </a:blip>
          <a:srcRect t="10514" r="7320" b="15886"/>
          <a:stretch/>
        </p:blipFill>
        <p:spPr>
          <a:xfrm>
            <a:off x="6141903" y="5757380"/>
            <a:ext cx="1447800" cy="596152"/>
          </a:xfrm>
          <a:prstGeom prst="rect">
            <a:avLst/>
          </a:prstGeom>
        </p:spPr>
      </p:pic>
      <p:sp>
        <p:nvSpPr>
          <p:cNvPr id="22" name="Arrow: Right 21">
            <a:extLst>
              <a:ext uri="{FF2B5EF4-FFF2-40B4-BE49-F238E27FC236}">
                <a16:creationId xmlns:a16="http://schemas.microsoft.com/office/drawing/2014/main" id="{E8547F10-7C5B-70AC-748B-E2C12DAD53E8}"/>
              </a:ext>
            </a:extLst>
          </p:cNvPr>
          <p:cNvSpPr/>
          <p:nvPr/>
        </p:nvSpPr>
        <p:spPr>
          <a:xfrm>
            <a:off x="3935852" y="1600200"/>
            <a:ext cx="2236348" cy="159124"/>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24" name="Arrow: Right 23">
            <a:extLst>
              <a:ext uri="{FF2B5EF4-FFF2-40B4-BE49-F238E27FC236}">
                <a16:creationId xmlns:a16="http://schemas.microsoft.com/office/drawing/2014/main" id="{FCE7BB3E-C2B7-5708-02A1-F7A2C5E13AAD}"/>
              </a:ext>
            </a:extLst>
          </p:cNvPr>
          <p:cNvSpPr/>
          <p:nvPr/>
        </p:nvSpPr>
        <p:spPr>
          <a:xfrm>
            <a:off x="5459852" y="2216524"/>
            <a:ext cx="712348" cy="1524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25" name="Arrow: Right 24">
            <a:extLst>
              <a:ext uri="{FF2B5EF4-FFF2-40B4-BE49-F238E27FC236}">
                <a16:creationId xmlns:a16="http://schemas.microsoft.com/office/drawing/2014/main" id="{763DA0A9-624C-3F20-94B2-DB7ADCE1394A}"/>
              </a:ext>
            </a:extLst>
          </p:cNvPr>
          <p:cNvSpPr/>
          <p:nvPr/>
        </p:nvSpPr>
        <p:spPr>
          <a:xfrm>
            <a:off x="4800600" y="2819399"/>
            <a:ext cx="1362075" cy="167527"/>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26" name="Arrow: Right 25">
            <a:extLst>
              <a:ext uri="{FF2B5EF4-FFF2-40B4-BE49-F238E27FC236}">
                <a16:creationId xmlns:a16="http://schemas.microsoft.com/office/drawing/2014/main" id="{FAA64B95-8CE0-604C-4DEA-F72DC0C56B6F}"/>
              </a:ext>
            </a:extLst>
          </p:cNvPr>
          <p:cNvSpPr/>
          <p:nvPr/>
        </p:nvSpPr>
        <p:spPr>
          <a:xfrm>
            <a:off x="4267200" y="3409494"/>
            <a:ext cx="1895475" cy="167526"/>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27" name="Arrow: Right 26">
            <a:extLst>
              <a:ext uri="{FF2B5EF4-FFF2-40B4-BE49-F238E27FC236}">
                <a16:creationId xmlns:a16="http://schemas.microsoft.com/office/drawing/2014/main" id="{B5810DB3-28D1-429D-FBB3-D78D6DCC324D}"/>
              </a:ext>
            </a:extLst>
          </p:cNvPr>
          <p:cNvSpPr/>
          <p:nvPr/>
        </p:nvSpPr>
        <p:spPr>
          <a:xfrm>
            <a:off x="3478652" y="4019550"/>
            <a:ext cx="2617348" cy="1524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28" name="Arrow: Right 27">
            <a:extLst>
              <a:ext uri="{FF2B5EF4-FFF2-40B4-BE49-F238E27FC236}">
                <a16:creationId xmlns:a16="http://schemas.microsoft.com/office/drawing/2014/main" id="{3B81BAB4-6039-53B3-8B2F-E9FD7662B1B8}"/>
              </a:ext>
            </a:extLst>
          </p:cNvPr>
          <p:cNvSpPr/>
          <p:nvPr/>
        </p:nvSpPr>
        <p:spPr>
          <a:xfrm>
            <a:off x="4469252" y="4546661"/>
            <a:ext cx="1702948" cy="1524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29" name="Arrow: Right 28">
            <a:extLst>
              <a:ext uri="{FF2B5EF4-FFF2-40B4-BE49-F238E27FC236}">
                <a16:creationId xmlns:a16="http://schemas.microsoft.com/office/drawing/2014/main" id="{844B5C65-548F-A5D5-B954-A09F61282FAE}"/>
              </a:ext>
            </a:extLst>
          </p:cNvPr>
          <p:cNvSpPr/>
          <p:nvPr/>
        </p:nvSpPr>
        <p:spPr>
          <a:xfrm>
            <a:off x="4438955" y="5114593"/>
            <a:ext cx="1702948" cy="1524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30" name="Arrow: Right 29">
            <a:extLst>
              <a:ext uri="{FF2B5EF4-FFF2-40B4-BE49-F238E27FC236}">
                <a16:creationId xmlns:a16="http://schemas.microsoft.com/office/drawing/2014/main" id="{0F6378D2-AC7A-E7DB-8471-91360C32A535}"/>
              </a:ext>
            </a:extLst>
          </p:cNvPr>
          <p:cNvSpPr/>
          <p:nvPr/>
        </p:nvSpPr>
        <p:spPr>
          <a:xfrm>
            <a:off x="3935852" y="5682526"/>
            <a:ext cx="2206051" cy="161444"/>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31" name="Rectangle: Rounded Corners 30">
            <a:extLst>
              <a:ext uri="{FF2B5EF4-FFF2-40B4-BE49-F238E27FC236}">
                <a16:creationId xmlns:a16="http://schemas.microsoft.com/office/drawing/2014/main" id="{7D84D05F-4063-F6DB-576F-2D856CB0152E}"/>
              </a:ext>
            </a:extLst>
          </p:cNvPr>
          <p:cNvSpPr/>
          <p:nvPr/>
        </p:nvSpPr>
        <p:spPr>
          <a:xfrm>
            <a:off x="6191250" y="1138703"/>
            <a:ext cx="1341303" cy="6138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32" name="Rectangle: Rounded Corners 31">
            <a:extLst>
              <a:ext uri="{FF2B5EF4-FFF2-40B4-BE49-F238E27FC236}">
                <a16:creationId xmlns:a16="http://schemas.microsoft.com/office/drawing/2014/main" id="{E89825F8-6AE0-6184-0FA0-235B286F099C}"/>
              </a:ext>
            </a:extLst>
          </p:cNvPr>
          <p:cNvSpPr/>
          <p:nvPr/>
        </p:nvSpPr>
        <p:spPr>
          <a:xfrm>
            <a:off x="6200775" y="1795928"/>
            <a:ext cx="1341303" cy="6138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33" name="Rectangle: Rounded Corners 32">
            <a:extLst>
              <a:ext uri="{FF2B5EF4-FFF2-40B4-BE49-F238E27FC236}">
                <a16:creationId xmlns:a16="http://schemas.microsoft.com/office/drawing/2014/main" id="{AEA1CA58-53AC-3682-FC1E-A040D267EE8C}"/>
              </a:ext>
            </a:extLst>
          </p:cNvPr>
          <p:cNvSpPr/>
          <p:nvPr/>
        </p:nvSpPr>
        <p:spPr>
          <a:xfrm>
            <a:off x="6200775" y="2472203"/>
            <a:ext cx="1341303" cy="6138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34" name="Rectangle: Rounded Corners 33">
            <a:extLst>
              <a:ext uri="{FF2B5EF4-FFF2-40B4-BE49-F238E27FC236}">
                <a16:creationId xmlns:a16="http://schemas.microsoft.com/office/drawing/2014/main" id="{47F0E0F7-244C-1BC4-CA07-934BDBCEE6C4}"/>
              </a:ext>
            </a:extLst>
          </p:cNvPr>
          <p:cNvSpPr/>
          <p:nvPr/>
        </p:nvSpPr>
        <p:spPr>
          <a:xfrm>
            <a:off x="6200775" y="3136739"/>
            <a:ext cx="1341303" cy="6138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35" name="Rectangle: Rounded Corners 34">
            <a:extLst>
              <a:ext uri="{FF2B5EF4-FFF2-40B4-BE49-F238E27FC236}">
                <a16:creationId xmlns:a16="http://schemas.microsoft.com/office/drawing/2014/main" id="{4EEFD2A7-3184-60F4-67E7-37C647E0A2D5}"/>
              </a:ext>
            </a:extLst>
          </p:cNvPr>
          <p:cNvSpPr/>
          <p:nvPr/>
        </p:nvSpPr>
        <p:spPr>
          <a:xfrm>
            <a:off x="6200775" y="3803276"/>
            <a:ext cx="1341303" cy="6138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36" name="Rectangle: Rounded Corners 35">
            <a:extLst>
              <a:ext uri="{FF2B5EF4-FFF2-40B4-BE49-F238E27FC236}">
                <a16:creationId xmlns:a16="http://schemas.microsoft.com/office/drawing/2014/main" id="{7873C14C-CDF3-D7D3-C06D-D27529EC40EE}"/>
              </a:ext>
            </a:extLst>
          </p:cNvPr>
          <p:cNvSpPr/>
          <p:nvPr/>
        </p:nvSpPr>
        <p:spPr>
          <a:xfrm>
            <a:off x="6200775" y="4460425"/>
            <a:ext cx="1341303" cy="5568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37" name="Rectangle: Rounded Corners 36">
            <a:extLst>
              <a:ext uri="{FF2B5EF4-FFF2-40B4-BE49-F238E27FC236}">
                <a16:creationId xmlns:a16="http://schemas.microsoft.com/office/drawing/2014/main" id="{8BEA6359-7F65-C1DB-2BFD-0859CCDC410C}"/>
              </a:ext>
            </a:extLst>
          </p:cNvPr>
          <p:cNvSpPr/>
          <p:nvPr/>
        </p:nvSpPr>
        <p:spPr>
          <a:xfrm>
            <a:off x="6191250" y="5047184"/>
            <a:ext cx="1341303" cy="5568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38" name="Rectangle: Rounded Corners 37">
            <a:extLst>
              <a:ext uri="{FF2B5EF4-FFF2-40B4-BE49-F238E27FC236}">
                <a16:creationId xmlns:a16="http://schemas.microsoft.com/office/drawing/2014/main" id="{8EDF1B64-EEBE-C569-04A0-64CA2D6E7C56}"/>
              </a:ext>
            </a:extLst>
          </p:cNvPr>
          <p:cNvSpPr/>
          <p:nvPr/>
        </p:nvSpPr>
        <p:spPr>
          <a:xfrm>
            <a:off x="6191250" y="5722098"/>
            <a:ext cx="1341303" cy="63026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5" name="Slide Number Placeholder 4">
            <a:extLst>
              <a:ext uri="{FF2B5EF4-FFF2-40B4-BE49-F238E27FC236}">
                <a16:creationId xmlns:a16="http://schemas.microsoft.com/office/drawing/2014/main" id="{48CD7E0D-1181-34D1-00FF-E6DA19E3A179}"/>
              </a:ext>
            </a:extLst>
          </p:cNvPr>
          <p:cNvSpPr>
            <a:spLocks noGrp="1"/>
          </p:cNvSpPr>
          <p:nvPr>
            <p:ph type="sldNum" sz="quarter" idx="12"/>
          </p:nvPr>
        </p:nvSpPr>
        <p:spPr/>
        <p:txBody>
          <a:bodyPr/>
          <a:lstStyle/>
          <a:p>
            <a:fld id="{8D237C27-054B-4182-834C-C95A91C37D41}" type="slidenum">
              <a:rPr lang="en-US" smtClean="0"/>
              <a:pPr/>
              <a:t>120</a:t>
            </a:fld>
            <a:endParaRPr lang="en-US" dirty="0"/>
          </a:p>
        </p:txBody>
      </p:sp>
      <p:sp>
        <p:nvSpPr>
          <p:cNvPr id="39" name="TextBox 38">
            <a:extLst>
              <a:ext uri="{FF2B5EF4-FFF2-40B4-BE49-F238E27FC236}">
                <a16:creationId xmlns:a16="http://schemas.microsoft.com/office/drawing/2014/main" id="{B770F9DC-4EB0-86B8-C9BB-4C1E2FEFF026}"/>
              </a:ext>
            </a:extLst>
          </p:cNvPr>
          <p:cNvSpPr txBox="1"/>
          <p:nvPr/>
        </p:nvSpPr>
        <p:spPr>
          <a:xfrm>
            <a:off x="323528" y="334397"/>
            <a:ext cx="8668072" cy="584775"/>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200" dirty="0">
                <a:solidFill>
                  <a:srgbClr val="0000FF"/>
                </a:solidFill>
                <a:latin typeface="Arial Black" panose="020B0A04020102020204" pitchFamily="34" charset="0"/>
                <a:ea typeface="+mj-ea"/>
                <a:cs typeface="+mj-cs"/>
              </a:rPr>
              <a:t>تبدیل فرمت </a:t>
            </a:r>
            <a:r>
              <a:rPr lang="en-US" sz="3200" dirty="0" err="1">
                <a:solidFill>
                  <a:srgbClr val="0000FF"/>
                </a:solidFill>
                <a:latin typeface="Arial Black" panose="020B0A04020102020204" pitchFamily="34" charset="0"/>
                <a:ea typeface="+mj-ea"/>
                <a:cs typeface="+mj-cs"/>
              </a:rPr>
              <a:t>CityGML</a:t>
            </a:r>
            <a:r>
              <a:rPr lang="fa-IR" sz="3200" dirty="0">
                <a:solidFill>
                  <a:srgbClr val="0000FF"/>
                </a:solidFill>
                <a:latin typeface="Arial Black" panose="020B0A04020102020204" pitchFamily="34" charset="0"/>
                <a:ea typeface="+mj-ea"/>
                <a:cs typeface="+mj-cs"/>
              </a:rPr>
              <a:t> به </a:t>
            </a:r>
            <a:r>
              <a:rPr lang="en-US" sz="3200" dirty="0">
                <a:solidFill>
                  <a:srgbClr val="0000FF"/>
                </a:solidFill>
                <a:latin typeface="Arial Black" panose="020B0A04020102020204" pitchFamily="34" charset="0"/>
                <a:ea typeface="+mj-ea"/>
                <a:cs typeface="+mj-cs"/>
              </a:rPr>
              <a:t>3D Tiles</a:t>
            </a:r>
          </a:p>
        </p:txBody>
      </p:sp>
    </p:spTree>
    <p:extLst>
      <p:ext uri="{BB962C8B-B14F-4D97-AF65-F5344CB8AC3E}">
        <p14:creationId xmlns:p14="http://schemas.microsoft.com/office/powerpoint/2010/main" val="304739642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770F9DC-4EB0-86B8-C9BB-4C1E2FEFF026}"/>
              </a:ext>
            </a:extLst>
          </p:cNvPr>
          <p:cNvSpPr txBox="1"/>
          <p:nvPr/>
        </p:nvSpPr>
        <p:spPr>
          <a:xfrm>
            <a:off x="323528" y="334397"/>
            <a:ext cx="8668072" cy="584775"/>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200" dirty="0">
                <a:solidFill>
                  <a:srgbClr val="0000FF"/>
                </a:solidFill>
                <a:latin typeface="Arial Black" panose="020B0A04020102020204" pitchFamily="34" charset="0"/>
                <a:ea typeface="+mj-ea"/>
                <a:cs typeface="+mj-cs"/>
              </a:rPr>
              <a:t>نمایش </a:t>
            </a:r>
            <a:r>
              <a:rPr lang="en-US" sz="3200" dirty="0">
                <a:solidFill>
                  <a:srgbClr val="0000FF"/>
                </a:solidFill>
                <a:latin typeface="Arial Black" panose="020B0A04020102020204" pitchFamily="34" charset="0"/>
                <a:ea typeface="+mj-ea"/>
                <a:cs typeface="+mj-cs"/>
              </a:rPr>
              <a:t>3D Tiles</a:t>
            </a:r>
            <a:r>
              <a:rPr lang="fa-IR" sz="3200" dirty="0">
                <a:solidFill>
                  <a:srgbClr val="0000FF"/>
                </a:solidFill>
                <a:latin typeface="Arial Black" panose="020B0A04020102020204" pitchFamily="34" charset="0"/>
                <a:ea typeface="+mj-ea"/>
                <a:cs typeface="+mj-cs"/>
              </a:rPr>
              <a:t> در </a:t>
            </a:r>
            <a:r>
              <a:rPr lang="en-US" sz="3200" dirty="0" err="1">
                <a:solidFill>
                  <a:srgbClr val="0000FF"/>
                </a:solidFill>
                <a:latin typeface="Arial Black" panose="020B0A04020102020204" pitchFamily="34" charset="0"/>
                <a:ea typeface="+mj-ea"/>
                <a:cs typeface="+mj-cs"/>
              </a:rPr>
              <a:t>CesiumJS</a:t>
            </a:r>
            <a:endParaRPr lang="en-US" sz="3200" dirty="0">
              <a:solidFill>
                <a:srgbClr val="0000FF"/>
              </a:solidFill>
              <a:latin typeface="Arial Black" panose="020B0A04020102020204" pitchFamily="34" charset="0"/>
              <a:ea typeface="+mj-ea"/>
              <a:cs typeface="+mj-cs"/>
            </a:endParaRPr>
          </a:p>
        </p:txBody>
      </p:sp>
      <p:pic>
        <p:nvPicPr>
          <p:cNvPr id="3" name="Picture 2">
            <a:extLst>
              <a:ext uri="{FF2B5EF4-FFF2-40B4-BE49-F238E27FC236}">
                <a16:creationId xmlns:a16="http://schemas.microsoft.com/office/drawing/2014/main" id="{5A42866C-FE7E-075E-452B-E7F6C2DA24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4460" y="1153311"/>
            <a:ext cx="3861679" cy="4968900"/>
          </a:xfrm>
          <a:prstGeom prst="rect">
            <a:avLst/>
          </a:prstGeom>
          <a:noFill/>
          <a:ln>
            <a:noFill/>
          </a:ln>
        </p:spPr>
      </p:pic>
      <p:pic>
        <p:nvPicPr>
          <p:cNvPr id="6" name="Picture 5">
            <a:extLst>
              <a:ext uri="{FF2B5EF4-FFF2-40B4-BE49-F238E27FC236}">
                <a16:creationId xmlns:a16="http://schemas.microsoft.com/office/drawing/2014/main" id="{979FB1A6-4AE3-A280-6B7B-0321E1894AF3}"/>
              </a:ext>
            </a:extLst>
          </p:cNvPr>
          <p:cNvPicPr>
            <a:picLocks noChangeAspect="1"/>
          </p:cNvPicPr>
          <p:nvPr/>
        </p:nvPicPr>
        <p:blipFill>
          <a:blip r:embed="rId4"/>
          <a:stretch>
            <a:fillRect/>
          </a:stretch>
        </p:blipFill>
        <p:spPr>
          <a:xfrm>
            <a:off x="5960925" y="3059774"/>
            <a:ext cx="2316929" cy="1359826"/>
          </a:xfrm>
          <a:prstGeom prst="rect">
            <a:avLst/>
          </a:prstGeom>
        </p:spPr>
      </p:pic>
      <p:sp>
        <p:nvSpPr>
          <p:cNvPr id="8" name="TextBox 7">
            <a:extLst>
              <a:ext uri="{FF2B5EF4-FFF2-40B4-BE49-F238E27FC236}">
                <a16:creationId xmlns:a16="http://schemas.microsoft.com/office/drawing/2014/main" id="{4A89E889-1A8E-2C6F-5CFC-4C44E7BED9B0}"/>
              </a:ext>
            </a:extLst>
          </p:cNvPr>
          <p:cNvSpPr txBox="1"/>
          <p:nvPr/>
        </p:nvSpPr>
        <p:spPr>
          <a:xfrm>
            <a:off x="6054102" y="3590122"/>
            <a:ext cx="2130573" cy="400110"/>
          </a:xfrm>
          <a:prstGeom prst="rect">
            <a:avLst/>
          </a:prstGeom>
          <a:noFill/>
        </p:spPr>
        <p:txBody>
          <a:bodyPr wrap="square" rtlCol="0">
            <a:spAutoFit/>
          </a:bodyPr>
          <a:lstStyle/>
          <a:p>
            <a:pPr algn="l" rtl="0"/>
            <a:r>
              <a:rPr lang="en-US" sz="2000" b="1" dirty="0">
                <a:latin typeface="Times New Roman" panose="02020603050405020304" pitchFamily="18" charset="0"/>
                <a:cs typeface="Times New Roman" panose="02020603050405020304" pitchFamily="18" charset="0"/>
              </a:rPr>
              <a:t>Building_3DTiles</a:t>
            </a:r>
            <a:endParaRPr lang="en-US" b="1" dirty="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12C20C81-1268-5BF9-85ED-2B5EBA364A28}"/>
              </a:ext>
            </a:extLst>
          </p:cNvPr>
          <p:cNvPicPr>
            <a:picLocks noChangeAspect="1"/>
          </p:cNvPicPr>
          <p:nvPr/>
        </p:nvPicPr>
        <p:blipFill rotWithShape="1">
          <a:blip r:embed="rId5">
            <a:extLst>
              <a:ext uri="{28A0092B-C50C-407E-A947-70E740481C1C}">
                <a14:useLocalDpi xmlns:a14="http://schemas.microsoft.com/office/drawing/2010/main" val="0"/>
              </a:ext>
            </a:extLst>
          </a:blip>
          <a:srcRect l="17750"/>
          <a:stretch/>
        </p:blipFill>
        <p:spPr>
          <a:xfrm>
            <a:off x="4572000" y="1397337"/>
            <a:ext cx="1482102" cy="4629594"/>
          </a:xfrm>
          <a:prstGeom prst="rect">
            <a:avLst/>
          </a:prstGeom>
        </p:spPr>
      </p:pic>
      <p:cxnSp>
        <p:nvCxnSpPr>
          <p:cNvPr id="40" name="Straight Connector 39">
            <a:extLst>
              <a:ext uri="{FF2B5EF4-FFF2-40B4-BE49-F238E27FC236}">
                <a16:creationId xmlns:a16="http://schemas.microsoft.com/office/drawing/2014/main" id="{4B3E6B28-567C-2500-B6FA-E3EF4E651DE0}"/>
              </a:ext>
            </a:extLst>
          </p:cNvPr>
          <p:cNvCxnSpPr>
            <a:cxnSpLocks/>
          </p:cNvCxnSpPr>
          <p:nvPr/>
        </p:nvCxnSpPr>
        <p:spPr>
          <a:xfrm flipH="1">
            <a:off x="2971800" y="1600200"/>
            <a:ext cx="1600200" cy="0"/>
          </a:xfrm>
          <a:prstGeom prst="line">
            <a:avLst/>
          </a:prstGeom>
          <a:ln w="317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A803824-70BE-E0A2-0452-7612E3083E08}"/>
              </a:ext>
            </a:extLst>
          </p:cNvPr>
          <p:cNvCxnSpPr>
            <a:cxnSpLocks/>
          </p:cNvCxnSpPr>
          <p:nvPr/>
        </p:nvCxnSpPr>
        <p:spPr>
          <a:xfrm flipH="1">
            <a:off x="3771900" y="2838450"/>
            <a:ext cx="800100" cy="0"/>
          </a:xfrm>
          <a:prstGeom prst="line">
            <a:avLst/>
          </a:prstGeom>
          <a:ln w="317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1398172-2116-206D-2F2D-A961AFF3A2FD}"/>
              </a:ext>
            </a:extLst>
          </p:cNvPr>
          <p:cNvCxnSpPr>
            <a:cxnSpLocks/>
          </p:cNvCxnSpPr>
          <p:nvPr/>
        </p:nvCxnSpPr>
        <p:spPr>
          <a:xfrm flipH="1">
            <a:off x="3333750" y="3457575"/>
            <a:ext cx="1247775" cy="0"/>
          </a:xfrm>
          <a:prstGeom prst="line">
            <a:avLst/>
          </a:prstGeom>
          <a:ln w="317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5169A13-686C-3828-4EDA-DC8D8C696238}"/>
              </a:ext>
            </a:extLst>
          </p:cNvPr>
          <p:cNvCxnSpPr>
            <a:cxnSpLocks/>
          </p:cNvCxnSpPr>
          <p:nvPr/>
        </p:nvCxnSpPr>
        <p:spPr>
          <a:xfrm flipH="1">
            <a:off x="2362200" y="4076700"/>
            <a:ext cx="2219325" cy="0"/>
          </a:xfrm>
          <a:prstGeom prst="line">
            <a:avLst/>
          </a:prstGeom>
          <a:ln w="317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420590B-DA44-BAEF-D1BE-EBC4206EC650}"/>
              </a:ext>
            </a:extLst>
          </p:cNvPr>
          <p:cNvCxnSpPr>
            <a:cxnSpLocks/>
          </p:cNvCxnSpPr>
          <p:nvPr/>
        </p:nvCxnSpPr>
        <p:spPr>
          <a:xfrm flipH="1">
            <a:off x="3471862" y="4695825"/>
            <a:ext cx="1185702" cy="0"/>
          </a:xfrm>
          <a:prstGeom prst="line">
            <a:avLst/>
          </a:prstGeom>
          <a:ln w="317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41D0EBC-820D-A0A8-E335-FAB23A98BCDF}"/>
              </a:ext>
            </a:extLst>
          </p:cNvPr>
          <p:cNvCxnSpPr>
            <a:cxnSpLocks/>
          </p:cNvCxnSpPr>
          <p:nvPr/>
        </p:nvCxnSpPr>
        <p:spPr>
          <a:xfrm flipH="1">
            <a:off x="3333750" y="5314950"/>
            <a:ext cx="1323814" cy="0"/>
          </a:xfrm>
          <a:prstGeom prst="line">
            <a:avLst/>
          </a:prstGeom>
          <a:ln w="317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C27AC85-AFEC-4AD9-1655-C4C40E2B96A8}"/>
              </a:ext>
            </a:extLst>
          </p:cNvPr>
          <p:cNvCxnSpPr>
            <a:cxnSpLocks/>
          </p:cNvCxnSpPr>
          <p:nvPr/>
        </p:nvCxnSpPr>
        <p:spPr>
          <a:xfrm flipH="1">
            <a:off x="2819400" y="5931681"/>
            <a:ext cx="1790619" cy="0"/>
          </a:xfrm>
          <a:prstGeom prst="line">
            <a:avLst/>
          </a:prstGeom>
          <a:ln w="31750">
            <a:solidFill>
              <a:srgbClr val="333333"/>
            </a:solidFill>
          </a:ln>
        </p:spPr>
        <p:style>
          <a:lnRef idx="1">
            <a:schemeClr val="accent1"/>
          </a:lnRef>
          <a:fillRef idx="0">
            <a:schemeClr val="accent1"/>
          </a:fillRef>
          <a:effectRef idx="0">
            <a:schemeClr val="accent1"/>
          </a:effectRef>
          <a:fontRef idx="minor">
            <a:schemeClr val="tx1"/>
          </a:fontRef>
        </p:style>
      </p:cxnSp>
      <p:sp>
        <p:nvSpPr>
          <p:cNvPr id="4" name="Arrow: Down 3">
            <a:extLst>
              <a:ext uri="{FF2B5EF4-FFF2-40B4-BE49-F238E27FC236}">
                <a16:creationId xmlns:a16="http://schemas.microsoft.com/office/drawing/2014/main" id="{9B3C6659-717C-FDC3-82F4-FCD55FA0C172}"/>
              </a:ext>
            </a:extLst>
          </p:cNvPr>
          <p:cNvSpPr/>
          <p:nvPr/>
        </p:nvSpPr>
        <p:spPr>
          <a:xfrm>
            <a:off x="6553200" y="4387248"/>
            <a:ext cx="990600" cy="1846029"/>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5" name="TextBox 4">
            <a:extLst>
              <a:ext uri="{FF2B5EF4-FFF2-40B4-BE49-F238E27FC236}">
                <a16:creationId xmlns:a16="http://schemas.microsoft.com/office/drawing/2014/main" id="{BFAFAC62-40EF-23B9-DB35-0812BD622F06}"/>
              </a:ext>
            </a:extLst>
          </p:cNvPr>
          <p:cNvSpPr txBox="1"/>
          <p:nvPr/>
        </p:nvSpPr>
        <p:spPr>
          <a:xfrm>
            <a:off x="88187" y="6153090"/>
            <a:ext cx="9067800" cy="400110"/>
          </a:xfrm>
          <a:prstGeom prst="rect">
            <a:avLst/>
          </a:prstGeom>
          <a:noFill/>
        </p:spPr>
        <p:txBody>
          <a:bodyPr wrap="square">
            <a:spAutoFit/>
          </a:bodyPr>
          <a:lstStyle/>
          <a:p>
            <a:r>
              <a:rPr lang="en-US" sz="2000" b="1" dirty="0">
                <a:solidFill>
                  <a:srgbClr val="009900"/>
                </a:solidFill>
              </a:rPr>
              <a:t>…\Tomcat 9.0_Tomcat9_9090\webapps\</a:t>
            </a:r>
            <a:r>
              <a:rPr lang="en-US" sz="2000" b="1" dirty="0" err="1">
                <a:solidFill>
                  <a:srgbClr val="009900"/>
                </a:solidFill>
              </a:rPr>
              <a:t>My_CesiumJS</a:t>
            </a:r>
            <a:r>
              <a:rPr lang="en-US" sz="2000" b="1" dirty="0">
                <a:solidFill>
                  <a:srgbClr val="009900"/>
                </a:solidFill>
              </a:rPr>
              <a:t>\Specs\Data\Cesium3DTiles</a:t>
            </a:r>
          </a:p>
        </p:txBody>
      </p:sp>
      <p:sp>
        <p:nvSpPr>
          <p:cNvPr id="9" name="Slide Number Placeholder 8">
            <a:extLst>
              <a:ext uri="{FF2B5EF4-FFF2-40B4-BE49-F238E27FC236}">
                <a16:creationId xmlns:a16="http://schemas.microsoft.com/office/drawing/2014/main" id="{3BF07278-AD0C-B6AD-96F4-10518BF76F7A}"/>
              </a:ext>
            </a:extLst>
          </p:cNvPr>
          <p:cNvSpPr>
            <a:spLocks noGrp="1"/>
          </p:cNvSpPr>
          <p:nvPr>
            <p:ph type="sldNum" sz="quarter" idx="12"/>
          </p:nvPr>
        </p:nvSpPr>
        <p:spPr>
          <a:xfrm>
            <a:off x="6887110" y="6489450"/>
            <a:ext cx="2133600" cy="365125"/>
          </a:xfrm>
        </p:spPr>
        <p:txBody>
          <a:bodyPr/>
          <a:lstStyle/>
          <a:p>
            <a:fld id="{8D237C27-054B-4182-834C-C95A91C37D41}" type="slidenum">
              <a:rPr lang="en-US" smtClean="0"/>
              <a:pPr/>
              <a:t>121</a:t>
            </a:fld>
            <a:endParaRPr lang="en-US" dirty="0"/>
          </a:p>
        </p:txBody>
      </p:sp>
    </p:spTree>
    <p:extLst>
      <p:ext uri="{BB962C8B-B14F-4D97-AF65-F5344CB8AC3E}">
        <p14:creationId xmlns:p14="http://schemas.microsoft.com/office/powerpoint/2010/main" val="384243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strips(upRight)">
                                      <p:cBhvr>
                                        <p:cTn id="7" dur="500"/>
                                        <p:tgtEl>
                                          <p:spTgt spid="40"/>
                                        </p:tgtEl>
                                      </p:cBhvr>
                                    </p:animEffect>
                                  </p:childTnLst>
                                </p:cTn>
                              </p:par>
                              <p:par>
                                <p:cTn id="8" presetID="18" presetClass="entr" presetSubtype="3"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strips(upRight)">
                                      <p:cBhvr>
                                        <p:cTn id="10" dur="500"/>
                                        <p:tgtEl>
                                          <p:spTgt spid="42"/>
                                        </p:tgtEl>
                                      </p:cBhvr>
                                    </p:animEffect>
                                  </p:childTnLst>
                                </p:cTn>
                              </p:par>
                              <p:par>
                                <p:cTn id="11" presetID="18" presetClass="entr" presetSubtype="3"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strips(upRight)">
                                      <p:cBhvr>
                                        <p:cTn id="13" dur="500"/>
                                        <p:tgtEl>
                                          <p:spTgt spid="44"/>
                                        </p:tgtEl>
                                      </p:cBhvr>
                                    </p:animEffect>
                                  </p:childTnLst>
                                </p:cTn>
                              </p:par>
                              <p:par>
                                <p:cTn id="14" presetID="18" presetClass="entr" presetSubtype="3"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strips(upRight)">
                                      <p:cBhvr>
                                        <p:cTn id="16" dur="500"/>
                                        <p:tgtEl>
                                          <p:spTgt spid="46"/>
                                        </p:tgtEl>
                                      </p:cBhvr>
                                    </p:animEffect>
                                  </p:childTnLst>
                                </p:cTn>
                              </p:par>
                              <p:par>
                                <p:cTn id="17" presetID="18" presetClass="entr" presetSubtype="3"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strips(upRight)">
                                      <p:cBhvr>
                                        <p:cTn id="19" dur="500"/>
                                        <p:tgtEl>
                                          <p:spTgt spid="48"/>
                                        </p:tgtEl>
                                      </p:cBhvr>
                                    </p:animEffect>
                                  </p:childTnLst>
                                </p:cTn>
                              </p:par>
                              <p:par>
                                <p:cTn id="20" presetID="18" presetClass="entr" presetSubtype="3"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strips(upRight)">
                                      <p:cBhvr>
                                        <p:cTn id="22" dur="500"/>
                                        <p:tgtEl>
                                          <p:spTgt spid="50"/>
                                        </p:tgtEl>
                                      </p:cBhvr>
                                    </p:animEffect>
                                  </p:childTnLst>
                                </p:cTn>
                              </p:par>
                              <p:par>
                                <p:cTn id="23" presetID="18" presetClass="entr" presetSubtype="3"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strips(upRight)">
                                      <p:cBhvr>
                                        <p:cTn id="25" dur="500"/>
                                        <p:tgtEl>
                                          <p:spTgt spid="52"/>
                                        </p:tgtEl>
                                      </p:cBhvr>
                                    </p:animEffect>
                                  </p:childTnLst>
                                </p:cTn>
                              </p:par>
                            </p:childTnLst>
                          </p:cTn>
                        </p:par>
                        <p:par>
                          <p:cTn id="26" fill="hold">
                            <p:stCondLst>
                              <p:cond delay="500"/>
                            </p:stCondLst>
                            <p:childTnLst>
                              <p:par>
                                <p:cTn id="27" presetID="18" presetClass="entr" presetSubtype="3"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strips(upRight)">
                                      <p:cBhvr>
                                        <p:cTn id="29" dur="500"/>
                                        <p:tgtEl>
                                          <p:spTgt spid="13"/>
                                        </p:tgtEl>
                                      </p:cBhvr>
                                    </p:animEffect>
                                  </p:childTnLst>
                                </p:cTn>
                              </p:par>
                            </p:childTnLst>
                          </p:cTn>
                        </p:par>
                        <p:par>
                          <p:cTn id="30" fill="hold">
                            <p:stCondLst>
                              <p:cond delay="1000"/>
                            </p:stCondLst>
                            <p:childTnLst>
                              <p:par>
                                <p:cTn id="31" presetID="22" presetClass="entr" presetSubtype="4"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up)">
                                      <p:cBhvr>
                                        <p:cTn id="41" dur="500"/>
                                        <p:tgtEl>
                                          <p:spTgt spid="4"/>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5"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8F7FCF2-1A4F-AFBD-9CC9-D39684823AD3}"/>
              </a:ext>
            </a:extLst>
          </p:cNvPr>
          <p:cNvSpPr txBox="1"/>
          <p:nvPr/>
        </p:nvSpPr>
        <p:spPr>
          <a:xfrm>
            <a:off x="285427" y="3683809"/>
            <a:ext cx="8668072" cy="461665"/>
          </a:xfrm>
          <a:prstGeom prst="rect">
            <a:avLst/>
          </a:prstGeom>
          <a:noFill/>
        </p:spPr>
        <p:txBody>
          <a:bodyPr wrap="square">
            <a:spAutoFit/>
          </a:bodyPr>
          <a:lstStyle/>
          <a:p>
            <a:r>
              <a:rPr lang="en-US" sz="2400" b="1" dirty="0">
                <a:solidFill>
                  <a:srgbClr val="009900"/>
                </a:solidFill>
              </a:rPr>
              <a:t>...\Tomcat 9.0_Tomcat9_9090\webapps\</a:t>
            </a:r>
            <a:r>
              <a:rPr lang="en-US" sz="2400" b="1" dirty="0" err="1">
                <a:solidFill>
                  <a:srgbClr val="009900"/>
                </a:solidFill>
              </a:rPr>
              <a:t>My_CesiumJS</a:t>
            </a:r>
            <a:r>
              <a:rPr lang="en-US" sz="2400" b="1" dirty="0">
                <a:solidFill>
                  <a:srgbClr val="009900"/>
                </a:solidFill>
              </a:rPr>
              <a:t>\Apps</a:t>
            </a:r>
          </a:p>
        </p:txBody>
      </p:sp>
      <p:pic>
        <p:nvPicPr>
          <p:cNvPr id="15" name="Picture 14">
            <a:extLst>
              <a:ext uri="{FF2B5EF4-FFF2-40B4-BE49-F238E27FC236}">
                <a16:creationId xmlns:a16="http://schemas.microsoft.com/office/drawing/2014/main" id="{B504FFE8-90CA-85F2-B7B3-2B78B51FC9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7571" y="1556086"/>
            <a:ext cx="2203785" cy="556810"/>
          </a:xfrm>
          <a:prstGeom prst="rect">
            <a:avLst/>
          </a:prstGeom>
        </p:spPr>
      </p:pic>
      <p:sp>
        <p:nvSpPr>
          <p:cNvPr id="17" name="Arrow: Down 16">
            <a:extLst>
              <a:ext uri="{FF2B5EF4-FFF2-40B4-BE49-F238E27FC236}">
                <a16:creationId xmlns:a16="http://schemas.microsoft.com/office/drawing/2014/main" id="{53049865-0F32-1FB8-13D9-CC1D01E84FDA}"/>
              </a:ext>
            </a:extLst>
          </p:cNvPr>
          <p:cNvSpPr/>
          <p:nvPr/>
        </p:nvSpPr>
        <p:spPr>
          <a:xfrm>
            <a:off x="3173041" y="2319214"/>
            <a:ext cx="2797918" cy="1158277"/>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800" b="1" dirty="0">
                <a:solidFill>
                  <a:prstClr val="black"/>
                </a:solidFill>
                <a:latin typeface="Times New Roman" panose="02020603050405020304" pitchFamily="18" charset="0"/>
                <a:cs typeface="Times New Roman" panose="02020603050405020304" pitchFamily="18" charset="0"/>
              </a:rPr>
              <a:t>Copy and Rename</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938DFB9C-C599-681F-6546-41085710D6F3}"/>
              </a:ext>
            </a:extLst>
          </p:cNvPr>
          <p:cNvSpPr>
            <a:spLocks noGrp="1"/>
          </p:cNvSpPr>
          <p:nvPr>
            <p:ph type="sldNum" sz="quarter" idx="12"/>
          </p:nvPr>
        </p:nvSpPr>
        <p:spPr/>
        <p:txBody>
          <a:bodyPr/>
          <a:lstStyle/>
          <a:p>
            <a:fld id="{8D237C27-054B-4182-834C-C95A91C37D41}" type="slidenum">
              <a:rPr lang="en-US" smtClean="0"/>
              <a:pPr/>
              <a:t>122</a:t>
            </a:fld>
            <a:endParaRPr lang="en-US" dirty="0"/>
          </a:p>
        </p:txBody>
      </p:sp>
      <p:sp>
        <p:nvSpPr>
          <p:cNvPr id="8" name="TextBox 7">
            <a:extLst>
              <a:ext uri="{FF2B5EF4-FFF2-40B4-BE49-F238E27FC236}">
                <a16:creationId xmlns:a16="http://schemas.microsoft.com/office/drawing/2014/main" id="{B770F9DC-4EB0-86B8-C9BB-4C1E2FEFF026}"/>
              </a:ext>
            </a:extLst>
          </p:cNvPr>
          <p:cNvSpPr txBox="1"/>
          <p:nvPr/>
        </p:nvSpPr>
        <p:spPr>
          <a:xfrm>
            <a:off x="323528" y="334397"/>
            <a:ext cx="8668072" cy="584775"/>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200" dirty="0">
                <a:solidFill>
                  <a:srgbClr val="0000FF"/>
                </a:solidFill>
                <a:latin typeface="Arial Black" panose="020B0A04020102020204" pitchFamily="34" charset="0"/>
                <a:ea typeface="+mj-ea"/>
                <a:cs typeface="+mj-cs"/>
              </a:rPr>
              <a:t>نمایش </a:t>
            </a:r>
            <a:r>
              <a:rPr lang="en-US" sz="3200" dirty="0">
                <a:solidFill>
                  <a:srgbClr val="0000FF"/>
                </a:solidFill>
                <a:latin typeface="Arial Black" panose="020B0A04020102020204" pitchFamily="34" charset="0"/>
                <a:ea typeface="+mj-ea"/>
                <a:cs typeface="+mj-cs"/>
              </a:rPr>
              <a:t>3D Tiles</a:t>
            </a:r>
            <a:r>
              <a:rPr lang="fa-IR" sz="3200" dirty="0">
                <a:solidFill>
                  <a:srgbClr val="0000FF"/>
                </a:solidFill>
                <a:latin typeface="Arial Black" panose="020B0A04020102020204" pitchFamily="34" charset="0"/>
                <a:ea typeface="+mj-ea"/>
                <a:cs typeface="+mj-cs"/>
              </a:rPr>
              <a:t> در </a:t>
            </a:r>
            <a:r>
              <a:rPr lang="en-US" sz="3200" dirty="0" err="1">
                <a:solidFill>
                  <a:srgbClr val="0000FF"/>
                </a:solidFill>
                <a:latin typeface="Arial Black" panose="020B0A04020102020204" pitchFamily="34" charset="0"/>
                <a:ea typeface="+mj-ea"/>
                <a:cs typeface="+mj-cs"/>
              </a:rPr>
              <a:t>CesiumJS</a:t>
            </a:r>
            <a:endParaRPr lang="en-US" sz="3200" dirty="0">
              <a:solidFill>
                <a:srgbClr val="0000FF"/>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173605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EEE23B-BCBD-7D87-BA6D-D8BE18ECD063}"/>
              </a:ext>
            </a:extLst>
          </p:cNvPr>
          <p:cNvSpPr txBox="1"/>
          <p:nvPr/>
        </p:nvSpPr>
        <p:spPr>
          <a:xfrm>
            <a:off x="4220417" y="3311540"/>
            <a:ext cx="13110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Replace</a:t>
            </a:r>
          </a:p>
        </p:txBody>
      </p:sp>
      <p:sp>
        <p:nvSpPr>
          <p:cNvPr id="6" name="TextBox 5">
            <a:extLst>
              <a:ext uri="{FF2B5EF4-FFF2-40B4-BE49-F238E27FC236}">
                <a16:creationId xmlns:a16="http://schemas.microsoft.com/office/drawing/2014/main" id="{A1A2E3D3-AB01-C2BE-1801-179871AB4631}"/>
              </a:ext>
            </a:extLst>
          </p:cNvPr>
          <p:cNvSpPr txBox="1"/>
          <p:nvPr/>
        </p:nvSpPr>
        <p:spPr>
          <a:xfrm>
            <a:off x="314003" y="4173400"/>
            <a:ext cx="8064896" cy="1615827"/>
          </a:xfrm>
          <a:prstGeom prst="rect">
            <a:avLst/>
          </a:prstGeom>
          <a:noFill/>
          <a:ln w="57150">
            <a:solidFill>
              <a:srgbClr val="008CD2"/>
            </a:solidFill>
          </a:ln>
        </p:spPr>
        <p:txBody>
          <a:bodyPr wrap="square" rtlCol="0">
            <a:spAutoFit/>
          </a:bodyPr>
          <a:lstStyle/>
          <a:p>
            <a:pPr algn="l"/>
            <a:r>
              <a:rPr lang="fa-IR" sz="1100" b="1" dirty="0">
                <a:solidFill>
                  <a:srgbClr val="0000FF"/>
                </a:solidFill>
                <a:latin typeface="Times New Roman" panose="02020603050405020304" pitchFamily="18" charset="0"/>
                <a:ea typeface="Calibri" panose="020F0502020204030204" pitchFamily="34" charset="0"/>
                <a:cs typeface="Courier New" panose="02070309020205020404" pitchFamily="49" charset="0"/>
              </a:rPr>
              <a:t>&lt;</a:t>
            </a:r>
            <a:r>
              <a:rPr lang="en-US" sz="1100" b="1" dirty="0">
                <a:solidFill>
                  <a:srgbClr val="0000FF"/>
                </a:solidFill>
                <a:latin typeface="Courier New" panose="02070309020205020404" pitchFamily="49" charset="0"/>
                <a:ea typeface="Calibri" panose="020F0502020204030204" pitchFamily="34" charset="0"/>
                <a:cs typeface="B Nazanin" panose="00000400000000000000" pitchFamily="2" charset="-78"/>
              </a:rPr>
              <a:t>div</a:t>
            </a:r>
            <a:r>
              <a:rPr lang="en-US" sz="1100" b="1" dirty="0">
                <a:latin typeface="Courier New" panose="02070309020205020404" pitchFamily="49" charset="0"/>
                <a:ea typeface="Calibri" panose="020F0502020204030204" pitchFamily="34" charset="0"/>
                <a:cs typeface="B Nazanin" panose="00000400000000000000" pitchFamily="2" charset="-78"/>
              </a:rPr>
              <a:t> </a:t>
            </a:r>
            <a:r>
              <a:rPr lang="en-US" sz="1100" b="1" dirty="0">
                <a:solidFill>
                  <a:srgbClr val="FF0000"/>
                </a:solidFill>
                <a:latin typeface="Courier New" panose="02070309020205020404" pitchFamily="49" charset="0"/>
                <a:ea typeface="Calibri" panose="020F0502020204030204" pitchFamily="34" charset="0"/>
                <a:cs typeface="B Nazanin" panose="00000400000000000000" pitchFamily="2" charset="-78"/>
              </a:rPr>
              <a:t>id</a:t>
            </a:r>
            <a:r>
              <a:rPr lang="en-US" sz="1100" b="1" dirty="0">
                <a:latin typeface="Courier New" panose="02070309020205020404" pitchFamily="49" charset="0"/>
                <a:ea typeface="Calibri" panose="020F0502020204030204" pitchFamily="34" charset="0"/>
                <a:cs typeface="B Nazanin" panose="00000400000000000000" pitchFamily="2" charset="-78"/>
              </a:rPr>
              <a:t>=</a:t>
            </a:r>
            <a:r>
              <a:rPr lang="en-US" sz="1100" b="1" dirty="0">
                <a:solidFill>
                  <a:srgbClr val="9900FF"/>
                </a:solidFill>
                <a:latin typeface="Courier New" panose="02070309020205020404" pitchFamily="49" charset="0"/>
                <a:ea typeface="Calibri" panose="020F0502020204030204" pitchFamily="34" charset="0"/>
                <a:cs typeface="B Nazanin" panose="00000400000000000000" pitchFamily="2" charset="-78"/>
              </a:rPr>
              <a:t>"</a:t>
            </a:r>
            <a:r>
              <a:rPr lang="en-US" sz="1100" b="1" dirty="0" err="1">
                <a:solidFill>
                  <a:srgbClr val="9900FF"/>
                </a:solidFill>
                <a:latin typeface="Courier New" panose="02070309020205020404" pitchFamily="49" charset="0"/>
                <a:ea typeface="Calibri" panose="020F0502020204030204" pitchFamily="34" charset="0"/>
                <a:cs typeface="B Nazanin" panose="00000400000000000000" pitchFamily="2" charset="-78"/>
              </a:rPr>
              <a:t>cesiumContainer</a:t>
            </a:r>
            <a:r>
              <a:rPr lang="en-US" sz="1100" b="1" dirty="0">
                <a:solidFill>
                  <a:srgbClr val="9900FF"/>
                </a:solidFill>
                <a:latin typeface="Courier New" panose="02070309020205020404" pitchFamily="49" charset="0"/>
                <a:ea typeface="Calibri" panose="020F0502020204030204" pitchFamily="34" charset="0"/>
                <a:cs typeface="B Nazanin" panose="00000400000000000000" pitchFamily="2" charset="-78"/>
              </a:rPr>
              <a:t>"</a:t>
            </a:r>
            <a:r>
              <a:rPr lang="en-US" sz="1100" b="1" dirty="0">
                <a:solidFill>
                  <a:srgbClr val="0000FF"/>
                </a:solidFill>
                <a:latin typeface="Courier New" panose="02070309020205020404" pitchFamily="49" charset="0"/>
                <a:ea typeface="Calibri" panose="020F0502020204030204" pitchFamily="34" charset="0"/>
                <a:cs typeface="B Nazanin" panose="00000400000000000000" pitchFamily="2" charset="-78"/>
              </a:rPr>
              <a:t>&gt;&lt;/div</a:t>
            </a:r>
            <a:r>
              <a:rPr lang="fa-IR" sz="1100" b="1" dirty="0">
                <a:solidFill>
                  <a:srgbClr val="0000FF"/>
                </a:solidFill>
                <a:latin typeface="Times New Roman" panose="02020603050405020304" pitchFamily="18" charset="0"/>
                <a:ea typeface="Calibri" panose="020F0502020204030204" pitchFamily="34" charset="0"/>
                <a:cs typeface="Courier New" panose="02070309020205020404" pitchFamily="49" charset="0"/>
              </a:rPr>
              <a:t>&gt;</a:t>
            </a:r>
            <a:endParaRPr lang="en-US" sz="1100" b="1" dirty="0">
              <a:latin typeface="Times New Roman" panose="02020603050405020304" pitchFamily="18" charset="0"/>
              <a:ea typeface="Calibri" panose="020F0502020204030204" pitchFamily="34" charset="0"/>
              <a:cs typeface="B Nazanin" panose="00000400000000000000" pitchFamily="2" charset="-78"/>
            </a:endParaRPr>
          </a:p>
          <a:p>
            <a:pPr algn="l"/>
            <a:r>
              <a:rPr lang="fa-IR" sz="1100" b="1" dirty="0">
                <a:latin typeface="Times New Roman" panose="02020603050405020304" pitchFamily="18" charset="0"/>
                <a:ea typeface="Calibri" panose="020F0502020204030204" pitchFamily="34" charset="0"/>
                <a:cs typeface="Courier New" panose="02070309020205020404" pitchFamily="49" charset="0"/>
              </a:rPr>
              <a:t>    </a:t>
            </a:r>
            <a:r>
              <a:rPr lang="fa-IR" sz="1100" b="1" dirty="0">
                <a:solidFill>
                  <a:srgbClr val="0000FF"/>
                </a:solidFill>
                <a:latin typeface="Times New Roman" panose="02020603050405020304" pitchFamily="18" charset="0"/>
                <a:ea typeface="Calibri" panose="020F0502020204030204" pitchFamily="34" charset="0"/>
                <a:cs typeface="Courier New" panose="02070309020205020404" pitchFamily="49" charset="0"/>
              </a:rPr>
              <a:t>&lt;</a:t>
            </a:r>
            <a:r>
              <a:rPr lang="en-US" sz="1100" b="1" dirty="0">
                <a:solidFill>
                  <a:srgbClr val="0000FF"/>
                </a:solidFill>
                <a:latin typeface="Courier New" panose="02070309020205020404" pitchFamily="49" charset="0"/>
                <a:ea typeface="Calibri" panose="020F0502020204030204" pitchFamily="34" charset="0"/>
                <a:cs typeface="B Nazanin" panose="00000400000000000000" pitchFamily="2" charset="-78"/>
              </a:rPr>
              <a:t>script</a:t>
            </a:r>
            <a:r>
              <a:rPr lang="fa-IR" sz="1100" b="1" dirty="0">
                <a:solidFill>
                  <a:srgbClr val="0000FF"/>
                </a:solidFill>
                <a:latin typeface="Times New Roman" panose="02020603050405020304" pitchFamily="18" charset="0"/>
                <a:ea typeface="Calibri" panose="020F0502020204030204" pitchFamily="34" charset="0"/>
                <a:cs typeface="Courier New" panose="02070309020205020404" pitchFamily="49" charset="0"/>
              </a:rPr>
              <a:t>&gt;</a:t>
            </a:r>
            <a:endParaRPr lang="en-US" sz="1100" b="1" dirty="0">
              <a:latin typeface="Times New Roman" panose="02020603050405020304" pitchFamily="18" charset="0"/>
              <a:ea typeface="Calibri" panose="020F0502020204030204" pitchFamily="34" charset="0"/>
              <a:cs typeface="B Nazanin" panose="00000400000000000000" pitchFamily="2" charset="-78"/>
            </a:endParaRPr>
          </a:p>
          <a:p>
            <a:pPr algn="l" rtl="0"/>
            <a:r>
              <a:rPr lang="fa-IR" sz="1100" b="1" i="1" dirty="0">
                <a:latin typeface="Times New Roman" panose="02020603050405020304" pitchFamily="18" charset="0"/>
                <a:ea typeface="Calibri" panose="020F0502020204030204" pitchFamily="34" charset="0"/>
                <a:cs typeface="Courier New" panose="02070309020205020404" pitchFamily="49" charset="0"/>
              </a:rPr>
              <a:t>        </a:t>
            </a:r>
            <a:r>
              <a:rPr lang="en-US" sz="1100" b="1" i="1" dirty="0" err="1">
                <a:solidFill>
                  <a:srgbClr val="00007A"/>
                </a:solidFill>
                <a:latin typeface="Courier New" panose="02070309020205020404" pitchFamily="49" charset="0"/>
                <a:ea typeface="Calibri" panose="020F0502020204030204" pitchFamily="34" charset="0"/>
                <a:cs typeface="B Nazanin" panose="00000400000000000000" pitchFamily="2" charset="-78"/>
              </a:rPr>
              <a:t>var</a:t>
            </a:r>
            <a:r>
              <a:rPr lang="en-US" sz="1100" b="1" dirty="0">
                <a:latin typeface="Courier New" panose="02070309020205020404" pitchFamily="49" charset="0"/>
                <a:ea typeface="Calibri" panose="020F0502020204030204" pitchFamily="34" charset="0"/>
                <a:cs typeface="B Nazanin" panose="00000400000000000000" pitchFamily="2" charset="-78"/>
              </a:rPr>
              <a:t> viewer = </a:t>
            </a:r>
            <a:r>
              <a:rPr lang="en-US" sz="1100" b="1" i="1" dirty="0">
                <a:solidFill>
                  <a:srgbClr val="00007A"/>
                </a:solidFill>
                <a:latin typeface="Courier New" panose="02070309020205020404" pitchFamily="49" charset="0"/>
                <a:ea typeface="Calibri" panose="020F0502020204030204" pitchFamily="34" charset="0"/>
                <a:cs typeface="B Nazanin" panose="00000400000000000000" pitchFamily="2" charset="-78"/>
              </a:rPr>
              <a:t>new</a:t>
            </a:r>
            <a:r>
              <a:rPr lang="en-US" sz="1100" b="1" dirty="0">
                <a:latin typeface="Courier New" panose="02070309020205020404" pitchFamily="49" charset="0"/>
                <a:ea typeface="Calibri" panose="020F0502020204030204" pitchFamily="34" charset="0"/>
                <a:cs typeface="B Nazanin" panose="00000400000000000000" pitchFamily="2" charset="-78"/>
              </a:rPr>
              <a:t> </a:t>
            </a:r>
            <a:r>
              <a:rPr lang="en-US" sz="1100" b="1" dirty="0" err="1">
                <a:latin typeface="Courier New" panose="02070309020205020404" pitchFamily="49" charset="0"/>
                <a:ea typeface="Calibri" panose="020F0502020204030204" pitchFamily="34" charset="0"/>
                <a:cs typeface="B Nazanin" panose="00000400000000000000" pitchFamily="2" charset="-78"/>
              </a:rPr>
              <a:t>Cesium.Viewer</a:t>
            </a:r>
            <a:r>
              <a:rPr lang="en-US" sz="1100" b="1" dirty="0">
                <a:latin typeface="Courier New" panose="02070309020205020404" pitchFamily="49" charset="0"/>
                <a:ea typeface="Calibri" panose="020F0502020204030204" pitchFamily="34" charset="0"/>
                <a:cs typeface="B Nazanin" panose="00000400000000000000" pitchFamily="2" charset="-78"/>
              </a:rPr>
              <a:t>(</a:t>
            </a:r>
            <a:r>
              <a:rPr lang="en-US" sz="1100" b="1" dirty="0">
                <a:solidFill>
                  <a:srgbClr val="808080"/>
                </a:solidFill>
                <a:latin typeface="Courier New" panose="02070309020205020404" pitchFamily="49" charset="0"/>
                <a:ea typeface="Calibri" panose="020F0502020204030204" pitchFamily="34" charset="0"/>
                <a:cs typeface="B Nazanin" panose="00000400000000000000" pitchFamily="2" charset="-78"/>
              </a:rPr>
              <a:t>'</a:t>
            </a:r>
            <a:r>
              <a:rPr lang="en-US" sz="1100" b="1" dirty="0" err="1">
                <a:solidFill>
                  <a:srgbClr val="808080"/>
                </a:solidFill>
                <a:latin typeface="Courier New" panose="02070309020205020404" pitchFamily="49" charset="0"/>
                <a:ea typeface="Calibri" panose="020F0502020204030204" pitchFamily="34" charset="0"/>
                <a:cs typeface="B Nazanin" panose="00000400000000000000" pitchFamily="2" charset="-78"/>
              </a:rPr>
              <a:t>cesiumContainer</a:t>
            </a:r>
            <a:r>
              <a:rPr lang="en-US" sz="1100" b="1" dirty="0">
                <a:solidFill>
                  <a:srgbClr val="808080"/>
                </a:solidFill>
                <a:latin typeface="Courier New" panose="02070309020205020404" pitchFamily="49" charset="0"/>
                <a:ea typeface="Calibri" panose="020F0502020204030204" pitchFamily="34" charset="0"/>
                <a:cs typeface="B Nazanin" panose="00000400000000000000" pitchFamily="2" charset="-78"/>
              </a:rPr>
              <a:t>'</a:t>
            </a:r>
            <a:r>
              <a:rPr lang="en-US" sz="1100" b="1" dirty="0">
                <a:latin typeface="Courier New" panose="02070309020205020404" pitchFamily="49" charset="0"/>
                <a:ea typeface="Calibri" panose="020F0502020204030204" pitchFamily="34" charset="0"/>
                <a:cs typeface="B Nazanin" panose="00000400000000000000" pitchFamily="2" charset="-78"/>
              </a:rPr>
              <a:t>)</a:t>
            </a:r>
            <a:r>
              <a:rPr lang="fa-IR" sz="1100" b="1" dirty="0">
                <a:latin typeface="Courier New" panose="02070309020205020404" pitchFamily="49" charset="0"/>
                <a:ea typeface="Calibri" panose="020F0502020204030204" pitchFamily="34" charset="0"/>
                <a:cs typeface="B Nazanin" panose="00000400000000000000" pitchFamily="2" charset="-78"/>
              </a:rPr>
              <a:t>;</a:t>
            </a:r>
            <a:endParaRPr lang="en-US" sz="1100" b="1" dirty="0">
              <a:latin typeface="Times New Roman" panose="02020603050405020304" pitchFamily="18" charset="0"/>
              <a:ea typeface="Calibri" panose="020F0502020204030204" pitchFamily="34" charset="0"/>
              <a:cs typeface="B Nazanin" panose="00000400000000000000" pitchFamily="2" charset="-78"/>
            </a:endParaRPr>
          </a:p>
          <a:p>
            <a:pPr algn="l" rtl="0"/>
            <a:r>
              <a:rPr lang="fa-IR" sz="1100" b="1" dirty="0">
                <a:solidFill>
                  <a:srgbClr val="00007A"/>
                </a:solidFill>
                <a:latin typeface="Times New Roman" panose="02020603050405020304" pitchFamily="18" charset="0"/>
                <a:ea typeface="Calibri" panose="020F0502020204030204" pitchFamily="34" charset="0"/>
                <a:cs typeface="Courier New" panose="02070309020205020404" pitchFamily="49" charset="0"/>
              </a:rPr>
              <a:t>        </a:t>
            </a:r>
            <a:r>
              <a:rPr lang="en-US" sz="1100" b="1" i="1" dirty="0" err="1">
                <a:solidFill>
                  <a:srgbClr val="00007A"/>
                </a:solidFill>
                <a:latin typeface="Courier New" panose="02070309020205020404" pitchFamily="49" charset="0"/>
                <a:ea typeface="Calibri" panose="020F0502020204030204" pitchFamily="34" charset="0"/>
                <a:cs typeface="B Nazanin" panose="00000400000000000000" pitchFamily="2" charset="-78"/>
              </a:rPr>
              <a:t>var</a:t>
            </a:r>
            <a:r>
              <a:rPr lang="en-US" sz="1100" b="1" dirty="0">
                <a:solidFill>
                  <a:srgbClr val="00007A"/>
                </a:solidFill>
                <a:latin typeface="Courier New" panose="02070309020205020404" pitchFamily="49" charset="0"/>
                <a:ea typeface="Calibri" panose="020F0502020204030204" pitchFamily="34" charset="0"/>
                <a:cs typeface="B Nazanin" panose="00000400000000000000" pitchFamily="2" charset="-78"/>
              </a:rPr>
              <a:t> </a:t>
            </a:r>
            <a:r>
              <a:rPr lang="en-US" sz="1100" b="1" dirty="0" err="1">
                <a:latin typeface="Courier New" panose="02070309020205020404" pitchFamily="49" charset="0"/>
                <a:ea typeface="Calibri" panose="020F0502020204030204" pitchFamily="34" charset="0"/>
                <a:cs typeface="B Nazanin" panose="00000400000000000000" pitchFamily="2" charset="-78"/>
              </a:rPr>
              <a:t>tileset</a:t>
            </a:r>
            <a:r>
              <a:rPr lang="en-US" sz="1100" b="1" dirty="0">
                <a:latin typeface="Courier New" panose="02070309020205020404" pitchFamily="49" charset="0"/>
                <a:ea typeface="Calibri" panose="020F0502020204030204" pitchFamily="34" charset="0"/>
                <a:cs typeface="B Nazanin" panose="00000400000000000000" pitchFamily="2" charset="-78"/>
              </a:rPr>
              <a:t> = </a:t>
            </a:r>
            <a:r>
              <a:rPr lang="en-US" sz="1100" b="1" dirty="0" err="1">
                <a:latin typeface="Courier New" panose="02070309020205020404" pitchFamily="49" charset="0"/>
                <a:ea typeface="Calibri" panose="020F0502020204030204" pitchFamily="34" charset="0"/>
                <a:cs typeface="B Nazanin" panose="00000400000000000000" pitchFamily="2" charset="-78"/>
              </a:rPr>
              <a:t>viewer.scene.primitives.add</a:t>
            </a:r>
            <a:r>
              <a:rPr lang="en-US" sz="1100" b="1" dirty="0">
                <a:latin typeface="Courier New" panose="02070309020205020404" pitchFamily="49" charset="0"/>
                <a:ea typeface="Calibri" panose="020F0502020204030204" pitchFamily="34" charset="0"/>
                <a:cs typeface="B Nazanin" panose="00000400000000000000" pitchFamily="2" charset="-78"/>
              </a:rPr>
              <a:t>(</a:t>
            </a:r>
            <a:r>
              <a:rPr lang="en-US" sz="1100" b="1" i="1" dirty="0">
                <a:solidFill>
                  <a:srgbClr val="00007A"/>
                </a:solidFill>
                <a:latin typeface="Courier New" panose="02070309020205020404" pitchFamily="49" charset="0"/>
                <a:ea typeface="Calibri" panose="020F0502020204030204" pitchFamily="34" charset="0"/>
                <a:cs typeface="B Nazanin" panose="00000400000000000000" pitchFamily="2" charset="-78"/>
              </a:rPr>
              <a:t>new</a:t>
            </a:r>
            <a:r>
              <a:rPr lang="en-US" sz="1100" b="1" dirty="0">
                <a:latin typeface="Courier New" panose="02070309020205020404" pitchFamily="49" charset="0"/>
                <a:ea typeface="Calibri" panose="020F0502020204030204" pitchFamily="34" charset="0"/>
                <a:cs typeface="B Nazanin" panose="00000400000000000000" pitchFamily="2" charset="-78"/>
              </a:rPr>
              <a:t> Cesium.Cesium3DTileset({</a:t>
            </a:r>
            <a:endParaRPr lang="en-US" sz="1100" b="1" dirty="0">
              <a:latin typeface="Times New Roman" panose="02020603050405020304" pitchFamily="18" charset="0"/>
              <a:ea typeface="Calibri" panose="020F0502020204030204" pitchFamily="34" charset="0"/>
              <a:cs typeface="B Nazanin" panose="00000400000000000000" pitchFamily="2" charset="-78"/>
            </a:endParaRPr>
          </a:p>
          <a:p>
            <a:r>
              <a:rPr lang="fa-IR" sz="1100" b="1" dirty="0">
                <a:latin typeface="Times New Roman" panose="02020603050405020304" pitchFamily="18" charset="0"/>
                <a:ea typeface="Calibri" panose="020F0502020204030204" pitchFamily="34" charset="0"/>
                <a:cs typeface="Courier New" panose="02070309020205020404" pitchFamily="49" charset="0"/>
              </a:rPr>
              <a:t>            </a:t>
            </a:r>
            <a:r>
              <a:rPr lang="en-US" sz="1100" b="1" dirty="0" err="1">
                <a:latin typeface="Courier New" panose="02070309020205020404" pitchFamily="49" charset="0"/>
                <a:ea typeface="Calibri" panose="020F0502020204030204" pitchFamily="34" charset="0"/>
                <a:cs typeface="B Nazanin" panose="00000400000000000000" pitchFamily="2" charset="-78"/>
              </a:rPr>
              <a:t>url</a:t>
            </a:r>
            <a:r>
              <a:rPr lang="en-US" sz="1100" b="1" dirty="0">
                <a:latin typeface="Courier New" panose="02070309020205020404" pitchFamily="49" charset="0"/>
                <a:ea typeface="Calibri" panose="020F0502020204030204" pitchFamily="34" charset="0"/>
                <a:cs typeface="B Nazanin" panose="00000400000000000000" pitchFamily="2" charset="-78"/>
              </a:rPr>
              <a:t> : </a:t>
            </a:r>
            <a:r>
              <a:rPr lang="en-US" sz="1100" b="1" dirty="0">
                <a:solidFill>
                  <a:srgbClr val="808080"/>
                </a:solidFill>
                <a:latin typeface="Courier New" panose="02070309020205020404" pitchFamily="49" charset="0"/>
                <a:ea typeface="Calibri" panose="020F0502020204030204" pitchFamily="34" charset="0"/>
                <a:cs typeface="B Nazanin" panose="00000400000000000000" pitchFamily="2" charset="-78"/>
              </a:rPr>
              <a:t>"../Specs/Data/Cesium3DTiles/Building/</a:t>
            </a:r>
            <a:r>
              <a:rPr lang="en-US" sz="1100" b="1" dirty="0" err="1">
                <a:solidFill>
                  <a:srgbClr val="808080"/>
                </a:solidFill>
                <a:latin typeface="Courier New" panose="02070309020205020404" pitchFamily="49" charset="0"/>
                <a:ea typeface="Calibri" panose="020F0502020204030204" pitchFamily="34" charset="0"/>
                <a:cs typeface="B Nazanin" panose="00000400000000000000" pitchFamily="2" charset="-78"/>
              </a:rPr>
              <a:t>tileset.json</a:t>
            </a:r>
            <a:r>
              <a:rPr lang="en-US" sz="1100" b="1" dirty="0">
                <a:solidFill>
                  <a:srgbClr val="808080"/>
                </a:solidFill>
                <a:latin typeface="Courier New" panose="02070309020205020404" pitchFamily="49" charset="0"/>
                <a:ea typeface="Calibri" panose="020F0502020204030204" pitchFamily="34" charset="0"/>
                <a:cs typeface="B Nazanin" panose="00000400000000000000" pitchFamily="2" charset="-78"/>
              </a:rPr>
              <a:t>"</a:t>
            </a:r>
            <a:r>
              <a:rPr lang="en-US" sz="1100" b="1" dirty="0">
                <a:latin typeface="Courier New" panose="02070309020205020404" pitchFamily="49" charset="0"/>
                <a:ea typeface="Calibri" panose="020F0502020204030204" pitchFamily="34" charset="0"/>
                <a:cs typeface="B Nazanin" panose="00000400000000000000" pitchFamily="2" charset="-78"/>
              </a:rPr>
              <a:t>, </a:t>
            </a:r>
            <a:r>
              <a:rPr lang="en-US" sz="1100" b="1" dirty="0">
                <a:solidFill>
                  <a:srgbClr val="009900"/>
                </a:solidFill>
                <a:latin typeface="Courier New" panose="02070309020205020404" pitchFamily="49" charset="0"/>
                <a:ea typeface="Calibri" panose="020F0502020204030204" pitchFamily="34" charset="0"/>
                <a:cs typeface="B Nazanin" panose="00000400000000000000" pitchFamily="2" charset="-78"/>
              </a:rPr>
              <a:t>// URL from `Starting the Server` section</a:t>
            </a:r>
            <a:r>
              <a:rPr lang="fa-IR" sz="1100" b="1" dirty="0">
                <a:solidFill>
                  <a:srgbClr val="009900"/>
                </a:solidFill>
                <a:latin typeface="Courier New" panose="02070309020205020404" pitchFamily="49" charset="0"/>
                <a:ea typeface="Calibri" panose="020F0502020204030204" pitchFamily="34" charset="0"/>
                <a:cs typeface="B Nazanin" panose="00000400000000000000" pitchFamily="2" charset="-78"/>
              </a:rPr>
              <a:t>.</a:t>
            </a:r>
            <a:endParaRPr lang="en-US" sz="1100" b="1" dirty="0">
              <a:latin typeface="Times New Roman" panose="02020603050405020304" pitchFamily="18" charset="0"/>
              <a:ea typeface="Calibri" panose="020F0502020204030204" pitchFamily="34" charset="0"/>
              <a:cs typeface="B Nazanin" panose="00000400000000000000" pitchFamily="2" charset="-78"/>
            </a:endParaRPr>
          </a:p>
          <a:p>
            <a:pPr algn="l" rtl="0"/>
            <a:r>
              <a:rPr lang="fa-IR" sz="1100" b="1" dirty="0">
                <a:latin typeface="Times New Roman" panose="02020603050405020304" pitchFamily="18" charset="0"/>
                <a:ea typeface="Calibri" panose="020F0502020204030204" pitchFamily="34" charset="0"/>
                <a:cs typeface="Courier New" panose="02070309020205020404" pitchFamily="49" charset="0"/>
              </a:rPr>
              <a:t>        </a:t>
            </a:r>
            <a:r>
              <a:rPr lang="en-US" sz="1100" b="1" dirty="0">
                <a:latin typeface="Courier New" panose="02070309020205020404" pitchFamily="49" charset="0"/>
                <a:ea typeface="Calibri" panose="020F0502020204030204" pitchFamily="34" charset="0"/>
                <a:cs typeface="B Nazanin" panose="00000400000000000000" pitchFamily="2" charset="-78"/>
              </a:rPr>
              <a:t>}));</a:t>
            </a:r>
            <a:endParaRPr lang="en-US" sz="1100" b="1" dirty="0">
              <a:latin typeface="Times New Roman" panose="02020603050405020304" pitchFamily="18" charset="0"/>
              <a:ea typeface="Calibri" panose="020F0502020204030204" pitchFamily="34" charset="0"/>
              <a:cs typeface="B Nazanin" panose="00000400000000000000" pitchFamily="2" charset="-78"/>
            </a:endParaRPr>
          </a:p>
          <a:p>
            <a:pPr algn="l" rtl="0"/>
            <a:r>
              <a:rPr lang="fa-IR" sz="1100" b="1" dirty="0">
                <a:latin typeface="Times New Roman" panose="02020603050405020304" pitchFamily="18" charset="0"/>
                <a:ea typeface="Calibri" panose="020F0502020204030204" pitchFamily="34" charset="0"/>
                <a:cs typeface="Courier New" panose="02070309020205020404" pitchFamily="49" charset="0"/>
              </a:rPr>
              <a:t>        </a:t>
            </a:r>
            <a:r>
              <a:rPr lang="en-US" sz="1100" b="1" dirty="0" err="1">
                <a:latin typeface="Courier New" panose="02070309020205020404" pitchFamily="49" charset="0"/>
                <a:ea typeface="Calibri" panose="020F0502020204030204" pitchFamily="34" charset="0"/>
                <a:cs typeface="B Nazanin" panose="00000400000000000000" pitchFamily="2" charset="-78"/>
              </a:rPr>
              <a:t>viewer.zoomTo</a:t>
            </a:r>
            <a:r>
              <a:rPr lang="en-US" sz="1100" b="1" dirty="0">
                <a:latin typeface="Courier New" panose="02070309020205020404" pitchFamily="49" charset="0"/>
                <a:ea typeface="Calibri" panose="020F0502020204030204" pitchFamily="34" charset="0"/>
                <a:cs typeface="B Nazanin" panose="00000400000000000000" pitchFamily="2" charset="-78"/>
              </a:rPr>
              <a:t>(</a:t>
            </a:r>
            <a:r>
              <a:rPr lang="en-US" sz="1100" b="1" dirty="0" err="1">
                <a:latin typeface="Courier New" panose="02070309020205020404" pitchFamily="49" charset="0"/>
                <a:ea typeface="Calibri" panose="020F0502020204030204" pitchFamily="34" charset="0"/>
                <a:cs typeface="B Nazanin" panose="00000400000000000000" pitchFamily="2" charset="-78"/>
              </a:rPr>
              <a:t>tileset</a:t>
            </a:r>
            <a:r>
              <a:rPr lang="en-US" sz="1100" b="1" dirty="0">
                <a:latin typeface="Courier New" panose="02070309020205020404" pitchFamily="49" charset="0"/>
                <a:ea typeface="Calibri" panose="020F0502020204030204" pitchFamily="34" charset="0"/>
                <a:cs typeface="B Nazanin" panose="00000400000000000000" pitchFamily="2" charset="-78"/>
              </a:rPr>
              <a:t>)</a:t>
            </a:r>
            <a:r>
              <a:rPr lang="fa-IR" sz="1100" b="1" dirty="0">
                <a:latin typeface="Courier New" panose="02070309020205020404" pitchFamily="49" charset="0"/>
                <a:ea typeface="Calibri" panose="020F0502020204030204" pitchFamily="34" charset="0"/>
                <a:cs typeface="B Nazanin" panose="00000400000000000000" pitchFamily="2" charset="-78"/>
              </a:rPr>
              <a:t>;</a:t>
            </a:r>
            <a:endParaRPr lang="en-US" sz="1100" b="1" dirty="0">
              <a:latin typeface="Times New Roman" panose="02020603050405020304" pitchFamily="18" charset="0"/>
              <a:ea typeface="Calibri" panose="020F0502020204030204" pitchFamily="34" charset="0"/>
              <a:cs typeface="B Nazanin" panose="00000400000000000000" pitchFamily="2" charset="-78"/>
            </a:endParaRPr>
          </a:p>
          <a:p>
            <a:pPr algn="l"/>
            <a:r>
              <a:rPr lang="fa-IR" sz="1100" b="1" dirty="0">
                <a:latin typeface="Times New Roman" panose="02020603050405020304" pitchFamily="18" charset="0"/>
                <a:ea typeface="Calibri" panose="020F0502020204030204" pitchFamily="34" charset="0"/>
                <a:cs typeface="Courier New" panose="02070309020205020404" pitchFamily="49" charset="0"/>
              </a:rPr>
              <a:t>    </a:t>
            </a:r>
            <a:r>
              <a:rPr lang="fa-IR" sz="1100" b="1" dirty="0">
                <a:solidFill>
                  <a:srgbClr val="0000FF"/>
                </a:solidFill>
                <a:latin typeface="Times New Roman" panose="02020603050405020304" pitchFamily="18" charset="0"/>
                <a:ea typeface="Calibri" panose="020F0502020204030204" pitchFamily="34" charset="0"/>
                <a:cs typeface="Courier New" panose="02070309020205020404" pitchFamily="49" charset="0"/>
              </a:rPr>
              <a:t>&lt;/</a:t>
            </a:r>
            <a:r>
              <a:rPr lang="en-US" sz="1100" b="1" dirty="0">
                <a:solidFill>
                  <a:srgbClr val="0000FF"/>
                </a:solidFill>
                <a:latin typeface="Courier New" panose="02070309020205020404" pitchFamily="49" charset="0"/>
                <a:ea typeface="Calibri" panose="020F0502020204030204" pitchFamily="34" charset="0"/>
                <a:cs typeface="B Nazanin" panose="00000400000000000000" pitchFamily="2" charset="-78"/>
              </a:rPr>
              <a:t>script</a:t>
            </a:r>
            <a:r>
              <a:rPr lang="fa-IR" sz="1100" b="1" dirty="0">
                <a:solidFill>
                  <a:srgbClr val="0000FF"/>
                </a:solidFill>
                <a:latin typeface="Times New Roman" panose="02020603050405020304" pitchFamily="18" charset="0"/>
                <a:ea typeface="Calibri" panose="020F0502020204030204" pitchFamily="34" charset="0"/>
                <a:cs typeface="Courier New" panose="02070309020205020404" pitchFamily="49" charset="0"/>
              </a:rPr>
              <a:t>&gt;</a:t>
            </a:r>
            <a:endParaRPr lang="en-US" sz="1100" b="1" dirty="0">
              <a:effectLst/>
              <a:latin typeface="Times New Roman" panose="02020603050405020304" pitchFamily="18" charset="0"/>
              <a:ea typeface="Calibri" panose="020F0502020204030204" pitchFamily="34" charset="0"/>
              <a:cs typeface="B Nazanin" panose="00000400000000000000" pitchFamily="2" charset="-78"/>
            </a:endParaRPr>
          </a:p>
        </p:txBody>
      </p:sp>
      <p:pic>
        <p:nvPicPr>
          <p:cNvPr id="13" name="Picture 12">
            <a:extLst>
              <a:ext uri="{FF2B5EF4-FFF2-40B4-BE49-F238E27FC236}">
                <a16:creationId xmlns:a16="http://schemas.microsoft.com/office/drawing/2014/main" id="{73757499-5421-4BE7-3C9A-4DB535E90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166280"/>
            <a:ext cx="6002434" cy="1918516"/>
          </a:xfrm>
          <a:prstGeom prst="rect">
            <a:avLst/>
          </a:prstGeom>
        </p:spPr>
      </p:pic>
      <p:sp>
        <p:nvSpPr>
          <p:cNvPr id="8" name="Up Arrow 13">
            <a:extLst>
              <a:ext uri="{FF2B5EF4-FFF2-40B4-BE49-F238E27FC236}">
                <a16:creationId xmlns:a16="http://schemas.microsoft.com/office/drawing/2014/main" id="{19A3B7D8-665D-8172-D6B1-C6FC5B3D2C3A}"/>
              </a:ext>
            </a:extLst>
          </p:cNvPr>
          <p:cNvSpPr/>
          <p:nvPr/>
        </p:nvSpPr>
        <p:spPr>
          <a:xfrm>
            <a:off x="3275040" y="2792406"/>
            <a:ext cx="1080120" cy="117867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A0BA0AA5-5A15-BA82-0A53-EFD6A63325EF}"/>
              </a:ext>
            </a:extLst>
          </p:cNvPr>
          <p:cNvCxnSpPr/>
          <p:nvPr/>
        </p:nvCxnSpPr>
        <p:spPr>
          <a:xfrm>
            <a:off x="4347540" y="5059680"/>
            <a:ext cx="674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42CA2F4A-CA38-10E8-38F2-110FC5D667F7}"/>
              </a:ext>
            </a:extLst>
          </p:cNvPr>
          <p:cNvSpPr>
            <a:spLocks noGrp="1"/>
          </p:cNvSpPr>
          <p:nvPr>
            <p:ph type="sldNum" sz="quarter" idx="12"/>
          </p:nvPr>
        </p:nvSpPr>
        <p:spPr/>
        <p:txBody>
          <a:bodyPr/>
          <a:lstStyle/>
          <a:p>
            <a:fld id="{8D237C27-054B-4182-834C-C95A91C37D41}" type="slidenum">
              <a:rPr lang="en-US" smtClean="0"/>
              <a:pPr/>
              <a:t>123</a:t>
            </a:fld>
            <a:endParaRPr lang="en-US" dirty="0"/>
          </a:p>
        </p:txBody>
      </p:sp>
      <p:sp>
        <p:nvSpPr>
          <p:cNvPr id="9" name="TextBox 8">
            <a:extLst>
              <a:ext uri="{FF2B5EF4-FFF2-40B4-BE49-F238E27FC236}">
                <a16:creationId xmlns:a16="http://schemas.microsoft.com/office/drawing/2014/main" id="{B770F9DC-4EB0-86B8-C9BB-4C1E2FEFF026}"/>
              </a:ext>
            </a:extLst>
          </p:cNvPr>
          <p:cNvSpPr txBox="1"/>
          <p:nvPr/>
        </p:nvSpPr>
        <p:spPr>
          <a:xfrm>
            <a:off x="323528" y="334397"/>
            <a:ext cx="8668072" cy="584775"/>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200" dirty="0">
                <a:solidFill>
                  <a:srgbClr val="0000FF"/>
                </a:solidFill>
                <a:latin typeface="Arial Black" panose="020B0A04020102020204" pitchFamily="34" charset="0"/>
                <a:ea typeface="+mj-ea"/>
                <a:cs typeface="+mj-cs"/>
              </a:rPr>
              <a:t>نمایش </a:t>
            </a:r>
            <a:r>
              <a:rPr lang="en-US" sz="3200" dirty="0">
                <a:solidFill>
                  <a:srgbClr val="0000FF"/>
                </a:solidFill>
                <a:latin typeface="Arial Black" panose="020B0A04020102020204" pitchFamily="34" charset="0"/>
                <a:ea typeface="+mj-ea"/>
                <a:cs typeface="+mj-cs"/>
              </a:rPr>
              <a:t>3D Tiles</a:t>
            </a:r>
            <a:r>
              <a:rPr lang="fa-IR" sz="3200" dirty="0">
                <a:solidFill>
                  <a:srgbClr val="0000FF"/>
                </a:solidFill>
                <a:latin typeface="Arial Black" panose="020B0A04020102020204" pitchFamily="34" charset="0"/>
                <a:ea typeface="+mj-ea"/>
                <a:cs typeface="+mj-cs"/>
              </a:rPr>
              <a:t> در </a:t>
            </a:r>
            <a:r>
              <a:rPr lang="en-US" sz="3200" dirty="0" err="1">
                <a:solidFill>
                  <a:srgbClr val="0000FF"/>
                </a:solidFill>
                <a:latin typeface="Arial Black" panose="020B0A04020102020204" pitchFamily="34" charset="0"/>
                <a:ea typeface="+mj-ea"/>
                <a:cs typeface="+mj-cs"/>
              </a:rPr>
              <a:t>CesiumJS</a:t>
            </a:r>
            <a:endParaRPr lang="en-US" sz="3200" dirty="0">
              <a:solidFill>
                <a:srgbClr val="0000FF"/>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134487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1"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8" grpId="1"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AAB1C0-7FA5-94F6-8BA4-12686630B1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11632"/>
            <a:ext cx="8891690" cy="4860568"/>
          </a:xfrm>
          <a:prstGeom prst="rect">
            <a:avLst/>
          </a:prstGeom>
          <a:noFill/>
          <a:ln>
            <a:noFill/>
          </a:ln>
        </p:spPr>
      </p:pic>
      <p:sp>
        <p:nvSpPr>
          <p:cNvPr id="3" name="Slide Number Placeholder 2">
            <a:extLst>
              <a:ext uri="{FF2B5EF4-FFF2-40B4-BE49-F238E27FC236}">
                <a16:creationId xmlns:a16="http://schemas.microsoft.com/office/drawing/2014/main" id="{42F67C42-C0CF-EE08-0EF2-56CAA4BC72C1}"/>
              </a:ext>
            </a:extLst>
          </p:cNvPr>
          <p:cNvSpPr>
            <a:spLocks noGrp="1"/>
          </p:cNvSpPr>
          <p:nvPr>
            <p:ph type="sldNum" sz="quarter" idx="12"/>
          </p:nvPr>
        </p:nvSpPr>
        <p:spPr/>
        <p:txBody>
          <a:bodyPr/>
          <a:lstStyle/>
          <a:p>
            <a:fld id="{8D237C27-054B-4182-834C-C95A91C37D41}" type="slidenum">
              <a:rPr lang="en-US" smtClean="0"/>
              <a:pPr/>
              <a:t>124</a:t>
            </a:fld>
            <a:endParaRPr lang="en-US" dirty="0"/>
          </a:p>
        </p:txBody>
      </p:sp>
      <p:sp>
        <p:nvSpPr>
          <p:cNvPr id="5" name="TextBox 4">
            <a:extLst>
              <a:ext uri="{FF2B5EF4-FFF2-40B4-BE49-F238E27FC236}">
                <a16:creationId xmlns:a16="http://schemas.microsoft.com/office/drawing/2014/main" id="{B770F9DC-4EB0-86B8-C9BB-4C1E2FEFF026}"/>
              </a:ext>
            </a:extLst>
          </p:cNvPr>
          <p:cNvSpPr txBox="1"/>
          <p:nvPr/>
        </p:nvSpPr>
        <p:spPr>
          <a:xfrm>
            <a:off x="323528" y="334397"/>
            <a:ext cx="8668072" cy="584775"/>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200" dirty="0">
                <a:solidFill>
                  <a:srgbClr val="0000FF"/>
                </a:solidFill>
                <a:latin typeface="Arial Black" panose="020B0A04020102020204" pitchFamily="34" charset="0"/>
                <a:ea typeface="+mj-ea"/>
                <a:cs typeface="+mj-cs"/>
              </a:rPr>
              <a:t>نمایش </a:t>
            </a:r>
            <a:r>
              <a:rPr lang="en-US" sz="3200" dirty="0">
                <a:solidFill>
                  <a:srgbClr val="0000FF"/>
                </a:solidFill>
                <a:latin typeface="Arial Black" panose="020B0A04020102020204" pitchFamily="34" charset="0"/>
                <a:ea typeface="+mj-ea"/>
                <a:cs typeface="+mj-cs"/>
              </a:rPr>
              <a:t>3D Tiles</a:t>
            </a:r>
            <a:r>
              <a:rPr lang="fa-IR" sz="3200" dirty="0">
                <a:solidFill>
                  <a:srgbClr val="0000FF"/>
                </a:solidFill>
                <a:latin typeface="Arial Black" panose="020B0A04020102020204" pitchFamily="34" charset="0"/>
                <a:ea typeface="+mj-ea"/>
                <a:cs typeface="+mj-cs"/>
              </a:rPr>
              <a:t> در </a:t>
            </a:r>
            <a:r>
              <a:rPr lang="en-US" sz="3200" dirty="0" err="1">
                <a:solidFill>
                  <a:srgbClr val="0000FF"/>
                </a:solidFill>
                <a:latin typeface="Arial Black" panose="020B0A04020102020204" pitchFamily="34" charset="0"/>
                <a:ea typeface="+mj-ea"/>
                <a:cs typeface="+mj-cs"/>
              </a:rPr>
              <a:t>CesiumJS</a:t>
            </a:r>
            <a:endParaRPr lang="en-US" sz="3200" dirty="0">
              <a:solidFill>
                <a:srgbClr val="0000FF"/>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65405643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95800" y="4419600"/>
            <a:ext cx="4343400" cy="1524000"/>
          </a:xfrm>
        </p:spPr>
        <p:txBody>
          <a:bodyPr>
            <a:normAutofit/>
          </a:bodyPr>
          <a:lstStyle/>
          <a:p>
            <a:pPr rtl="1"/>
            <a:r>
              <a:rPr lang="fa-IR" b="1" dirty="0">
                <a:solidFill>
                  <a:schemeClr val="bg1"/>
                </a:solidFill>
                <a:latin typeface="IranNastaliq" pitchFamily="2" charset="0"/>
                <a:cs typeface="B Titr" pitchFamily="2" charset="-78"/>
              </a:rPr>
              <a:t>تشکر از توجه شما</a:t>
            </a:r>
            <a:endParaRPr lang="en-US" b="1" dirty="0">
              <a:solidFill>
                <a:schemeClr val="bg1"/>
              </a:solidFill>
              <a:latin typeface="IranNastaliq" pitchFamily="2" charset="0"/>
              <a:cs typeface="B Titr" pitchFamily="2" charset="-78"/>
            </a:endParaRPr>
          </a:p>
        </p:txBody>
      </p:sp>
    </p:spTree>
    <p:extLst>
      <p:ext uri="{BB962C8B-B14F-4D97-AF65-F5344CB8AC3E}">
        <p14:creationId xmlns:p14="http://schemas.microsoft.com/office/powerpoint/2010/main" val="34665767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 Box 2"/>
          <p:cNvSpPr txBox="1">
            <a:spLocks noChangeArrowheads="1"/>
          </p:cNvSpPr>
          <p:nvPr/>
        </p:nvSpPr>
        <p:spPr bwMode="auto">
          <a:xfrm>
            <a:off x="1219200" y="4676390"/>
            <a:ext cx="1050438" cy="35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9027" tIns="19513" rIns="39027" bIns="19513"/>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lnSpc>
                <a:spcPct val="115000"/>
              </a:lnSpc>
              <a:spcAft>
                <a:spcPts val="427"/>
              </a:spcAft>
            </a:pPr>
            <a:r>
              <a:rPr lang="en-US" b="1" dirty="0">
                <a:latin typeface="Calibri" pitchFamily="34" charset="0"/>
                <a:ea typeface="Calibri" pitchFamily="34" charset="0"/>
                <a:cs typeface="B Nazanin" pitchFamily="2" charset="-78"/>
              </a:rPr>
              <a:t>Architects</a:t>
            </a:r>
            <a:endParaRPr lang="en-US" sz="1600" b="1" dirty="0">
              <a:latin typeface="Calibri" pitchFamily="34" charset="0"/>
              <a:ea typeface="Calibri" pitchFamily="34" charset="0"/>
              <a:cs typeface="B Nazanin" pitchFamily="2" charset="-78"/>
            </a:endParaRPr>
          </a:p>
        </p:txBody>
      </p:sp>
      <p:pic>
        <p:nvPicPr>
          <p:cNvPr id="1026" name="Picture 2" descr="C:\Users\60368\Desktop\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1142999"/>
            <a:ext cx="1528763" cy="1528763"/>
          </a:xfrm>
          <a:prstGeom prst="rect">
            <a:avLst/>
          </a:prstGeom>
          <a:noFill/>
          <a:extLst>
            <a:ext uri="{909E8E84-426E-40DD-AFC4-6F175D3DCCD1}">
              <a14:hiddenFill xmlns:a14="http://schemas.microsoft.com/office/drawing/2010/main">
                <a:solidFill>
                  <a:srgbClr val="FFFFFF"/>
                </a:solidFill>
              </a14:hiddenFill>
            </a:ext>
          </a:extLst>
        </p:spPr>
      </p:pic>
      <p:sp>
        <p:nvSpPr>
          <p:cNvPr id="103" name="Title 1"/>
          <p:cNvSpPr>
            <a:spLocks noGrp="1"/>
          </p:cNvSpPr>
          <p:nvPr>
            <p:ph type="title"/>
          </p:nvPr>
        </p:nvSpPr>
        <p:spPr>
          <a:xfrm>
            <a:off x="314037" y="152400"/>
            <a:ext cx="8610600" cy="914400"/>
          </a:xfrm>
        </p:spPr>
        <p:txBody>
          <a:bodyPr>
            <a:noAutofit/>
          </a:bodyPr>
          <a:lstStyle/>
          <a:p>
            <a:r>
              <a:rPr lang="fa-IR" altLang="en-US" sz="3200" dirty="0">
                <a:latin typeface="Arial Black" panose="020B0A04020102020204" pitchFamily="34" charset="0"/>
              </a:rPr>
              <a:t>چگونه شهرداری‌ها می‌توانند شهر را راحت‌تر مدیریت کنند؟</a:t>
            </a:r>
            <a:endParaRPr lang="en-US" altLang="en-US" sz="3200" dirty="0">
              <a:latin typeface="Arial Black" panose="020B0A04020102020204" pitchFamily="34" charset="0"/>
            </a:endParaRPr>
          </a:p>
        </p:txBody>
      </p:sp>
      <p:pic>
        <p:nvPicPr>
          <p:cNvPr id="1027" name="Picture 3" descr="C:\Users\60368\Desktop\1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283"/>
          <a:stretch/>
        </p:blipFill>
        <p:spPr bwMode="auto">
          <a:xfrm>
            <a:off x="939250" y="3412621"/>
            <a:ext cx="1338262" cy="12979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60368\Desktop\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4200" y="3621011"/>
            <a:ext cx="881172" cy="881172"/>
          </a:xfrm>
          <a:prstGeom prst="rect">
            <a:avLst/>
          </a:prstGeom>
          <a:noFill/>
          <a:extLst>
            <a:ext uri="{909E8E84-426E-40DD-AFC4-6F175D3DCCD1}">
              <a14:hiddenFill xmlns:a14="http://schemas.microsoft.com/office/drawing/2010/main">
                <a:solidFill>
                  <a:srgbClr val="FFFFFF"/>
                </a:solidFill>
              </a14:hiddenFill>
            </a:ext>
          </a:extLst>
        </p:spPr>
      </p:pic>
      <p:sp>
        <p:nvSpPr>
          <p:cNvPr id="104" name="Text Box 2"/>
          <p:cNvSpPr txBox="1">
            <a:spLocks noChangeArrowheads="1"/>
          </p:cNvSpPr>
          <p:nvPr/>
        </p:nvSpPr>
        <p:spPr bwMode="auto">
          <a:xfrm>
            <a:off x="3124200" y="4600190"/>
            <a:ext cx="1050438" cy="35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9027" tIns="19513" rIns="39027" bIns="19513"/>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lnSpc>
                <a:spcPct val="115000"/>
              </a:lnSpc>
              <a:spcAft>
                <a:spcPts val="427"/>
              </a:spcAft>
            </a:pPr>
            <a:r>
              <a:rPr lang="en-US" b="1" dirty="0">
                <a:latin typeface="Calibri" pitchFamily="34" charset="0"/>
                <a:ea typeface="Calibri" pitchFamily="34" charset="0"/>
                <a:cs typeface="B Nazanin" pitchFamily="2" charset="-78"/>
              </a:rPr>
              <a:t>Engineers</a:t>
            </a:r>
            <a:endParaRPr lang="en-US" sz="1600" b="1" dirty="0">
              <a:latin typeface="Calibri" pitchFamily="34" charset="0"/>
              <a:ea typeface="Calibri" pitchFamily="34" charset="0"/>
              <a:cs typeface="B Nazanin" pitchFamily="2" charset="-78"/>
            </a:endParaRPr>
          </a:p>
        </p:txBody>
      </p:sp>
      <p:pic>
        <p:nvPicPr>
          <p:cNvPr id="1029" name="Picture 5" descr="C:\Users\60368\Desktop\1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0600" y="3511198"/>
            <a:ext cx="1137001" cy="1137001"/>
          </a:xfrm>
          <a:prstGeom prst="rect">
            <a:avLst/>
          </a:prstGeom>
          <a:noFill/>
          <a:extLst>
            <a:ext uri="{909E8E84-426E-40DD-AFC4-6F175D3DCCD1}">
              <a14:hiddenFill xmlns:a14="http://schemas.microsoft.com/office/drawing/2010/main">
                <a:solidFill>
                  <a:srgbClr val="FFFFFF"/>
                </a:solidFill>
              </a14:hiddenFill>
            </a:ext>
          </a:extLst>
        </p:spPr>
      </p:pic>
      <p:sp>
        <p:nvSpPr>
          <p:cNvPr id="105" name="Text Box 2"/>
          <p:cNvSpPr txBox="1">
            <a:spLocks noChangeArrowheads="1"/>
          </p:cNvSpPr>
          <p:nvPr/>
        </p:nvSpPr>
        <p:spPr bwMode="auto">
          <a:xfrm>
            <a:off x="4876800" y="4648200"/>
            <a:ext cx="1211019" cy="35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9027" tIns="19513" rIns="39027" bIns="19513"/>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lnSpc>
                <a:spcPct val="115000"/>
              </a:lnSpc>
              <a:spcAft>
                <a:spcPts val="427"/>
              </a:spcAft>
            </a:pPr>
            <a:r>
              <a:rPr lang="en-US" b="1" dirty="0">
                <a:latin typeface="Calibri" pitchFamily="34" charset="0"/>
                <a:ea typeface="Calibri" pitchFamily="34" charset="0"/>
                <a:cs typeface="B Nazanin" pitchFamily="2" charset="-78"/>
              </a:rPr>
              <a:t>Contractors</a:t>
            </a:r>
            <a:endParaRPr lang="en-US" sz="1600" b="1" dirty="0">
              <a:latin typeface="Calibri" pitchFamily="34" charset="0"/>
              <a:ea typeface="Calibri" pitchFamily="34" charset="0"/>
              <a:cs typeface="B Nazanin" pitchFamily="2" charset="-78"/>
            </a:endParaRPr>
          </a:p>
        </p:txBody>
      </p:sp>
      <p:pic>
        <p:nvPicPr>
          <p:cNvPr id="1030" name="Picture 6" descr="C:\Users\60368\Desktop\14.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0109"/>
          <a:stretch/>
        </p:blipFill>
        <p:spPr bwMode="auto">
          <a:xfrm>
            <a:off x="6629400" y="3581400"/>
            <a:ext cx="929092" cy="1027189"/>
          </a:xfrm>
          <a:prstGeom prst="rect">
            <a:avLst/>
          </a:prstGeom>
          <a:noFill/>
          <a:extLst>
            <a:ext uri="{909E8E84-426E-40DD-AFC4-6F175D3DCCD1}">
              <a14:hiddenFill xmlns:a14="http://schemas.microsoft.com/office/drawing/2010/main">
                <a:solidFill>
                  <a:srgbClr val="FFFFFF"/>
                </a:solidFill>
              </a14:hiddenFill>
            </a:ext>
          </a:extLst>
        </p:spPr>
      </p:pic>
      <p:sp>
        <p:nvSpPr>
          <p:cNvPr id="106" name="Text Box 2"/>
          <p:cNvSpPr txBox="1">
            <a:spLocks noChangeArrowheads="1"/>
          </p:cNvSpPr>
          <p:nvPr/>
        </p:nvSpPr>
        <p:spPr bwMode="auto">
          <a:xfrm>
            <a:off x="6553200" y="4648200"/>
            <a:ext cx="1211019" cy="35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9027" tIns="19513" rIns="39027" bIns="19513"/>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lnSpc>
                <a:spcPct val="115000"/>
              </a:lnSpc>
              <a:spcAft>
                <a:spcPts val="427"/>
              </a:spcAft>
            </a:pPr>
            <a:r>
              <a:rPr lang="en-US" b="1" dirty="0">
                <a:latin typeface="Calibri" pitchFamily="34" charset="0"/>
                <a:ea typeface="Calibri" pitchFamily="34" charset="0"/>
                <a:cs typeface="B Nazanin" pitchFamily="2" charset="-78"/>
              </a:rPr>
              <a:t>Consultants</a:t>
            </a:r>
            <a:endParaRPr lang="en-US" sz="1600" b="1" dirty="0">
              <a:latin typeface="Calibri" pitchFamily="34" charset="0"/>
              <a:ea typeface="Calibri" pitchFamily="34" charset="0"/>
              <a:cs typeface="B Nazanin" pitchFamily="2" charset="-78"/>
            </a:endParaRPr>
          </a:p>
        </p:txBody>
      </p:sp>
      <p:sp>
        <p:nvSpPr>
          <p:cNvPr id="25" name="Down Arrow 24"/>
          <p:cNvSpPr/>
          <p:nvPr/>
        </p:nvSpPr>
        <p:spPr>
          <a:xfrm rot="3304533">
            <a:off x="2677903" y="2043513"/>
            <a:ext cx="152117" cy="1912152"/>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119" name="Down Arrow 118"/>
          <p:cNvSpPr/>
          <p:nvPr/>
        </p:nvSpPr>
        <p:spPr>
          <a:xfrm rot="18295467" flipH="1">
            <a:off x="5861543" y="2043512"/>
            <a:ext cx="152117" cy="1912152"/>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120" name="Down Arrow 119"/>
          <p:cNvSpPr/>
          <p:nvPr/>
        </p:nvSpPr>
        <p:spPr>
          <a:xfrm rot="1805282">
            <a:off x="3777009" y="2595327"/>
            <a:ext cx="140439" cy="1031150"/>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121" name="Down Arrow 120"/>
          <p:cNvSpPr/>
          <p:nvPr/>
        </p:nvSpPr>
        <p:spPr>
          <a:xfrm rot="19794718" flipH="1">
            <a:off x="4868349" y="2593576"/>
            <a:ext cx="140439" cy="1031150"/>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28" name="Left-Right Arrow 27"/>
          <p:cNvSpPr/>
          <p:nvPr/>
        </p:nvSpPr>
        <p:spPr>
          <a:xfrm>
            <a:off x="2133600" y="4189220"/>
            <a:ext cx="838200" cy="228600"/>
          </a:xfrm>
          <a:prstGeom prst="leftRightArrow">
            <a:avLst/>
          </a:prstGeom>
          <a:solidFill>
            <a:srgbClr val="00B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122" name="Left-Right Arrow 121"/>
          <p:cNvSpPr/>
          <p:nvPr/>
        </p:nvSpPr>
        <p:spPr>
          <a:xfrm>
            <a:off x="4038600" y="4208778"/>
            <a:ext cx="838200" cy="228600"/>
          </a:xfrm>
          <a:prstGeom prst="leftRightArrow">
            <a:avLst/>
          </a:prstGeom>
          <a:solidFill>
            <a:srgbClr val="00B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123" name="Left-Right Arrow 122"/>
          <p:cNvSpPr/>
          <p:nvPr/>
        </p:nvSpPr>
        <p:spPr>
          <a:xfrm>
            <a:off x="5825384" y="4186702"/>
            <a:ext cx="838200" cy="228600"/>
          </a:xfrm>
          <a:prstGeom prst="leftRightArrow">
            <a:avLst/>
          </a:prstGeom>
          <a:solidFill>
            <a:srgbClr val="00B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pic>
        <p:nvPicPr>
          <p:cNvPr id="1031" name="Picture 7" descr="C:\Users\60368\Desktop\ArBIM.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9860"/>
          <a:stretch/>
        </p:blipFill>
        <p:spPr bwMode="auto">
          <a:xfrm>
            <a:off x="3327904" y="5486400"/>
            <a:ext cx="2286000" cy="1068936"/>
          </a:xfrm>
          <a:prstGeom prst="rect">
            <a:avLst/>
          </a:prstGeom>
          <a:noFill/>
          <a:extLst>
            <a:ext uri="{909E8E84-426E-40DD-AFC4-6F175D3DCCD1}">
              <a14:hiddenFill xmlns:a14="http://schemas.microsoft.com/office/drawing/2010/main">
                <a:solidFill>
                  <a:srgbClr val="FFFFFF"/>
                </a:solidFill>
              </a14:hiddenFill>
            </a:ext>
          </a:extLst>
        </p:spPr>
      </p:pic>
      <p:sp>
        <p:nvSpPr>
          <p:cNvPr id="124" name="Left-Right Arrow 123"/>
          <p:cNvSpPr/>
          <p:nvPr/>
        </p:nvSpPr>
        <p:spPr>
          <a:xfrm rot="2313229">
            <a:off x="2164486" y="5259744"/>
            <a:ext cx="1337848" cy="228600"/>
          </a:xfrm>
          <a:prstGeom prst="leftRightArrow">
            <a:avLst/>
          </a:prstGeom>
          <a:solidFill>
            <a:srgbClr val="00B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125" name="Left-Right Arrow 124"/>
          <p:cNvSpPr/>
          <p:nvPr/>
        </p:nvSpPr>
        <p:spPr>
          <a:xfrm rot="19286771" flipH="1">
            <a:off x="5418895" y="5310261"/>
            <a:ext cx="1337848" cy="228600"/>
          </a:xfrm>
          <a:prstGeom prst="leftRightArrow">
            <a:avLst/>
          </a:prstGeom>
          <a:solidFill>
            <a:srgbClr val="00B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126" name="Left-Right Arrow 125"/>
          <p:cNvSpPr/>
          <p:nvPr/>
        </p:nvSpPr>
        <p:spPr>
          <a:xfrm rot="14283303">
            <a:off x="3521940" y="5116431"/>
            <a:ext cx="593913" cy="228600"/>
          </a:xfrm>
          <a:prstGeom prst="leftRightArrow">
            <a:avLst/>
          </a:prstGeom>
          <a:solidFill>
            <a:srgbClr val="00B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128" name="Left-Right Arrow 127"/>
          <p:cNvSpPr/>
          <p:nvPr/>
        </p:nvSpPr>
        <p:spPr>
          <a:xfrm rot="7316697" flipH="1">
            <a:off x="4757755" y="5151162"/>
            <a:ext cx="593913" cy="228600"/>
          </a:xfrm>
          <a:prstGeom prst="leftRightArrow">
            <a:avLst/>
          </a:prstGeom>
          <a:solidFill>
            <a:srgbClr val="00B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2" name="Slide Number Placeholder 1">
            <a:extLst>
              <a:ext uri="{FF2B5EF4-FFF2-40B4-BE49-F238E27FC236}">
                <a16:creationId xmlns:a16="http://schemas.microsoft.com/office/drawing/2014/main" id="{4AE29EE8-ABC0-3EF1-BBD3-861CA5D2E093}"/>
              </a:ext>
            </a:extLst>
          </p:cNvPr>
          <p:cNvSpPr>
            <a:spLocks noGrp="1"/>
          </p:cNvSpPr>
          <p:nvPr>
            <p:ph type="sldNum" sz="quarter" idx="12"/>
          </p:nvPr>
        </p:nvSpPr>
        <p:spPr/>
        <p:txBody>
          <a:bodyPr/>
          <a:lstStyle/>
          <a:p>
            <a:fld id="{8D237C27-054B-4182-834C-C95A91C37D41}" type="slidenum">
              <a:rPr lang="en-US" smtClean="0"/>
              <a:pPr/>
              <a:t>13</a:t>
            </a:fld>
            <a:endParaRPr lang="en-US" dirty="0"/>
          </a:p>
        </p:txBody>
      </p:sp>
    </p:spTree>
    <p:extLst>
      <p:ext uri="{BB962C8B-B14F-4D97-AF65-F5344CB8AC3E}">
        <p14:creationId xmlns:p14="http://schemas.microsoft.com/office/powerpoint/2010/main" val="37433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0"/>
                                        </p:tgtEl>
                                        <p:attrNameLst>
                                          <p:attrName>style.visibility</p:attrName>
                                        </p:attrNameLst>
                                      </p:cBhvr>
                                      <p:to>
                                        <p:strVal val="visible"/>
                                      </p:to>
                                    </p:set>
                                    <p:animEffect transition="in" filter="wipe(up)">
                                      <p:cBhvr>
                                        <p:cTn id="10" dur="500"/>
                                        <p:tgtEl>
                                          <p:spTgt spid="12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1"/>
                                        </p:tgtEl>
                                        <p:attrNameLst>
                                          <p:attrName>style.visibility</p:attrName>
                                        </p:attrNameLst>
                                      </p:cBhvr>
                                      <p:to>
                                        <p:strVal val="visible"/>
                                      </p:to>
                                    </p:set>
                                    <p:animEffect transition="in" filter="wipe(up)">
                                      <p:cBhvr>
                                        <p:cTn id="13" dur="500"/>
                                        <p:tgtEl>
                                          <p:spTgt spid="12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19"/>
                                        </p:tgtEl>
                                        <p:attrNameLst>
                                          <p:attrName>style.visibility</p:attrName>
                                        </p:attrNameLst>
                                      </p:cBhvr>
                                      <p:to>
                                        <p:strVal val="visible"/>
                                      </p:to>
                                    </p:set>
                                    <p:animEffect transition="in" filter="wipe(up)">
                                      <p:cBhvr>
                                        <p:cTn id="16" dur="500"/>
                                        <p:tgtEl>
                                          <p:spTgt spid="119"/>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randombar(horizontal)">
                                      <p:cBhvr>
                                        <p:cTn id="20" dur="1000"/>
                                        <p:tgtEl>
                                          <p:spTgt spid="1027"/>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13"/>
                                        </p:tgtEl>
                                        <p:attrNameLst>
                                          <p:attrName>style.visibility</p:attrName>
                                        </p:attrNameLst>
                                      </p:cBhvr>
                                      <p:to>
                                        <p:strVal val="visible"/>
                                      </p:to>
                                    </p:set>
                                    <p:animEffect transition="in" filter="randombar(horizontal)">
                                      <p:cBhvr>
                                        <p:cTn id="24" dur="1000"/>
                                        <p:tgtEl>
                                          <p:spTgt spid="113"/>
                                        </p:tgtEl>
                                      </p:cBhvr>
                                    </p:animEffect>
                                  </p:childTnLst>
                                </p:cTn>
                              </p:par>
                            </p:childTnLst>
                          </p:cTn>
                        </p:par>
                        <p:par>
                          <p:cTn id="25" fill="hold">
                            <p:stCondLst>
                              <p:cond delay="2500"/>
                            </p:stCondLst>
                            <p:childTnLst>
                              <p:par>
                                <p:cTn id="26" presetID="14" presetClass="entr" presetSubtype="10" fill="hold" nodeType="after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randombar(horizontal)">
                                      <p:cBhvr>
                                        <p:cTn id="28" dur="1000"/>
                                        <p:tgtEl>
                                          <p:spTgt spid="1028"/>
                                        </p:tgtEl>
                                      </p:cBhvr>
                                    </p:animEffect>
                                  </p:childTnLst>
                                </p:cTn>
                              </p:par>
                            </p:childTnLst>
                          </p:cTn>
                        </p:par>
                        <p:par>
                          <p:cTn id="29" fill="hold">
                            <p:stCondLst>
                              <p:cond delay="3500"/>
                            </p:stCondLst>
                            <p:childTnLst>
                              <p:par>
                                <p:cTn id="30" presetID="14" presetClass="entr" presetSubtype="10" fill="hold" grpId="0" nodeType="afterEffect">
                                  <p:stCondLst>
                                    <p:cond delay="0"/>
                                  </p:stCondLst>
                                  <p:childTnLst>
                                    <p:set>
                                      <p:cBhvr>
                                        <p:cTn id="31" dur="1" fill="hold">
                                          <p:stCondLst>
                                            <p:cond delay="0"/>
                                          </p:stCondLst>
                                        </p:cTn>
                                        <p:tgtEl>
                                          <p:spTgt spid="104"/>
                                        </p:tgtEl>
                                        <p:attrNameLst>
                                          <p:attrName>style.visibility</p:attrName>
                                        </p:attrNameLst>
                                      </p:cBhvr>
                                      <p:to>
                                        <p:strVal val="visible"/>
                                      </p:to>
                                    </p:set>
                                    <p:animEffect transition="in" filter="randombar(horizontal)">
                                      <p:cBhvr>
                                        <p:cTn id="32" dur="1000"/>
                                        <p:tgtEl>
                                          <p:spTgt spid="104"/>
                                        </p:tgtEl>
                                      </p:cBhvr>
                                    </p:animEffect>
                                  </p:childTnLst>
                                </p:cTn>
                              </p:par>
                            </p:childTnLst>
                          </p:cTn>
                        </p:par>
                        <p:par>
                          <p:cTn id="33" fill="hold">
                            <p:stCondLst>
                              <p:cond delay="4500"/>
                            </p:stCondLst>
                            <p:childTnLst>
                              <p:par>
                                <p:cTn id="34" presetID="14" presetClass="entr" presetSubtype="10" fill="hold" nodeType="afterEffect">
                                  <p:stCondLst>
                                    <p:cond delay="0"/>
                                  </p:stCondLst>
                                  <p:childTnLst>
                                    <p:set>
                                      <p:cBhvr>
                                        <p:cTn id="35" dur="1" fill="hold">
                                          <p:stCondLst>
                                            <p:cond delay="0"/>
                                          </p:stCondLst>
                                        </p:cTn>
                                        <p:tgtEl>
                                          <p:spTgt spid="1029"/>
                                        </p:tgtEl>
                                        <p:attrNameLst>
                                          <p:attrName>style.visibility</p:attrName>
                                        </p:attrNameLst>
                                      </p:cBhvr>
                                      <p:to>
                                        <p:strVal val="visible"/>
                                      </p:to>
                                    </p:set>
                                    <p:animEffect transition="in" filter="randombar(horizontal)">
                                      <p:cBhvr>
                                        <p:cTn id="36" dur="1000"/>
                                        <p:tgtEl>
                                          <p:spTgt spid="1029"/>
                                        </p:tgtEl>
                                      </p:cBhvr>
                                    </p:animEffect>
                                  </p:childTnLst>
                                </p:cTn>
                              </p:par>
                            </p:childTnLst>
                          </p:cTn>
                        </p:par>
                        <p:par>
                          <p:cTn id="37" fill="hold">
                            <p:stCondLst>
                              <p:cond delay="5500"/>
                            </p:stCondLst>
                            <p:childTnLst>
                              <p:par>
                                <p:cTn id="38" presetID="14" presetClass="entr" presetSubtype="10" fill="hold" grpId="0" nodeType="afterEffect">
                                  <p:stCondLst>
                                    <p:cond delay="0"/>
                                  </p:stCondLst>
                                  <p:childTnLst>
                                    <p:set>
                                      <p:cBhvr>
                                        <p:cTn id="39" dur="1" fill="hold">
                                          <p:stCondLst>
                                            <p:cond delay="0"/>
                                          </p:stCondLst>
                                        </p:cTn>
                                        <p:tgtEl>
                                          <p:spTgt spid="105"/>
                                        </p:tgtEl>
                                        <p:attrNameLst>
                                          <p:attrName>style.visibility</p:attrName>
                                        </p:attrNameLst>
                                      </p:cBhvr>
                                      <p:to>
                                        <p:strVal val="visible"/>
                                      </p:to>
                                    </p:set>
                                    <p:animEffect transition="in" filter="randombar(horizontal)">
                                      <p:cBhvr>
                                        <p:cTn id="40" dur="1000"/>
                                        <p:tgtEl>
                                          <p:spTgt spid="105"/>
                                        </p:tgtEl>
                                      </p:cBhvr>
                                    </p:animEffect>
                                  </p:childTnLst>
                                </p:cTn>
                              </p:par>
                            </p:childTnLst>
                          </p:cTn>
                        </p:par>
                        <p:par>
                          <p:cTn id="41" fill="hold">
                            <p:stCondLst>
                              <p:cond delay="6500"/>
                            </p:stCondLst>
                            <p:childTnLst>
                              <p:par>
                                <p:cTn id="42" presetID="14" presetClass="entr" presetSubtype="10" fill="hold" nodeType="afterEffect">
                                  <p:stCondLst>
                                    <p:cond delay="0"/>
                                  </p:stCondLst>
                                  <p:childTnLst>
                                    <p:set>
                                      <p:cBhvr>
                                        <p:cTn id="43" dur="1" fill="hold">
                                          <p:stCondLst>
                                            <p:cond delay="0"/>
                                          </p:stCondLst>
                                        </p:cTn>
                                        <p:tgtEl>
                                          <p:spTgt spid="1030"/>
                                        </p:tgtEl>
                                        <p:attrNameLst>
                                          <p:attrName>style.visibility</p:attrName>
                                        </p:attrNameLst>
                                      </p:cBhvr>
                                      <p:to>
                                        <p:strVal val="visible"/>
                                      </p:to>
                                    </p:set>
                                    <p:animEffect transition="in" filter="randombar(horizontal)">
                                      <p:cBhvr>
                                        <p:cTn id="44" dur="1000"/>
                                        <p:tgtEl>
                                          <p:spTgt spid="1030"/>
                                        </p:tgtEl>
                                      </p:cBhvr>
                                    </p:animEffect>
                                  </p:childTnLst>
                                </p:cTn>
                              </p:par>
                            </p:childTnLst>
                          </p:cTn>
                        </p:par>
                        <p:par>
                          <p:cTn id="45" fill="hold">
                            <p:stCondLst>
                              <p:cond delay="7500"/>
                            </p:stCondLst>
                            <p:childTnLst>
                              <p:par>
                                <p:cTn id="46" presetID="14" presetClass="entr" presetSubtype="10" fill="hold" grpId="0" nodeType="afterEffect">
                                  <p:stCondLst>
                                    <p:cond delay="0"/>
                                  </p:stCondLst>
                                  <p:childTnLst>
                                    <p:set>
                                      <p:cBhvr>
                                        <p:cTn id="47" dur="1" fill="hold">
                                          <p:stCondLst>
                                            <p:cond delay="0"/>
                                          </p:stCondLst>
                                        </p:cTn>
                                        <p:tgtEl>
                                          <p:spTgt spid="106"/>
                                        </p:tgtEl>
                                        <p:attrNameLst>
                                          <p:attrName>style.visibility</p:attrName>
                                        </p:attrNameLst>
                                      </p:cBhvr>
                                      <p:to>
                                        <p:strVal val="visible"/>
                                      </p:to>
                                    </p:set>
                                    <p:animEffect transition="in" filter="randombar(horizontal)">
                                      <p:cBhvr>
                                        <p:cTn id="48" dur="1000"/>
                                        <p:tgtEl>
                                          <p:spTgt spid="10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24"/>
                                        </p:tgtEl>
                                        <p:attrNameLst>
                                          <p:attrName>style.visibility</p:attrName>
                                        </p:attrNameLst>
                                      </p:cBhvr>
                                      <p:to>
                                        <p:strVal val="visible"/>
                                      </p:to>
                                    </p:set>
                                    <p:animEffect transition="in" filter="fade">
                                      <p:cBhvr>
                                        <p:cTn id="53" dur="1000"/>
                                        <p:tgtEl>
                                          <p:spTgt spid="12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6"/>
                                        </p:tgtEl>
                                        <p:attrNameLst>
                                          <p:attrName>style.visibility</p:attrName>
                                        </p:attrNameLst>
                                      </p:cBhvr>
                                      <p:to>
                                        <p:strVal val="visible"/>
                                      </p:to>
                                    </p:set>
                                    <p:animEffect transition="in" filter="fade">
                                      <p:cBhvr>
                                        <p:cTn id="56" dur="1000"/>
                                        <p:tgtEl>
                                          <p:spTgt spid="12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8"/>
                                        </p:tgtEl>
                                        <p:attrNameLst>
                                          <p:attrName>style.visibility</p:attrName>
                                        </p:attrNameLst>
                                      </p:cBhvr>
                                      <p:to>
                                        <p:strVal val="visible"/>
                                      </p:to>
                                    </p:set>
                                    <p:animEffect transition="in" filter="fade">
                                      <p:cBhvr>
                                        <p:cTn id="59" dur="1000"/>
                                        <p:tgtEl>
                                          <p:spTgt spid="12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25"/>
                                        </p:tgtEl>
                                        <p:attrNameLst>
                                          <p:attrName>style.visibility</p:attrName>
                                        </p:attrNameLst>
                                      </p:cBhvr>
                                      <p:to>
                                        <p:strVal val="visible"/>
                                      </p:to>
                                    </p:set>
                                    <p:animEffect transition="in" filter="fade">
                                      <p:cBhvr>
                                        <p:cTn id="62" dur="1000"/>
                                        <p:tgtEl>
                                          <p:spTgt spid="125"/>
                                        </p:tgtEl>
                                      </p:cBhvr>
                                    </p:animEffect>
                                  </p:childTnLst>
                                </p:cTn>
                              </p:par>
                            </p:childTnLst>
                          </p:cTn>
                        </p:par>
                        <p:par>
                          <p:cTn id="63" fill="hold">
                            <p:stCondLst>
                              <p:cond delay="1000"/>
                            </p:stCondLst>
                            <p:childTnLst>
                              <p:par>
                                <p:cTn id="64" presetID="10" presetClass="entr" presetSubtype="0" fill="hold" nodeType="afterEffect">
                                  <p:stCondLst>
                                    <p:cond delay="0"/>
                                  </p:stCondLst>
                                  <p:childTnLst>
                                    <p:set>
                                      <p:cBhvr>
                                        <p:cTn id="65" dur="1" fill="hold">
                                          <p:stCondLst>
                                            <p:cond delay="0"/>
                                          </p:stCondLst>
                                        </p:cTn>
                                        <p:tgtEl>
                                          <p:spTgt spid="1031"/>
                                        </p:tgtEl>
                                        <p:attrNameLst>
                                          <p:attrName>style.visibility</p:attrName>
                                        </p:attrNameLst>
                                      </p:cBhvr>
                                      <p:to>
                                        <p:strVal val="visible"/>
                                      </p:to>
                                    </p:set>
                                    <p:animEffect transition="in" filter="fade">
                                      <p:cBhvr>
                                        <p:cTn id="66" dur="1000"/>
                                        <p:tgtEl>
                                          <p:spTgt spid="1031"/>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randombar(horizontal)">
                                      <p:cBhvr>
                                        <p:cTn id="71" dur="500"/>
                                        <p:tgtEl>
                                          <p:spTgt spid="28"/>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122"/>
                                        </p:tgtEl>
                                        <p:attrNameLst>
                                          <p:attrName>style.visibility</p:attrName>
                                        </p:attrNameLst>
                                      </p:cBhvr>
                                      <p:to>
                                        <p:strVal val="visible"/>
                                      </p:to>
                                    </p:set>
                                    <p:animEffect transition="in" filter="randombar(horizontal)">
                                      <p:cBhvr>
                                        <p:cTn id="74" dur="500"/>
                                        <p:tgtEl>
                                          <p:spTgt spid="122"/>
                                        </p:tgtEl>
                                      </p:cBhvr>
                                    </p:animEffect>
                                  </p:childTnLst>
                                </p:cTn>
                              </p:par>
                              <p:par>
                                <p:cTn id="75" presetID="14" presetClass="entr" presetSubtype="10" fill="hold" grpId="0" nodeType="withEffect">
                                  <p:stCondLst>
                                    <p:cond delay="0"/>
                                  </p:stCondLst>
                                  <p:childTnLst>
                                    <p:set>
                                      <p:cBhvr>
                                        <p:cTn id="76" dur="1" fill="hold">
                                          <p:stCondLst>
                                            <p:cond delay="0"/>
                                          </p:stCondLst>
                                        </p:cTn>
                                        <p:tgtEl>
                                          <p:spTgt spid="123"/>
                                        </p:tgtEl>
                                        <p:attrNameLst>
                                          <p:attrName>style.visibility</p:attrName>
                                        </p:attrNameLst>
                                      </p:cBhvr>
                                      <p:to>
                                        <p:strVal val="visible"/>
                                      </p:to>
                                    </p:set>
                                    <p:animEffect transition="in" filter="randombar(horizontal)">
                                      <p:cBhvr>
                                        <p:cTn id="77"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04" grpId="0"/>
      <p:bldP spid="105" grpId="0"/>
      <p:bldP spid="106" grpId="0"/>
      <p:bldP spid="25" grpId="0" animBg="1"/>
      <p:bldP spid="119" grpId="0" animBg="1"/>
      <p:bldP spid="120" grpId="0" animBg="1"/>
      <p:bldP spid="121" grpId="0" animBg="1"/>
      <p:bldP spid="28" grpId="0" animBg="1"/>
      <p:bldP spid="122" grpId="0" animBg="1"/>
      <p:bldP spid="123" grpId="0" animBg="1"/>
      <p:bldP spid="124" grpId="0" animBg="1"/>
      <p:bldP spid="125" grpId="0" animBg="1"/>
      <p:bldP spid="126" grpId="0" animBg="1"/>
      <p:bldP spid="1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533400" y="152400"/>
            <a:ext cx="8229600" cy="914400"/>
          </a:xfrm>
        </p:spPr>
        <p:txBody>
          <a:bodyPr>
            <a:noAutofit/>
          </a:bodyPr>
          <a:lstStyle/>
          <a:p>
            <a:pPr rtl="1"/>
            <a:r>
              <a:rPr lang="fa-IR" altLang="en-US" dirty="0">
                <a:latin typeface="Arial Black" panose="020B0A04020102020204" pitchFamily="34" charset="0"/>
              </a:rPr>
              <a:t>مراحل استفاده از </a:t>
            </a:r>
            <a:r>
              <a:rPr lang="en-US" altLang="en-US" dirty="0">
                <a:latin typeface="Arial Black" panose="020B0A04020102020204" pitchFamily="34" charset="0"/>
              </a:rPr>
              <a:t>BIM</a:t>
            </a:r>
          </a:p>
        </p:txBody>
      </p:sp>
      <p:sp>
        <p:nvSpPr>
          <p:cNvPr id="4" name="Slide Number Placeholder 3">
            <a:extLst>
              <a:ext uri="{FF2B5EF4-FFF2-40B4-BE49-F238E27FC236}">
                <a16:creationId xmlns:a16="http://schemas.microsoft.com/office/drawing/2014/main" id="{4314151C-0FC1-89BC-D7D7-32DF811447AA}"/>
              </a:ext>
            </a:extLst>
          </p:cNvPr>
          <p:cNvSpPr>
            <a:spLocks noGrp="1"/>
          </p:cNvSpPr>
          <p:nvPr>
            <p:ph type="sldNum" sz="quarter" idx="12"/>
          </p:nvPr>
        </p:nvSpPr>
        <p:spPr/>
        <p:txBody>
          <a:bodyPr/>
          <a:lstStyle/>
          <a:p>
            <a:fld id="{8D237C27-054B-4182-834C-C95A91C37D41}" type="slidenum">
              <a:rPr lang="en-US" smtClean="0"/>
              <a:pPr/>
              <a:t>14</a:t>
            </a:fld>
            <a:endParaRPr lang="en-US" dirty="0"/>
          </a:p>
        </p:txBody>
      </p:sp>
      <p:sp>
        <p:nvSpPr>
          <p:cNvPr id="6" name="TextBox 5">
            <a:extLst>
              <a:ext uri="{FF2B5EF4-FFF2-40B4-BE49-F238E27FC236}">
                <a16:creationId xmlns:a16="http://schemas.microsoft.com/office/drawing/2014/main" id="{8B9AF598-9234-F249-D241-D237C2E9ADF7}"/>
              </a:ext>
            </a:extLst>
          </p:cNvPr>
          <p:cNvSpPr txBox="1"/>
          <p:nvPr/>
        </p:nvSpPr>
        <p:spPr>
          <a:xfrm>
            <a:off x="762000" y="1219200"/>
            <a:ext cx="7924800" cy="4339650"/>
          </a:xfrm>
          <a:prstGeom prst="rect">
            <a:avLst/>
          </a:prstGeom>
          <a:noFill/>
        </p:spPr>
        <p:txBody>
          <a:bodyPr wrap="square" rtlCol="0">
            <a:spAutoFit/>
          </a:bodyPr>
          <a:lstStyle/>
          <a:p>
            <a:pPr marL="285750" indent="-285750" algn="just" rtl="1">
              <a:lnSpc>
                <a:spcPct val="200000"/>
              </a:lnSpc>
              <a:buFont typeface="Wingdings" panose="05000000000000000000" pitchFamily="2" charset="2"/>
              <a:buChar char="q"/>
            </a:pPr>
            <a:r>
              <a:rPr lang="fa-IR" sz="4800" b="1" dirty="0"/>
              <a:t> مرحله طراحی</a:t>
            </a:r>
          </a:p>
          <a:p>
            <a:pPr marL="285750" indent="-285750" algn="just" rtl="1">
              <a:lnSpc>
                <a:spcPct val="200000"/>
              </a:lnSpc>
              <a:buFont typeface="Wingdings" panose="05000000000000000000" pitchFamily="2" charset="2"/>
              <a:buChar char="q"/>
            </a:pPr>
            <a:r>
              <a:rPr lang="fa-IR" sz="4800" b="1" dirty="0"/>
              <a:t> مرحله ساخت</a:t>
            </a:r>
          </a:p>
          <a:p>
            <a:pPr marL="285750" indent="-285750" algn="just" rtl="1">
              <a:lnSpc>
                <a:spcPct val="200000"/>
              </a:lnSpc>
              <a:buFont typeface="Wingdings" panose="05000000000000000000" pitchFamily="2" charset="2"/>
              <a:buChar char="q"/>
            </a:pPr>
            <a:r>
              <a:rPr lang="fa-IR" sz="4800" b="1" dirty="0"/>
              <a:t> مرحله بهره‌برداری</a:t>
            </a:r>
            <a:endParaRPr lang="en-US" b="1" dirty="0"/>
          </a:p>
        </p:txBody>
      </p:sp>
    </p:spTree>
    <p:extLst>
      <p:ext uri="{BB962C8B-B14F-4D97-AF65-F5344CB8AC3E}">
        <p14:creationId xmlns:p14="http://schemas.microsoft.com/office/powerpoint/2010/main" val="2372504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60368\Desktop\1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505052"/>
            <a:ext cx="4493989" cy="291454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60368\Desktop\1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2943" y="1085263"/>
            <a:ext cx="4531057" cy="30295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60368\Desktop\1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2386" y="4038600"/>
            <a:ext cx="3460028" cy="2667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5EAA16C-FE2C-D983-721C-81D83B3FFF0D}"/>
              </a:ext>
            </a:extLst>
          </p:cNvPr>
          <p:cNvSpPr>
            <a:spLocks noGrp="1"/>
          </p:cNvSpPr>
          <p:nvPr>
            <p:ph type="sldNum" sz="quarter" idx="12"/>
          </p:nvPr>
        </p:nvSpPr>
        <p:spPr/>
        <p:txBody>
          <a:bodyPr/>
          <a:lstStyle/>
          <a:p>
            <a:fld id="{8D237C27-054B-4182-834C-C95A91C37D41}" type="slidenum">
              <a:rPr lang="en-US" smtClean="0"/>
              <a:pPr/>
              <a:t>15</a:t>
            </a:fld>
            <a:endParaRPr lang="en-US" dirty="0"/>
          </a:p>
        </p:txBody>
      </p:sp>
      <p:sp>
        <p:nvSpPr>
          <p:cNvPr id="8" name="Title 1"/>
          <p:cNvSpPr txBox="1">
            <a:spLocks/>
          </p:cNvSpPr>
          <p:nvPr/>
        </p:nvSpPr>
        <p:spPr>
          <a:xfrm>
            <a:off x="533400" y="76200"/>
            <a:ext cx="82296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en-US" altLang="en-US" dirty="0">
                <a:latin typeface="Arial Black" panose="020B0A04020102020204" pitchFamily="34" charset="0"/>
              </a:rPr>
              <a:t>BIM</a:t>
            </a:r>
            <a:r>
              <a:rPr lang="fa-IR" altLang="en-US" dirty="0">
                <a:latin typeface="Arial Black" panose="020B0A04020102020204" pitchFamily="34" charset="0"/>
              </a:rPr>
              <a:t> و کاداستر سه‌بعدی</a:t>
            </a:r>
            <a:endParaRPr lang="en-US" altLang="en-US" dirty="0">
              <a:latin typeface="Arial Black" panose="020B0A04020102020204" pitchFamily="34" charset="0"/>
            </a:endParaRPr>
          </a:p>
        </p:txBody>
      </p:sp>
    </p:spTree>
    <p:extLst>
      <p:ext uri="{BB962C8B-B14F-4D97-AF65-F5344CB8AC3E}">
        <p14:creationId xmlns:p14="http://schemas.microsoft.com/office/powerpoint/2010/main" val="89775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wipe(down)">
                                      <p:cBhvr>
                                        <p:cTn id="11" dur="1000"/>
                                        <p:tgtEl>
                                          <p:spTgt spid="2051"/>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wipe(down)">
                                      <p:cBhvr>
                                        <p:cTn id="15"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550819427"/>
              </p:ext>
            </p:extLst>
          </p:nvPr>
        </p:nvGraphicFramePr>
        <p:xfrm>
          <a:off x="304800" y="228600"/>
          <a:ext cx="8458200"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FD9CC6EA-5092-90C7-4CC3-23ADFCEBE084}"/>
              </a:ext>
            </a:extLst>
          </p:cNvPr>
          <p:cNvSpPr>
            <a:spLocks noGrp="1"/>
          </p:cNvSpPr>
          <p:nvPr>
            <p:ph type="sldNum" sz="quarter" idx="12"/>
          </p:nvPr>
        </p:nvSpPr>
        <p:spPr/>
        <p:txBody>
          <a:bodyPr/>
          <a:lstStyle/>
          <a:p>
            <a:fld id="{8D237C27-054B-4182-834C-C95A91C37D41}" type="slidenum">
              <a:rPr lang="en-US" smtClean="0"/>
              <a:pPr/>
              <a:t>16</a:t>
            </a:fld>
            <a:endParaRPr lang="en-US" dirty="0"/>
          </a:p>
        </p:txBody>
      </p:sp>
    </p:spTree>
    <p:extLst>
      <p:ext uri="{BB962C8B-B14F-4D97-AF65-F5344CB8AC3E}">
        <p14:creationId xmlns:p14="http://schemas.microsoft.com/office/powerpoint/2010/main" val="48018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4A5F59B8-DBF1-4E3C-B534-5CBF32B542C6}"/>
                                            </p:graphicEl>
                                          </p:spTgt>
                                        </p:tgtEl>
                                        <p:attrNameLst>
                                          <p:attrName>style.visibility</p:attrName>
                                        </p:attrNameLst>
                                      </p:cBhvr>
                                      <p:to>
                                        <p:strVal val="visible"/>
                                      </p:to>
                                    </p:set>
                                    <p:animEffect transition="in" filter="fade">
                                      <p:cBhvr>
                                        <p:cTn id="7" dur="500"/>
                                        <p:tgtEl>
                                          <p:spTgt spid="5">
                                            <p:graphicEl>
                                              <a:dgm id="{4A5F59B8-DBF1-4E3C-B534-5CBF32B542C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694EB802-CEE5-480C-9497-F84093922DA8}"/>
                                            </p:graphicEl>
                                          </p:spTgt>
                                        </p:tgtEl>
                                        <p:attrNameLst>
                                          <p:attrName>style.visibility</p:attrName>
                                        </p:attrNameLst>
                                      </p:cBhvr>
                                      <p:to>
                                        <p:strVal val="visible"/>
                                      </p:to>
                                    </p:set>
                                    <p:animEffect transition="in" filter="fade">
                                      <p:cBhvr>
                                        <p:cTn id="12" dur="500"/>
                                        <p:tgtEl>
                                          <p:spTgt spid="5">
                                            <p:graphicEl>
                                              <a:dgm id="{694EB802-CEE5-480C-9497-F84093922DA8}"/>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graphicEl>
                                              <a:dgm id="{D2C60FC4-8250-4736-A60B-392ED3A9D3AA}"/>
                                            </p:graphicEl>
                                          </p:spTgt>
                                        </p:tgtEl>
                                        <p:attrNameLst>
                                          <p:attrName>style.visibility</p:attrName>
                                        </p:attrNameLst>
                                      </p:cBhvr>
                                      <p:to>
                                        <p:strVal val="visible"/>
                                      </p:to>
                                    </p:set>
                                    <p:animEffect transition="in" filter="fade">
                                      <p:cBhvr>
                                        <p:cTn id="15" dur="500"/>
                                        <p:tgtEl>
                                          <p:spTgt spid="5">
                                            <p:graphicEl>
                                              <a:dgm id="{D2C60FC4-8250-4736-A60B-392ED3A9D3AA}"/>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graphicEl>
                                              <a:dgm id="{216F718F-17BB-4093-B34F-37CC4CFC8CB6}"/>
                                            </p:graphicEl>
                                          </p:spTgt>
                                        </p:tgtEl>
                                        <p:attrNameLst>
                                          <p:attrName>style.visibility</p:attrName>
                                        </p:attrNameLst>
                                      </p:cBhvr>
                                      <p:to>
                                        <p:strVal val="visible"/>
                                      </p:to>
                                    </p:set>
                                    <p:animEffect transition="in" filter="fade">
                                      <p:cBhvr>
                                        <p:cTn id="20" dur="500"/>
                                        <p:tgtEl>
                                          <p:spTgt spid="5">
                                            <p:graphicEl>
                                              <a:dgm id="{216F718F-17BB-4093-B34F-37CC4CFC8CB6}"/>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graphicEl>
                                              <a:dgm id="{879A4E9B-D942-457A-BF08-45F20A6C0D10}"/>
                                            </p:graphicEl>
                                          </p:spTgt>
                                        </p:tgtEl>
                                        <p:attrNameLst>
                                          <p:attrName>style.visibility</p:attrName>
                                        </p:attrNameLst>
                                      </p:cBhvr>
                                      <p:to>
                                        <p:strVal val="visible"/>
                                      </p:to>
                                    </p:set>
                                    <p:animEffect transition="in" filter="fade">
                                      <p:cBhvr>
                                        <p:cTn id="23" dur="500"/>
                                        <p:tgtEl>
                                          <p:spTgt spid="5">
                                            <p:graphicEl>
                                              <a:dgm id="{879A4E9B-D942-457A-BF08-45F20A6C0D10}"/>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graphicEl>
                                              <a:dgm id="{D81428FF-FAF5-4158-BC62-4E0FFFB37F38}"/>
                                            </p:graphicEl>
                                          </p:spTgt>
                                        </p:tgtEl>
                                        <p:attrNameLst>
                                          <p:attrName>style.visibility</p:attrName>
                                        </p:attrNameLst>
                                      </p:cBhvr>
                                      <p:to>
                                        <p:strVal val="visible"/>
                                      </p:to>
                                    </p:set>
                                    <p:animEffect transition="in" filter="fade">
                                      <p:cBhvr>
                                        <p:cTn id="28" dur="500"/>
                                        <p:tgtEl>
                                          <p:spTgt spid="5">
                                            <p:graphicEl>
                                              <a:dgm id="{D81428FF-FAF5-4158-BC62-4E0FFFB37F38}"/>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graphicEl>
                                              <a:dgm id="{9615C15B-E9C5-4144-8517-C44DE0F11CA8}"/>
                                            </p:graphicEl>
                                          </p:spTgt>
                                        </p:tgtEl>
                                        <p:attrNameLst>
                                          <p:attrName>style.visibility</p:attrName>
                                        </p:attrNameLst>
                                      </p:cBhvr>
                                      <p:to>
                                        <p:strVal val="visible"/>
                                      </p:to>
                                    </p:set>
                                    <p:animEffect transition="in" filter="fade">
                                      <p:cBhvr>
                                        <p:cTn id="31" dur="500"/>
                                        <p:tgtEl>
                                          <p:spTgt spid="5">
                                            <p:graphicEl>
                                              <a:dgm id="{9615C15B-E9C5-4144-8517-C44DE0F11CA8}"/>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graphicEl>
                                              <a:dgm id="{BDC8DE3C-DBF8-4A7E-BD9C-03DE2E792FED}"/>
                                            </p:graphicEl>
                                          </p:spTgt>
                                        </p:tgtEl>
                                        <p:attrNameLst>
                                          <p:attrName>style.visibility</p:attrName>
                                        </p:attrNameLst>
                                      </p:cBhvr>
                                      <p:to>
                                        <p:strVal val="visible"/>
                                      </p:to>
                                    </p:set>
                                    <p:animEffect transition="in" filter="fade">
                                      <p:cBhvr>
                                        <p:cTn id="36" dur="500"/>
                                        <p:tgtEl>
                                          <p:spTgt spid="5">
                                            <p:graphicEl>
                                              <a:dgm id="{BDC8DE3C-DBF8-4A7E-BD9C-03DE2E792FED}"/>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graphicEl>
                                              <a:dgm id="{654BFC51-9A69-460F-9601-EA05107C69A0}"/>
                                            </p:graphicEl>
                                          </p:spTgt>
                                        </p:tgtEl>
                                        <p:attrNameLst>
                                          <p:attrName>style.visibility</p:attrName>
                                        </p:attrNameLst>
                                      </p:cBhvr>
                                      <p:to>
                                        <p:strVal val="visible"/>
                                      </p:to>
                                    </p:set>
                                    <p:animEffect transition="in" filter="fade">
                                      <p:cBhvr>
                                        <p:cTn id="39" dur="500"/>
                                        <p:tgtEl>
                                          <p:spTgt spid="5">
                                            <p:graphicEl>
                                              <a:dgm id="{654BFC51-9A69-460F-9601-EA05107C69A0}"/>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
                                            <p:graphicEl>
                                              <a:dgm id="{FF2FC4E4-EAA0-4843-A917-98BC74784FD6}"/>
                                            </p:graphicEl>
                                          </p:spTgt>
                                        </p:tgtEl>
                                        <p:attrNameLst>
                                          <p:attrName>style.visibility</p:attrName>
                                        </p:attrNameLst>
                                      </p:cBhvr>
                                      <p:to>
                                        <p:strVal val="visible"/>
                                      </p:to>
                                    </p:set>
                                    <p:animEffect transition="in" filter="fade">
                                      <p:cBhvr>
                                        <p:cTn id="44" dur="500"/>
                                        <p:tgtEl>
                                          <p:spTgt spid="5">
                                            <p:graphicEl>
                                              <a:dgm id="{FF2FC4E4-EAA0-4843-A917-98BC74784FD6}"/>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
                                            <p:graphicEl>
                                              <a:dgm id="{82A0D882-C8A8-4A13-9246-A8153E25A747}"/>
                                            </p:graphicEl>
                                          </p:spTgt>
                                        </p:tgtEl>
                                        <p:attrNameLst>
                                          <p:attrName>style.visibility</p:attrName>
                                        </p:attrNameLst>
                                      </p:cBhvr>
                                      <p:to>
                                        <p:strVal val="visible"/>
                                      </p:to>
                                    </p:set>
                                    <p:animEffect transition="in" filter="fade">
                                      <p:cBhvr>
                                        <p:cTn id="47" dur="500"/>
                                        <p:tgtEl>
                                          <p:spTgt spid="5">
                                            <p:graphicEl>
                                              <a:dgm id="{82A0D882-C8A8-4A13-9246-A8153E25A74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5"/>
          <p:cNvSpPr>
            <a:spLocks noChangeArrowheads="1"/>
          </p:cNvSpPr>
          <p:nvPr/>
        </p:nvSpPr>
        <p:spPr bwMode="auto">
          <a:xfrm>
            <a:off x="838200" y="2057400"/>
            <a:ext cx="7315199" cy="1752600"/>
          </a:xfrm>
          <a:prstGeom prst="roundRect">
            <a:avLst>
              <a:gd name="adj" fmla="val 16667"/>
            </a:avLst>
          </a:prstGeom>
          <a:solidFill>
            <a:srgbClr val="E5FFE5"/>
          </a:solidFill>
          <a:ln w="28575">
            <a:solidFill>
              <a:srgbClr val="8064A2">
                <a:lumMod val="100000"/>
                <a:lumOff val="0"/>
              </a:srgbClr>
            </a:solidFill>
            <a:round/>
            <a:headEnd/>
            <a:tailEnd/>
          </a:ln>
          <a:effectLst>
            <a:outerShdw dist="107763" dir="18900000" algn="ctr" rotWithShape="0">
              <a:srgbClr val="808080">
                <a:alpha val="50000"/>
              </a:srgbClr>
            </a:outerShdw>
          </a:effectLst>
        </p:spPr>
        <p:txBody>
          <a:bodyPr rot="0" vert="horz" wrap="square" lIns="91440" tIns="45720" rIns="91440" bIns="45720" anchor="t" anchorCtr="0" upright="1">
            <a:noAutofit/>
          </a:bodyPr>
          <a:lstStyle/>
          <a:p>
            <a:pPr algn="ctr">
              <a:spcAft>
                <a:spcPts val="0"/>
              </a:spcAft>
            </a:pPr>
            <a:r>
              <a:rPr lang="fa-IR" sz="4800" b="1" dirty="0">
                <a:effectLst>
                  <a:outerShdw blurRad="152400" dist="393700" dir="17040000" sx="97000" sy="97000" kx="-1800000" algn="bl" rotWithShape="0">
                    <a:prstClr val="black">
                      <a:alpha val="32000"/>
                    </a:prstClr>
                  </a:outerShdw>
                </a:effectLst>
                <a:latin typeface="Arial Black" panose="020B0A04020102020204" pitchFamily="34" charset="0"/>
                <a:cs typeface="+mj-cs"/>
              </a:rPr>
              <a:t>سرویس‌های مکانی سه‌بعدی</a:t>
            </a:r>
          </a:p>
          <a:p>
            <a:pPr algn="ctr">
              <a:spcAft>
                <a:spcPts val="0"/>
              </a:spcAft>
            </a:pPr>
            <a:r>
              <a:rPr lang="fa-IR" sz="4800" b="1" dirty="0">
                <a:effectLst>
                  <a:outerShdw blurRad="152400" dist="393700" dir="17040000" sx="97000" sy="97000" kx="-1800000" algn="bl" rotWithShape="0">
                    <a:prstClr val="black">
                      <a:alpha val="32000"/>
                    </a:prstClr>
                  </a:outerShdw>
                </a:effectLst>
                <a:latin typeface="Arial Black" panose="020B0A04020102020204" pitchFamily="34" charset="0"/>
                <a:cs typeface="+mj-cs"/>
              </a:rPr>
              <a:t>تحت وب</a:t>
            </a:r>
          </a:p>
        </p:txBody>
      </p:sp>
    </p:spTree>
    <p:extLst>
      <p:ext uri="{BB962C8B-B14F-4D97-AF65-F5344CB8AC3E}">
        <p14:creationId xmlns:p14="http://schemas.microsoft.com/office/powerpoint/2010/main" val="37335371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533400" y="152400"/>
            <a:ext cx="82296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3600" dirty="0">
                <a:latin typeface="Arial Black" panose="020B0A04020102020204" pitchFamily="34" charset="0"/>
              </a:rPr>
              <a:t>سرویس‌های مکانی سه‌بعدی تحت وب</a:t>
            </a:r>
            <a:endParaRPr lang="en-US" altLang="en-US" sz="3600" dirty="0">
              <a:latin typeface="Arial Black" panose="020B0A04020102020204" pitchFamily="34" charset="0"/>
            </a:endParaRPr>
          </a:p>
        </p:txBody>
      </p:sp>
      <p:pic>
        <p:nvPicPr>
          <p:cNvPr id="3075" name="Picture 3" descr="C:\Users\60368\Desktop\1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220" r="21990"/>
          <a:stretch/>
        </p:blipFill>
        <p:spPr bwMode="auto">
          <a:xfrm>
            <a:off x="504202" y="3505200"/>
            <a:ext cx="2495372"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2133600"/>
            <a:ext cx="19431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rved Left Arrow 2"/>
          <p:cNvSpPr/>
          <p:nvPr/>
        </p:nvSpPr>
        <p:spPr>
          <a:xfrm rot="4364789" flipH="1">
            <a:off x="3983423" y="565723"/>
            <a:ext cx="859796" cy="4373964"/>
          </a:xfrm>
          <a:prstGeom prst="curvedLeft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solidFill>
                <a:schemeClr val="tx1"/>
              </a:solidFill>
            </a:endParaRPr>
          </a:p>
        </p:txBody>
      </p:sp>
      <p:sp>
        <p:nvSpPr>
          <p:cNvPr id="2" name="Slide Number Placeholder 1">
            <a:extLst>
              <a:ext uri="{FF2B5EF4-FFF2-40B4-BE49-F238E27FC236}">
                <a16:creationId xmlns:a16="http://schemas.microsoft.com/office/drawing/2014/main" id="{56CE195B-922B-7D11-3223-F52BCC6084B0}"/>
              </a:ext>
            </a:extLst>
          </p:cNvPr>
          <p:cNvSpPr>
            <a:spLocks noGrp="1"/>
          </p:cNvSpPr>
          <p:nvPr>
            <p:ph type="sldNum" sz="quarter" idx="12"/>
          </p:nvPr>
        </p:nvSpPr>
        <p:spPr/>
        <p:txBody>
          <a:bodyPr/>
          <a:lstStyle/>
          <a:p>
            <a:fld id="{8D237C27-054B-4182-834C-C95A91C37D41}" type="slidenum">
              <a:rPr lang="en-US" smtClean="0"/>
              <a:pPr/>
              <a:t>18</a:t>
            </a:fld>
            <a:endParaRPr lang="en-US" dirty="0"/>
          </a:p>
        </p:txBody>
      </p:sp>
    </p:spTree>
    <p:extLst>
      <p:ext uri="{BB962C8B-B14F-4D97-AF65-F5344CB8AC3E}">
        <p14:creationId xmlns:p14="http://schemas.microsoft.com/office/powerpoint/2010/main" val="246693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repeatCount="indefinite" fill="hold" grpId="0" nodeType="afterEffect">
                                  <p:stCondLst>
                                    <p:cond delay="0"/>
                                  </p:stCondLst>
                                  <p:endCondLst>
                                    <p:cond evt="onNext" delay="0">
                                      <p:tgtEl>
                                        <p:sldTgt/>
                                      </p:tgtEl>
                                    </p:cond>
                                  </p:end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228600" y="152400"/>
            <a:ext cx="87630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3600" dirty="0">
                <a:latin typeface="Arial Black" panose="020B0A04020102020204" pitchFamily="34" charset="0"/>
              </a:rPr>
              <a:t>مشخصات سرویس‌های مکانی سه‌بعدی</a:t>
            </a:r>
            <a:endParaRPr lang="en-US" altLang="en-US" sz="3600" dirty="0">
              <a:latin typeface="Arial Black" panose="020B0A04020102020204" pitchFamily="34" charset="0"/>
            </a:endParaRPr>
          </a:p>
        </p:txBody>
      </p:sp>
      <p:pic>
        <p:nvPicPr>
          <p:cNvPr id="4098" name="Picture 2" descr="C:\Users\60368\Desktop\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877" y="1058882"/>
            <a:ext cx="4197373" cy="214151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5486400" y="1524000"/>
            <a:ext cx="305797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a-IR" altLang="en-US" sz="3200" b="1" dirty="0">
                <a:latin typeface="+mn-lt"/>
              </a:rPr>
              <a:t>1- دسترسی آنلاین</a:t>
            </a:r>
            <a:endParaRPr lang="en-US" altLang="en-US" sz="3200" b="1" dirty="0">
              <a:latin typeface="+mn-lt"/>
            </a:endParaRPr>
          </a:p>
        </p:txBody>
      </p:sp>
      <p:sp>
        <p:nvSpPr>
          <p:cNvPr id="9" name="Title 1"/>
          <p:cNvSpPr txBox="1">
            <a:spLocks/>
          </p:cNvSpPr>
          <p:nvPr/>
        </p:nvSpPr>
        <p:spPr>
          <a:xfrm>
            <a:off x="4800600" y="3994150"/>
            <a:ext cx="38862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a-IR" altLang="en-US" sz="3200" b="1" dirty="0">
                <a:latin typeface="+mn-lt"/>
              </a:rPr>
              <a:t>2- بصری‌سازی سه‌بعدی</a:t>
            </a:r>
            <a:endParaRPr lang="en-US" altLang="en-US" sz="3200" b="1" dirty="0">
              <a:latin typeface="+mn-lt"/>
            </a:endParaRPr>
          </a:p>
        </p:txBody>
      </p:sp>
      <p:pic>
        <p:nvPicPr>
          <p:cNvPr id="409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83" t="31423" r="4256"/>
          <a:stretch/>
        </p:blipFill>
        <p:spPr bwMode="auto">
          <a:xfrm>
            <a:off x="537971" y="3505199"/>
            <a:ext cx="4157011" cy="2438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FCC35D5C-0284-60E5-D5AE-1D3D2C6E3C46}"/>
              </a:ext>
            </a:extLst>
          </p:cNvPr>
          <p:cNvSpPr>
            <a:spLocks noGrp="1"/>
          </p:cNvSpPr>
          <p:nvPr>
            <p:ph type="sldNum" sz="quarter" idx="12"/>
          </p:nvPr>
        </p:nvSpPr>
        <p:spPr/>
        <p:txBody>
          <a:bodyPr/>
          <a:lstStyle/>
          <a:p>
            <a:fld id="{8D237C27-054B-4182-834C-C95A91C37D41}" type="slidenum">
              <a:rPr lang="en-US" smtClean="0"/>
              <a:pPr/>
              <a:t>19</a:t>
            </a:fld>
            <a:endParaRPr lang="en-US" dirty="0"/>
          </a:p>
        </p:txBody>
      </p:sp>
    </p:spTree>
    <p:extLst>
      <p:ext uri="{BB962C8B-B14F-4D97-AF65-F5344CB8AC3E}">
        <p14:creationId xmlns:p14="http://schemas.microsoft.com/office/powerpoint/2010/main" val="188031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fade">
                                      <p:cBhvr>
                                        <p:cTn id="11" dur="500"/>
                                        <p:tgtEl>
                                          <p:spTgt spid="409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099"/>
                                        </p:tgtEl>
                                        <p:attrNameLst>
                                          <p:attrName>style.visibility</p:attrName>
                                        </p:attrNameLst>
                                      </p:cBhvr>
                                      <p:to>
                                        <p:strVal val="visible"/>
                                      </p:to>
                                    </p:set>
                                    <p:animEffect transition="in" filter="fade">
                                      <p:cBhvr>
                                        <p:cTn id="20"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8600" y="228600"/>
            <a:ext cx="87630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a-IR" altLang="en-US" sz="4000" dirty="0">
                <a:solidFill>
                  <a:srgbClr val="0000FF"/>
                </a:solidFill>
                <a:latin typeface="Arial Black" panose="020B0A04020102020204" pitchFamily="34" charset="0"/>
              </a:rPr>
              <a:t>فهرست مطالب</a:t>
            </a:r>
            <a:endParaRPr lang="en-US" altLang="en-US" sz="3600" dirty="0">
              <a:solidFill>
                <a:srgbClr val="0000FF"/>
              </a:solidFill>
              <a:latin typeface="Arial Black" panose="020B0A04020102020204" pitchFamily="34" charset="0"/>
            </a:endParaRPr>
          </a:p>
        </p:txBody>
      </p:sp>
      <p:sp>
        <p:nvSpPr>
          <p:cNvPr id="6" name="Title 1"/>
          <p:cNvSpPr txBox="1">
            <a:spLocks/>
          </p:cNvSpPr>
          <p:nvPr/>
        </p:nvSpPr>
        <p:spPr>
          <a:xfrm>
            <a:off x="457200" y="914400"/>
            <a:ext cx="8305800" cy="457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r" rtl="1">
              <a:lnSpc>
                <a:spcPct val="200000"/>
              </a:lnSpc>
              <a:buFont typeface="Wingdings" panose="05000000000000000000" pitchFamily="2" charset="2"/>
              <a:buChar char="Ø"/>
            </a:pPr>
            <a:r>
              <a:rPr lang="en-US" altLang="en-US" sz="3200" b="1" dirty="0">
                <a:latin typeface="+mn-lt"/>
              </a:rPr>
              <a:t>BIM</a:t>
            </a:r>
            <a:r>
              <a:rPr lang="fa-IR" altLang="en-US" sz="3200" b="1" dirty="0">
                <a:latin typeface="+mn-lt"/>
              </a:rPr>
              <a:t> یا مدلسازی سه‌بعدی ساختمان</a:t>
            </a:r>
            <a:endParaRPr lang="en-US" altLang="en-US" sz="3200" b="1" dirty="0">
              <a:latin typeface="+mn-lt"/>
            </a:endParaRPr>
          </a:p>
          <a:p>
            <a:pPr marL="457200" indent="-457200" algn="r" rtl="1">
              <a:lnSpc>
                <a:spcPct val="200000"/>
              </a:lnSpc>
              <a:buFont typeface="Wingdings" panose="05000000000000000000" pitchFamily="2" charset="2"/>
              <a:buChar char="Ø"/>
            </a:pPr>
            <a:r>
              <a:rPr lang="fa-IR" altLang="en-US" sz="3200" b="1" dirty="0">
                <a:latin typeface="+mn-lt"/>
              </a:rPr>
              <a:t>مرور کوتاهی بر چهار استاندارد </a:t>
            </a:r>
            <a:r>
              <a:rPr lang="en-US" altLang="en-US" sz="3200" b="1" dirty="0">
                <a:latin typeface="+mn-lt"/>
              </a:rPr>
              <a:t>OGC</a:t>
            </a:r>
            <a:endParaRPr lang="fa-IR" altLang="en-US" sz="3200" b="1" dirty="0">
              <a:latin typeface="+mn-lt"/>
            </a:endParaRPr>
          </a:p>
          <a:p>
            <a:pPr marL="457200" indent="-457200" algn="r" rtl="1">
              <a:lnSpc>
                <a:spcPct val="200000"/>
              </a:lnSpc>
              <a:buFont typeface="Wingdings" panose="05000000000000000000" pitchFamily="2" charset="2"/>
              <a:buChar char="Ø"/>
            </a:pPr>
            <a:r>
              <a:rPr lang="fa-IR" altLang="en-US" sz="3200" b="1" dirty="0">
                <a:latin typeface="+mn-lt"/>
              </a:rPr>
              <a:t>آموزش مختصری از نرم‌افزار ترسیم سه‌بعدی </a:t>
            </a:r>
            <a:r>
              <a:rPr lang="en-US" altLang="en-US" sz="3200" b="1" dirty="0">
                <a:latin typeface="+mn-lt"/>
              </a:rPr>
              <a:t>Revit</a:t>
            </a:r>
          </a:p>
          <a:p>
            <a:pPr marL="457200" indent="-457200" algn="r" rtl="1">
              <a:lnSpc>
                <a:spcPct val="200000"/>
              </a:lnSpc>
              <a:buFont typeface="Wingdings" panose="05000000000000000000" pitchFamily="2" charset="2"/>
              <a:buChar char="Ø"/>
            </a:pPr>
            <a:r>
              <a:rPr lang="fa-IR" altLang="en-US" sz="3200" b="1" dirty="0">
                <a:latin typeface="+mn-lt"/>
              </a:rPr>
              <a:t>ساخت سرویس‌های سه‌بعدی</a:t>
            </a:r>
            <a:endParaRPr lang="en-US" altLang="en-US" sz="3200" b="1" dirty="0">
              <a:latin typeface="+mn-lt"/>
            </a:endParaRPr>
          </a:p>
        </p:txBody>
      </p:sp>
      <p:sp>
        <p:nvSpPr>
          <p:cNvPr id="2" name="Slide Number Placeholder 1">
            <a:extLst>
              <a:ext uri="{FF2B5EF4-FFF2-40B4-BE49-F238E27FC236}">
                <a16:creationId xmlns:a16="http://schemas.microsoft.com/office/drawing/2014/main" id="{D35A0CD8-0E82-8C4E-ED82-221D634251F0}"/>
              </a:ext>
            </a:extLst>
          </p:cNvPr>
          <p:cNvSpPr>
            <a:spLocks noGrp="1"/>
          </p:cNvSpPr>
          <p:nvPr>
            <p:ph type="sldNum" sz="quarter" idx="12"/>
          </p:nvPr>
        </p:nvSpPr>
        <p:spPr/>
        <p:txBody>
          <a:bodyPr/>
          <a:lstStyle/>
          <a:p>
            <a:fld id="{8D237C27-054B-4182-834C-C95A91C37D41}" type="slidenum">
              <a:rPr lang="en-US" smtClean="0"/>
              <a:pPr/>
              <a:t>2</a:t>
            </a:fld>
            <a:endParaRPr lang="en-US" dirty="0"/>
          </a:p>
        </p:txBody>
      </p:sp>
    </p:spTree>
    <p:extLst>
      <p:ext uri="{BB962C8B-B14F-4D97-AF65-F5344CB8AC3E}">
        <p14:creationId xmlns:p14="http://schemas.microsoft.com/office/powerpoint/2010/main" val="337227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228600" y="152400"/>
            <a:ext cx="87630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3600" dirty="0">
                <a:latin typeface="Arial Black" panose="020B0A04020102020204" pitchFamily="34" charset="0"/>
              </a:rPr>
              <a:t>مشخصات سرویس‌های مکانی سه‌بعدی</a:t>
            </a:r>
            <a:endParaRPr lang="en-US" altLang="en-US" sz="3600" dirty="0">
              <a:latin typeface="Arial Black" panose="020B0A04020102020204" pitchFamily="34" charset="0"/>
            </a:endParaRPr>
          </a:p>
        </p:txBody>
      </p:sp>
      <p:sp>
        <p:nvSpPr>
          <p:cNvPr id="8" name="Title 1"/>
          <p:cNvSpPr txBox="1">
            <a:spLocks/>
          </p:cNvSpPr>
          <p:nvPr/>
        </p:nvSpPr>
        <p:spPr>
          <a:xfrm>
            <a:off x="5940557" y="1600200"/>
            <a:ext cx="305797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a-IR" altLang="en-US" sz="3200" b="1" dirty="0">
                <a:latin typeface="+mn-lt"/>
              </a:rPr>
              <a:t>3- تعامل‌پذیری</a:t>
            </a:r>
            <a:endParaRPr lang="en-US" altLang="en-US" sz="3200" b="1" dirty="0">
              <a:latin typeface="+mn-lt"/>
            </a:endParaRPr>
          </a:p>
        </p:txBody>
      </p:sp>
      <p:sp>
        <p:nvSpPr>
          <p:cNvPr id="9" name="Title 1"/>
          <p:cNvSpPr txBox="1">
            <a:spLocks/>
          </p:cNvSpPr>
          <p:nvPr/>
        </p:nvSpPr>
        <p:spPr>
          <a:xfrm>
            <a:off x="4800600" y="4647000"/>
            <a:ext cx="40386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a-IR" altLang="en-US" sz="3200" b="1" dirty="0">
                <a:latin typeface="+mn-lt"/>
              </a:rPr>
              <a:t>4- امکان ترکیب داده‌ها با یکدیگر</a:t>
            </a:r>
            <a:endParaRPr lang="en-US" altLang="en-US" sz="3200" b="1" dirty="0">
              <a:latin typeface="+mn-lt"/>
            </a:endParaRPr>
          </a:p>
        </p:txBody>
      </p:sp>
      <p:pic>
        <p:nvPicPr>
          <p:cNvPr id="5122" name="Picture 2" descr="C:\Users\60368\Desktop\2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602" y="1108080"/>
            <a:ext cx="4006560" cy="2421469"/>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60368\Desktop\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602" y="3962400"/>
            <a:ext cx="4006559" cy="23939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2D9FFAE-C155-D2E1-4033-C75BA9803957}"/>
              </a:ext>
            </a:extLst>
          </p:cNvPr>
          <p:cNvSpPr>
            <a:spLocks noGrp="1"/>
          </p:cNvSpPr>
          <p:nvPr>
            <p:ph type="sldNum" sz="quarter" idx="12"/>
          </p:nvPr>
        </p:nvSpPr>
        <p:spPr/>
        <p:txBody>
          <a:bodyPr/>
          <a:lstStyle/>
          <a:p>
            <a:fld id="{8D237C27-054B-4182-834C-C95A91C37D41}" type="slidenum">
              <a:rPr lang="en-US" smtClean="0"/>
              <a:pPr/>
              <a:t>20</a:t>
            </a:fld>
            <a:endParaRPr lang="en-US" dirty="0"/>
          </a:p>
        </p:txBody>
      </p:sp>
    </p:spTree>
    <p:extLst>
      <p:ext uri="{BB962C8B-B14F-4D97-AF65-F5344CB8AC3E}">
        <p14:creationId xmlns:p14="http://schemas.microsoft.com/office/powerpoint/2010/main" val="151642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wipe(left)">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5123"/>
                                        </p:tgtEl>
                                        <p:attrNameLst>
                                          <p:attrName>style.visibility</p:attrName>
                                        </p:attrNameLst>
                                      </p:cBhvr>
                                      <p:to>
                                        <p:strVal val="visible"/>
                                      </p:to>
                                    </p:set>
                                    <p:animEffect transition="in" filter="wipe(left)">
                                      <p:cBhvr>
                                        <p:cTn id="19"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228600" y="152400"/>
            <a:ext cx="87630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3600" dirty="0">
                <a:latin typeface="Arial Black" panose="020B0A04020102020204" pitchFamily="34" charset="0"/>
              </a:rPr>
              <a:t>مشخصات سرویس‌های مکانی سه‌بعدی</a:t>
            </a:r>
            <a:endParaRPr lang="en-US" altLang="en-US" sz="3600" dirty="0">
              <a:latin typeface="Arial Black" panose="020B0A04020102020204" pitchFamily="34" charset="0"/>
            </a:endParaRPr>
          </a:p>
        </p:txBody>
      </p:sp>
      <p:sp>
        <p:nvSpPr>
          <p:cNvPr id="8" name="Title 1"/>
          <p:cNvSpPr txBox="1">
            <a:spLocks/>
          </p:cNvSpPr>
          <p:nvPr/>
        </p:nvSpPr>
        <p:spPr>
          <a:xfrm>
            <a:off x="3571430" y="1555832"/>
            <a:ext cx="542017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a-IR" altLang="en-US" sz="3200" b="1" dirty="0">
                <a:latin typeface="+mn-lt"/>
              </a:rPr>
              <a:t>5- تعامل و به اشتراک‌گذاری</a:t>
            </a:r>
            <a:endParaRPr lang="en-US" altLang="en-US" sz="3200" b="1" dirty="0">
              <a:latin typeface="+mn-lt"/>
            </a:endParaRPr>
          </a:p>
        </p:txBody>
      </p:sp>
      <p:pic>
        <p:nvPicPr>
          <p:cNvPr id="6146" name="Picture 2" descr="C:\Users\60368\Desktop\2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5981" y="2886342"/>
            <a:ext cx="6244757" cy="298105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179743DA-7330-840F-1AE2-AA87EC06637B}"/>
              </a:ext>
            </a:extLst>
          </p:cNvPr>
          <p:cNvSpPr>
            <a:spLocks noGrp="1"/>
          </p:cNvSpPr>
          <p:nvPr>
            <p:ph type="sldNum" sz="quarter" idx="12"/>
          </p:nvPr>
        </p:nvSpPr>
        <p:spPr/>
        <p:txBody>
          <a:bodyPr/>
          <a:lstStyle/>
          <a:p>
            <a:fld id="{8D237C27-054B-4182-834C-C95A91C37D41}" type="slidenum">
              <a:rPr lang="en-US" smtClean="0"/>
              <a:pPr/>
              <a:t>21</a:t>
            </a:fld>
            <a:endParaRPr lang="en-US" dirty="0"/>
          </a:p>
        </p:txBody>
      </p:sp>
    </p:spTree>
    <p:extLst>
      <p:ext uri="{BB962C8B-B14F-4D97-AF65-F5344CB8AC3E}">
        <p14:creationId xmlns:p14="http://schemas.microsoft.com/office/powerpoint/2010/main" val="3433824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AutoShape 5"/>
          <p:cNvSpPr>
            <a:spLocks noChangeArrowheads="1"/>
          </p:cNvSpPr>
          <p:nvPr/>
        </p:nvSpPr>
        <p:spPr bwMode="auto">
          <a:xfrm>
            <a:off x="914400" y="2057400"/>
            <a:ext cx="7315199" cy="2743200"/>
          </a:xfrm>
          <a:prstGeom prst="roundRect">
            <a:avLst>
              <a:gd name="adj" fmla="val 16667"/>
            </a:avLst>
          </a:prstGeom>
          <a:solidFill>
            <a:srgbClr val="FFFFBD"/>
          </a:solidFill>
          <a:ln w="28575">
            <a:solidFill>
              <a:srgbClr val="8064A2">
                <a:lumMod val="100000"/>
                <a:lumOff val="0"/>
              </a:srgbClr>
            </a:solidFill>
            <a:round/>
            <a:headEnd/>
            <a:tailEnd/>
          </a:ln>
          <a:effectLst>
            <a:outerShdw dist="107763" dir="18900000" algn="ctr" rotWithShape="0">
              <a:srgbClr val="808080">
                <a:alpha val="50000"/>
              </a:srgbClr>
            </a:outerShdw>
          </a:effectLst>
        </p:spPr>
        <p:txBody>
          <a:bodyPr rot="0" vert="horz" wrap="square" lIns="91440" tIns="45720" rIns="91440" bIns="45720" anchor="t" anchorCtr="0" upright="1">
            <a:noAutofit/>
          </a:bodyPr>
          <a:lstStyle/>
          <a:p>
            <a:pPr algn="ctr" rtl="1"/>
            <a:r>
              <a:rPr lang="fa-IR" sz="4800" b="1" dirty="0">
                <a:effectLst>
                  <a:outerShdw blurRad="152400" dist="393700" dir="17040000" sx="97000" sy="97000" kx="-1800000" algn="bl" rotWithShape="0">
                    <a:prstClr val="black">
                      <a:alpha val="32000"/>
                    </a:prstClr>
                  </a:outerShdw>
                </a:effectLst>
                <a:latin typeface="Arial Black" panose="020B0A04020102020204" pitchFamily="34" charset="0"/>
                <a:cs typeface="+mj-cs"/>
              </a:rPr>
              <a:t>آشنایی با برخی از</a:t>
            </a:r>
          </a:p>
          <a:p>
            <a:pPr algn="ctr" rtl="1"/>
            <a:r>
              <a:rPr lang="fa-IR" sz="4800" b="1" dirty="0">
                <a:effectLst>
                  <a:outerShdw blurRad="152400" dist="393700" dir="17040000" sx="97000" sy="97000" kx="-1800000" algn="bl" rotWithShape="0">
                    <a:prstClr val="black">
                      <a:alpha val="32000"/>
                    </a:prstClr>
                  </a:outerShdw>
                </a:effectLst>
                <a:latin typeface="Arial Black" panose="020B0A04020102020204" pitchFamily="34" charset="0"/>
                <a:cs typeface="+mj-cs"/>
              </a:rPr>
              <a:t>فرمت‌های داده‌های</a:t>
            </a:r>
          </a:p>
          <a:p>
            <a:pPr algn="ctr" rtl="1"/>
            <a:r>
              <a:rPr lang="fa-IR" sz="4800" b="1" dirty="0">
                <a:effectLst>
                  <a:outerShdw blurRad="152400" dist="393700" dir="17040000" sx="97000" sy="97000" kx="-1800000" algn="bl" rotWithShape="0">
                    <a:prstClr val="black">
                      <a:alpha val="32000"/>
                    </a:prstClr>
                  </a:outerShdw>
                </a:effectLst>
                <a:latin typeface="Arial Black" panose="020B0A04020102020204" pitchFamily="34" charset="0"/>
                <a:cs typeface="+mj-cs"/>
              </a:rPr>
              <a:t>مکانی سه‌بعدی</a:t>
            </a:r>
          </a:p>
          <a:p>
            <a:pPr algn="ctr"/>
            <a:endParaRPr lang="en-US" sz="4800" b="1" dirty="0">
              <a:effectLst>
                <a:outerShdw blurRad="152400" dist="393700" dir="17040000" sx="97000" sy="97000" kx="-1800000" algn="bl" rotWithShape="0">
                  <a:prstClr val="black">
                    <a:alpha val="32000"/>
                  </a:prstClr>
                </a:outerShdw>
              </a:effectLst>
              <a:latin typeface="Arial Black" panose="020B0A04020102020204" pitchFamily="34" charset="0"/>
              <a:cs typeface="+mj-cs"/>
            </a:endParaRPr>
          </a:p>
        </p:txBody>
      </p:sp>
    </p:spTree>
    <p:extLst>
      <p:ext uri="{BB962C8B-B14F-4D97-AF65-F5344CB8AC3E}">
        <p14:creationId xmlns:p14="http://schemas.microsoft.com/office/powerpoint/2010/main" val="18141026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228600" y="228600"/>
            <a:ext cx="87630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4000" dirty="0">
                <a:latin typeface="Arial Black" panose="020B0A04020102020204" pitchFamily="34" charset="0"/>
              </a:rPr>
              <a:t>فرمت </a:t>
            </a:r>
            <a:r>
              <a:rPr lang="en-US" altLang="en-US" sz="4000" dirty="0">
                <a:latin typeface="Arial Black" panose="020B0A04020102020204" pitchFamily="34" charset="0"/>
              </a:rPr>
              <a:t>RVT</a:t>
            </a:r>
            <a:r>
              <a:rPr lang="fa-IR" altLang="en-US" sz="4000" dirty="0">
                <a:latin typeface="Arial Black" panose="020B0A04020102020204" pitchFamily="34" charset="0"/>
              </a:rPr>
              <a:t> </a:t>
            </a:r>
          </a:p>
        </p:txBody>
      </p:sp>
      <p:pic>
        <p:nvPicPr>
          <p:cNvPr id="1026" name="Picture 2" descr="C:\Users\AMIRI\Desktop\6.png"/>
          <p:cNvPicPr>
            <a:picLocks noChangeAspect="1" noChangeArrowheads="1"/>
          </p:cNvPicPr>
          <p:nvPr/>
        </p:nvPicPr>
        <p:blipFill>
          <a:blip r:embed="rId3" cstate="print"/>
          <a:srcRect/>
          <a:stretch>
            <a:fillRect/>
          </a:stretch>
        </p:blipFill>
        <p:spPr bwMode="auto">
          <a:xfrm>
            <a:off x="3505200" y="1295400"/>
            <a:ext cx="1761067" cy="1828800"/>
          </a:xfrm>
          <a:prstGeom prst="rect">
            <a:avLst/>
          </a:prstGeom>
          <a:noFill/>
        </p:spPr>
      </p:pic>
      <p:pic>
        <p:nvPicPr>
          <p:cNvPr id="1027" name="Picture 3" descr="C:\Users\AMIRI\Desktop\7.png"/>
          <p:cNvPicPr>
            <a:picLocks noChangeAspect="1" noChangeArrowheads="1"/>
          </p:cNvPicPr>
          <p:nvPr/>
        </p:nvPicPr>
        <p:blipFill>
          <a:blip r:embed="rId4" cstate="print"/>
          <a:srcRect/>
          <a:stretch>
            <a:fillRect/>
          </a:stretch>
        </p:blipFill>
        <p:spPr bwMode="auto">
          <a:xfrm>
            <a:off x="152400" y="3200400"/>
            <a:ext cx="4118709" cy="3167063"/>
          </a:xfrm>
          <a:prstGeom prst="rect">
            <a:avLst/>
          </a:prstGeom>
          <a:noFill/>
        </p:spPr>
      </p:pic>
      <p:pic>
        <p:nvPicPr>
          <p:cNvPr id="1028" name="Picture 4" descr="C:\Users\AMIRI\Desktop\8.png"/>
          <p:cNvPicPr>
            <a:picLocks noChangeAspect="1" noChangeArrowheads="1"/>
          </p:cNvPicPr>
          <p:nvPr/>
        </p:nvPicPr>
        <p:blipFill>
          <a:blip r:embed="rId5" cstate="print"/>
          <a:srcRect/>
          <a:stretch>
            <a:fillRect/>
          </a:stretch>
        </p:blipFill>
        <p:spPr bwMode="auto">
          <a:xfrm>
            <a:off x="4724400" y="3505200"/>
            <a:ext cx="4057650" cy="2716447"/>
          </a:xfrm>
          <a:prstGeom prst="rect">
            <a:avLst/>
          </a:prstGeom>
          <a:noFill/>
        </p:spPr>
      </p:pic>
      <p:sp>
        <p:nvSpPr>
          <p:cNvPr id="2" name="Slide Number Placeholder 1">
            <a:extLst>
              <a:ext uri="{FF2B5EF4-FFF2-40B4-BE49-F238E27FC236}">
                <a16:creationId xmlns:a16="http://schemas.microsoft.com/office/drawing/2014/main" id="{30C64559-A30F-D769-0729-7B1CE0287EB4}"/>
              </a:ext>
            </a:extLst>
          </p:cNvPr>
          <p:cNvSpPr>
            <a:spLocks noGrp="1"/>
          </p:cNvSpPr>
          <p:nvPr>
            <p:ph type="sldNum" sz="quarter" idx="12"/>
          </p:nvPr>
        </p:nvSpPr>
        <p:spPr/>
        <p:txBody>
          <a:bodyPr/>
          <a:lstStyle/>
          <a:p>
            <a:fld id="{8D237C27-054B-4182-834C-C95A91C37D41}" type="slidenum">
              <a:rPr lang="en-US" smtClean="0"/>
              <a:pPr/>
              <a:t>23</a:t>
            </a:fld>
            <a:endParaRPr lang="en-US" dirty="0"/>
          </a:p>
        </p:txBody>
      </p:sp>
    </p:spTree>
    <p:extLst>
      <p:ext uri="{BB962C8B-B14F-4D97-AF65-F5344CB8AC3E}">
        <p14:creationId xmlns:p14="http://schemas.microsoft.com/office/powerpoint/2010/main" val="25644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500"/>
                                  </p:stCondLst>
                                  <p:childTnLst>
                                    <p:set>
                                      <p:cBhvr>
                                        <p:cTn id="6" dur="1" fill="hold">
                                          <p:stCondLst>
                                            <p:cond delay="0"/>
                                          </p:stCondLst>
                                        </p:cTn>
                                        <p:tgtEl>
                                          <p:spTgt spid="1027"/>
                                        </p:tgtEl>
                                        <p:attrNameLst>
                                          <p:attrName>style.visibility</p:attrName>
                                        </p:attrNameLst>
                                      </p:cBhvr>
                                      <p:to>
                                        <p:strVal val="visible"/>
                                      </p:to>
                                    </p:set>
                                    <p:animEffect transition="in" filter="slide(fromLeft)">
                                      <p:cBhvr>
                                        <p:cTn id="7" dur="500"/>
                                        <p:tgtEl>
                                          <p:spTgt spid="1027"/>
                                        </p:tgtEl>
                                      </p:cBhvr>
                                    </p:animEffect>
                                  </p:childTnLst>
                                </p:cTn>
                              </p:par>
                            </p:childTnLst>
                          </p:cTn>
                        </p:par>
                        <p:par>
                          <p:cTn id="8" fill="hold">
                            <p:stCondLst>
                              <p:cond delay="1000"/>
                            </p:stCondLst>
                            <p:childTnLst>
                              <p:par>
                                <p:cTn id="9" presetID="12" presetClass="entr" presetSubtype="2"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slide(fromRight)">
                                      <p:cBhvr>
                                        <p:cTn id="1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AMIRI\Desktop\9.png"/>
          <p:cNvPicPr>
            <a:picLocks noChangeAspect="1" noChangeArrowheads="1"/>
          </p:cNvPicPr>
          <p:nvPr/>
        </p:nvPicPr>
        <p:blipFill>
          <a:blip r:embed="rId3" cstate="print"/>
          <a:srcRect/>
          <a:stretch>
            <a:fillRect/>
          </a:stretch>
        </p:blipFill>
        <p:spPr bwMode="auto">
          <a:xfrm>
            <a:off x="152400" y="1219200"/>
            <a:ext cx="3835087" cy="3581400"/>
          </a:xfrm>
          <a:prstGeom prst="rect">
            <a:avLst/>
          </a:prstGeom>
          <a:noFill/>
        </p:spPr>
      </p:pic>
      <p:pic>
        <p:nvPicPr>
          <p:cNvPr id="2054" name="Picture 6"/>
          <p:cNvPicPr>
            <a:picLocks noChangeAspect="1" noChangeArrowheads="1"/>
          </p:cNvPicPr>
          <p:nvPr/>
        </p:nvPicPr>
        <p:blipFill>
          <a:blip r:embed="rId4" cstate="print"/>
          <a:srcRect/>
          <a:stretch>
            <a:fillRect/>
          </a:stretch>
        </p:blipFill>
        <p:spPr bwMode="auto">
          <a:xfrm>
            <a:off x="3962400" y="1209675"/>
            <a:ext cx="4375834" cy="3057525"/>
          </a:xfrm>
          <a:prstGeom prst="rect">
            <a:avLst/>
          </a:prstGeom>
          <a:noFill/>
          <a:ln w="9525">
            <a:noFill/>
            <a:miter lim="800000"/>
            <a:headEnd/>
            <a:tailEnd/>
          </a:ln>
        </p:spPr>
      </p:pic>
      <p:pic>
        <p:nvPicPr>
          <p:cNvPr id="2051" name="Picture 3"/>
          <p:cNvPicPr>
            <a:picLocks noChangeAspect="1" noChangeArrowheads="1"/>
          </p:cNvPicPr>
          <p:nvPr/>
        </p:nvPicPr>
        <p:blipFill>
          <a:blip r:embed="rId5" cstate="print"/>
          <a:srcRect/>
          <a:stretch>
            <a:fillRect/>
          </a:stretch>
        </p:blipFill>
        <p:spPr bwMode="auto">
          <a:xfrm>
            <a:off x="152400" y="2895600"/>
            <a:ext cx="5279014" cy="3366328"/>
          </a:xfrm>
          <a:prstGeom prst="rect">
            <a:avLst/>
          </a:prstGeom>
          <a:noFill/>
          <a:ln w="9525">
            <a:noFill/>
            <a:miter lim="800000"/>
            <a:headEnd/>
            <a:tailEnd/>
          </a:ln>
        </p:spPr>
      </p:pic>
      <p:pic>
        <p:nvPicPr>
          <p:cNvPr id="2050" name="Picture 2"/>
          <p:cNvPicPr>
            <a:picLocks noChangeAspect="1" noChangeArrowheads="1"/>
          </p:cNvPicPr>
          <p:nvPr/>
        </p:nvPicPr>
        <p:blipFill>
          <a:blip r:embed="rId6" cstate="print"/>
          <a:srcRect/>
          <a:stretch>
            <a:fillRect/>
          </a:stretch>
        </p:blipFill>
        <p:spPr bwMode="auto">
          <a:xfrm>
            <a:off x="4343400" y="3124200"/>
            <a:ext cx="4038600" cy="2833763"/>
          </a:xfrm>
          <a:prstGeom prst="rect">
            <a:avLst/>
          </a:prstGeom>
          <a:noFill/>
          <a:ln w="9525">
            <a:noFill/>
            <a:miter lim="800000"/>
            <a:headEnd/>
            <a:tailEnd/>
          </a:ln>
        </p:spPr>
      </p:pic>
      <p:pic>
        <p:nvPicPr>
          <p:cNvPr id="2055" name="Picture 7"/>
          <p:cNvPicPr>
            <a:picLocks noChangeAspect="1" noChangeArrowheads="1"/>
          </p:cNvPicPr>
          <p:nvPr/>
        </p:nvPicPr>
        <p:blipFill>
          <a:blip r:embed="rId7" cstate="print"/>
          <a:srcRect/>
          <a:stretch>
            <a:fillRect/>
          </a:stretch>
        </p:blipFill>
        <p:spPr bwMode="auto">
          <a:xfrm>
            <a:off x="1524000" y="3886200"/>
            <a:ext cx="5829300" cy="2600325"/>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415E4512-39AF-179F-948A-8429D32BAA4D}"/>
              </a:ext>
            </a:extLst>
          </p:cNvPr>
          <p:cNvSpPr>
            <a:spLocks noGrp="1"/>
          </p:cNvSpPr>
          <p:nvPr>
            <p:ph type="sldNum" sz="quarter" idx="12"/>
          </p:nvPr>
        </p:nvSpPr>
        <p:spPr/>
        <p:txBody>
          <a:bodyPr/>
          <a:lstStyle/>
          <a:p>
            <a:fld id="{8D237C27-054B-4182-834C-C95A91C37D41}" type="slidenum">
              <a:rPr lang="en-US" smtClean="0"/>
              <a:pPr/>
              <a:t>24</a:t>
            </a:fld>
            <a:endParaRPr lang="en-US" dirty="0"/>
          </a:p>
        </p:txBody>
      </p:sp>
      <p:sp>
        <p:nvSpPr>
          <p:cNvPr id="10" name="Title 1"/>
          <p:cNvSpPr txBox="1">
            <a:spLocks/>
          </p:cNvSpPr>
          <p:nvPr/>
        </p:nvSpPr>
        <p:spPr>
          <a:xfrm>
            <a:off x="228600" y="228600"/>
            <a:ext cx="87630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4000" dirty="0">
                <a:latin typeface="Arial Black" panose="020B0A04020102020204" pitchFamily="34" charset="0"/>
              </a:rPr>
              <a:t>فرمت </a:t>
            </a:r>
            <a:r>
              <a:rPr lang="en-US" altLang="en-US" sz="4000" dirty="0">
                <a:latin typeface="Arial Black" panose="020B0A04020102020204" pitchFamily="34" charset="0"/>
              </a:rPr>
              <a:t>RVT</a:t>
            </a:r>
            <a:r>
              <a:rPr lang="fa-IR" altLang="en-US" sz="4000" dirty="0">
                <a:latin typeface="Arial Black" panose="020B0A04020102020204" pitchFamily="34" charset="0"/>
              </a:rPr>
              <a:t> </a:t>
            </a:r>
          </a:p>
        </p:txBody>
      </p:sp>
    </p:spTree>
    <p:extLst>
      <p:ext uri="{BB962C8B-B14F-4D97-AF65-F5344CB8AC3E}">
        <p14:creationId xmlns:p14="http://schemas.microsoft.com/office/powerpoint/2010/main" val="25644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barn(inHorizontal)">
                                      <p:cBhvr>
                                        <p:cTn id="7" dur="500"/>
                                        <p:tgtEl>
                                          <p:spTgt spid="205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barn(inHorizontal)">
                                      <p:cBhvr>
                                        <p:cTn id="12" dur="500"/>
                                        <p:tgtEl>
                                          <p:spTgt spid="205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slide(fromBottom)">
                                      <p:cBhvr>
                                        <p:cTn id="17" dur="500"/>
                                        <p:tgtEl>
                                          <p:spTgt spid="2051"/>
                                        </p:tgtEl>
                                      </p:cBhvr>
                                    </p:animEffect>
                                  </p:childTnLst>
                                </p:cTn>
                              </p:par>
                            </p:childTnLst>
                          </p:cTn>
                        </p:par>
                        <p:par>
                          <p:cTn id="18" fill="hold">
                            <p:stCondLst>
                              <p:cond delay="500"/>
                            </p:stCondLst>
                            <p:childTnLst>
                              <p:par>
                                <p:cTn id="19" presetID="12" presetClass="entr" presetSubtype="4" fill="hold" nodeType="after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slide(fromBottom)">
                                      <p:cBhvr>
                                        <p:cTn id="21" dur="500"/>
                                        <p:tgtEl>
                                          <p:spTgt spid="205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055"/>
                                        </p:tgtEl>
                                        <p:attrNameLst>
                                          <p:attrName>style.visibility</p:attrName>
                                        </p:attrNameLst>
                                      </p:cBhvr>
                                      <p:to>
                                        <p:strVal val="visible"/>
                                      </p:to>
                                    </p:set>
                                    <p:anim calcmode="lin" valueType="num">
                                      <p:cBhvr additive="base">
                                        <p:cTn id="26" dur="500" fill="hold"/>
                                        <p:tgtEl>
                                          <p:spTgt spid="2055"/>
                                        </p:tgtEl>
                                        <p:attrNameLst>
                                          <p:attrName>ppt_x</p:attrName>
                                        </p:attrNameLst>
                                      </p:cBhvr>
                                      <p:tavLst>
                                        <p:tav tm="0">
                                          <p:val>
                                            <p:strVal val="#ppt_x"/>
                                          </p:val>
                                        </p:tav>
                                        <p:tav tm="100000">
                                          <p:val>
                                            <p:strVal val="#ppt_x"/>
                                          </p:val>
                                        </p:tav>
                                      </p:tavLst>
                                    </p:anim>
                                    <p:anim calcmode="lin" valueType="num">
                                      <p:cBhvr additive="base">
                                        <p:cTn id="27" dur="500" fill="hold"/>
                                        <p:tgtEl>
                                          <p:spTgt spid="20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AMIRI\Desktop\11.png"/>
          <p:cNvPicPr>
            <a:picLocks noChangeAspect="1" noChangeArrowheads="1"/>
          </p:cNvPicPr>
          <p:nvPr/>
        </p:nvPicPr>
        <p:blipFill>
          <a:blip r:embed="rId3" cstate="print"/>
          <a:srcRect/>
          <a:stretch>
            <a:fillRect/>
          </a:stretch>
        </p:blipFill>
        <p:spPr bwMode="auto">
          <a:xfrm>
            <a:off x="1823653" y="1295400"/>
            <a:ext cx="5186748" cy="5562600"/>
          </a:xfrm>
          <a:prstGeom prst="rect">
            <a:avLst/>
          </a:prstGeom>
          <a:noFill/>
        </p:spPr>
      </p:pic>
      <p:sp>
        <p:nvSpPr>
          <p:cNvPr id="2" name="Slide Number Placeholder 1">
            <a:extLst>
              <a:ext uri="{FF2B5EF4-FFF2-40B4-BE49-F238E27FC236}">
                <a16:creationId xmlns:a16="http://schemas.microsoft.com/office/drawing/2014/main" id="{A0AFD89A-59AB-A7B9-8470-FB4D8DA7AC40}"/>
              </a:ext>
            </a:extLst>
          </p:cNvPr>
          <p:cNvSpPr>
            <a:spLocks noGrp="1"/>
          </p:cNvSpPr>
          <p:nvPr>
            <p:ph type="sldNum" sz="quarter" idx="12"/>
          </p:nvPr>
        </p:nvSpPr>
        <p:spPr/>
        <p:txBody>
          <a:bodyPr/>
          <a:lstStyle/>
          <a:p>
            <a:fld id="{8D237C27-054B-4182-834C-C95A91C37D41}" type="slidenum">
              <a:rPr lang="en-US" smtClean="0"/>
              <a:pPr/>
              <a:t>25</a:t>
            </a:fld>
            <a:endParaRPr lang="en-US" dirty="0"/>
          </a:p>
        </p:txBody>
      </p:sp>
      <p:sp>
        <p:nvSpPr>
          <p:cNvPr id="5" name="Title 1"/>
          <p:cNvSpPr txBox="1">
            <a:spLocks/>
          </p:cNvSpPr>
          <p:nvPr/>
        </p:nvSpPr>
        <p:spPr>
          <a:xfrm>
            <a:off x="228600" y="228600"/>
            <a:ext cx="87630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4000" dirty="0">
                <a:solidFill>
                  <a:srgbClr val="0000FF"/>
                </a:solidFill>
                <a:latin typeface="Arial Black" panose="020B0A04020102020204" pitchFamily="34" charset="0"/>
              </a:rPr>
              <a:t>فرمت </a:t>
            </a:r>
            <a:r>
              <a:rPr lang="en-US" altLang="en-US" sz="4000" dirty="0">
                <a:solidFill>
                  <a:srgbClr val="0000FF"/>
                </a:solidFill>
                <a:latin typeface="Arial Black" panose="020B0A04020102020204" pitchFamily="34" charset="0"/>
              </a:rPr>
              <a:t>RVT</a:t>
            </a:r>
            <a:r>
              <a:rPr lang="fa-IR" altLang="en-US" sz="4000" dirty="0">
                <a:solidFill>
                  <a:srgbClr val="0000FF"/>
                </a:solidFill>
                <a:latin typeface="Arial Black" panose="020B0A04020102020204" pitchFamily="34" charset="0"/>
              </a:rPr>
              <a:t> </a:t>
            </a:r>
          </a:p>
        </p:txBody>
      </p:sp>
    </p:spTree>
    <p:extLst>
      <p:ext uri="{BB962C8B-B14F-4D97-AF65-F5344CB8AC3E}">
        <p14:creationId xmlns:p14="http://schemas.microsoft.com/office/powerpoint/2010/main" val="256440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MIRI\Desktop\13.png"/>
          <p:cNvPicPr>
            <a:picLocks noChangeAspect="1" noChangeArrowheads="1"/>
          </p:cNvPicPr>
          <p:nvPr/>
        </p:nvPicPr>
        <p:blipFill>
          <a:blip r:embed="rId3" cstate="print"/>
          <a:srcRect/>
          <a:stretch>
            <a:fillRect/>
          </a:stretch>
        </p:blipFill>
        <p:spPr bwMode="auto">
          <a:xfrm>
            <a:off x="3810000" y="990600"/>
            <a:ext cx="1372366" cy="1186051"/>
          </a:xfrm>
          <a:prstGeom prst="rect">
            <a:avLst/>
          </a:prstGeom>
          <a:noFill/>
        </p:spPr>
      </p:pic>
      <p:sp>
        <p:nvSpPr>
          <p:cNvPr id="6" name="Title 1"/>
          <p:cNvSpPr txBox="1">
            <a:spLocks/>
          </p:cNvSpPr>
          <p:nvPr/>
        </p:nvSpPr>
        <p:spPr>
          <a:xfrm>
            <a:off x="685800" y="1905000"/>
            <a:ext cx="8153400" cy="39955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a:lnSpc>
                <a:spcPct val="200000"/>
              </a:lnSpc>
            </a:pPr>
            <a:r>
              <a:rPr lang="fa-IR" altLang="en-US" sz="3200" b="1" dirty="0">
                <a:latin typeface="+mn-lt"/>
              </a:rPr>
              <a:t>1- حجم فایل</a:t>
            </a:r>
          </a:p>
          <a:p>
            <a:pPr algn="r" rtl="1">
              <a:lnSpc>
                <a:spcPct val="200000"/>
              </a:lnSpc>
            </a:pPr>
            <a:r>
              <a:rPr lang="fa-IR" altLang="en-US" sz="3200" b="1" dirty="0">
                <a:latin typeface="+mn-lt"/>
              </a:rPr>
              <a:t>2- مشکلات عملکرد نرم‌افزار </a:t>
            </a:r>
            <a:r>
              <a:rPr lang="en-US" altLang="en-US" sz="3600" b="1" dirty="0">
                <a:latin typeface="+mn-lt"/>
              </a:rPr>
              <a:t>Revit</a:t>
            </a:r>
            <a:endParaRPr lang="en-US" altLang="en-US" sz="3200" b="1" dirty="0">
              <a:latin typeface="+mn-lt"/>
            </a:endParaRPr>
          </a:p>
          <a:p>
            <a:pPr algn="r" rtl="1">
              <a:lnSpc>
                <a:spcPct val="200000"/>
              </a:lnSpc>
            </a:pPr>
            <a:r>
              <a:rPr lang="fa-IR" altLang="en-US" sz="3200" b="1" dirty="0">
                <a:latin typeface="+mn-lt"/>
              </a:rPr>
              <a:t>3- عدم سهولت در استخراج داده‌ها و ویرایش داده‌ها</a:t>
            </a:r>
          </a:p>
          <a:p>
            <a:pPr algn="r" rtl="1">
              <a:lnSpc>
                <a:spcPct val="200000"/>
              </a:lnSpc>
            </a:pPr>
            <a:r>
              <a:rPr lang="fa-IR" altLang="en-US" sz="3200" b="1" dirty="0">
                <a:latin typeface="+mn-lt"/>
              </a:rPr>
              <a:t>4- یادگیری زمان‌بر</a:t>
            </a:r>
            <a:endParaRPr lang="en-US" altLang="en-US" sz="3200" b="1" dirty="0">
              <a:latin typeface="+mn-lt"/>
            </a:endParaRPr>
          </a:p>
        </p:txBody>
      </p:sp>
      <p:sp>
        <p:nvSpPr>
          <p:cNvPr id="2" name="Slide Number Placeholder 1">
            <a:extLst>
              <a:ext uri="{FF2B5EF4-FFF2-40B4-BE49-F238E27FC236}">
                <a16:creationId xmlns:a16="http://schemas.microsoft.com/office/drawing/2014/main" id="{D35A0CD8-0E82-8C4E-ED82-221D634251F0}"/>
              </a:ext>
            </a:extLst>
          </p:cNvPr>
          <p:cNvSpPr>
            <a:spLocks noGrp="1"/>
          </p:cNvSpPr>
          <p:nvPr>
            <p:ph type="sldNum" sz="quarter" idx="12"/>
          </p:nvPr>
        </p:nvSpPr>
        <p:spPr/>
        <p:txBody>
          <a:bodyPr/>
          <a:lstStyle/>
          <a:p>
            <a:fld id="{8D237C27-054B-4182-834C-C95A91C37D41}" type="slidenum">
              <a:rPr lang="en-US" smtClean="0"/>
              <a:pPr/>
              <a:t>26</a:t>
            </a:fld>
            <a:endParaRPr lang="en-US" dirty="0"/>
          </a:p>
        </p:txBody>
      </p:sp>
      <p:sp>
        <p:nvSpPr>
          <p:cNvPr id="11" name="Title 1"/>
          <p:cNvSpPr txBox="1">
            <a:spLocks/>
          </p:cNvSpPr>
          <p:nvPr/>
        </p:nvSpPr>
        <p:spPr>
          <a:xfrm>
            <a:off x="228600" y="228600"/>
            <a:ext cx="87630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4000" dirty="0">
                <a:latin typeface="Arial Black" panose="020B0A04020102020204" pitchFamily="34" charset="0"/>
              </a:rPr>
              <a:t>معایب فرمت </a:t>
            </a:r>
            <a:r>
              <a:rPr lang="en-US" altLang="en-US" sz="4000" dirty="0">
                <a:latin typeface="Arial Black" panose="020B0A04020102020204" pitchFamily="34" charset="0"/>
              </a:rPr>
              <a:t>RVT</a:t>
            </a:r>
            <a:r>
              <a:rPr lang="fa-IR" altLang="en-US" sz="4000" dirty="0">
                <a:latin typeface="Arial Black" panose="020B0A04020102020204" pitchFamily="34" charset="0"/>
              </a:rPr>
              <a:t> </a:t>
            </a:r>
          </a:p>
        </p:txBody>
      </p:sp>
    </p:spTree>
    <p:extLst>
      <p:ext uri="{BB962C8B-B14F-4D97-AF65-F5344CB8AC3E}">
        <p14:creationId xmlns:p14="http://schemas.microsoft.com/office/powerpoint/2010/main" val="25644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3000" fill="hold" nodeType="withEffect">
                                  <p:stCondLst>
                                    <p:cond delay="0"/>
                                  </p:stCondLst>
                                  <p:childTnLst>
                                    <p:anim calcmode="discrete" valueType="str">
                                      <p:cBhvr>
                                        <p:cTn id="6" dur="1000" fill="hold"/>
                                        <p:tgtEl>
                                          <p:spTgt spid="4098"/>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up)">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wipe(up)">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wipe(up)">
                                      <p:cBhvr>
                                        <p:cTn id="21" dur="500"/>
                                        <p:tgtEl>
                                          <p:spTgt spid="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wipe(up)">
                                      <p:cBhvr>
                                        <p:cTn id="2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8600" y="228600"/>
            <a:ext cx="87630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4000" dirty="0">
                <a:latin typeface="Arial Black" panose="020B0A04020102020204" pitchFamily="34" charset="0"/>
              </a:rPr>
              <a:t>به اشتراک‌گذاری فایل </a:t>
            </a:r>
            <a:r>
              <a:rPr lang="en-US" altLang="en-US" sz="4000" dirty="0">
                <a:latin typeface="Arial Black" panose="020B0A04020102020204" pitchFamily="34" charset="0"/>
              </a:rPr>
              <a:t>RVT</a:t>
            </a:r>
            <a:endParaRPr lang="fa-IR" altLang="en-US" sz="4000" dirty="0">
              <a:latin typeface="Arial Black" panose="020B0A04020102020204" pitchFamily="34" charset="0"/>
            </a:endParaRPr>
          </a:p>
        </p:txBody>
      </p:sp>
      <p:pic>
        <p:nvPicPr>
          <p:cNvPr id="1026" name="Picture 2" descr="C:\Users\60368\Desktop\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1715" y="1273917"/>
            <a:ext cx="1542285" cy="154850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2075" y="2590800"/>
            <a:ext cx="802482" cy="832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C:\Users\60368\Desktop\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1200" y="4051658"/>
            <a:ext cx="1638300" cy="21205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AMIRI\Desktop\6.png"/>
          <p:cNvPicPr>
            <a:picLocks noChangeAspect="1" noChangeArrowheads="1"/>
          </p:cNvPicPr>
          <p:nvPr/>
        </p:nvPicPr>
        <p:blipFill>
          <a:blip r:embed="rId6" cstate="print"/>
          <a:srcRect/>
          <a:stretch>
            <a:fillRect/>
          </a:stretch>
        </p:blipFill>
        <p:spPr bwMode="auto">
          <a:xfrm>
            <a:off x="1905000" y="4267200"/>
            <a:ext cx="1761067" cy="1828800"/>
          </a:xfrm>
          <a:prstGeom prst="rect">
            <a:avLst/>
          </a:prstGeom>
          <a:noFill/>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14800" y="4417380"/>
            <a:ext cx="1361361" cy="1373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AD33A513-DF20-8682-CBA9-53EC68F5A6EF}"/>
              </a:ext>
            </a:extLst>
          </p:cNvPr>
          <p:cNvSpPr>
            <a:spLocks noGrp="1"/>
          </p:cNvSpPr>
          <p:nvPr>
            <p:ph type="sldNum" sz="quarter" idx="12"/>
          </p:nvPr>
        </p:nvSpPr>
        <p:spPr/>
        <p:txBody>
          <a:bodyPr/>
          <a:lstStyle/>
          <a:p>
            <a:fld id="{8D237C27-054B-4182-834C-C95A91C37D41}" type="slidenum">
              <a:rPr lang="en-US" smtClean="0"/>
              <a:pPr/>
              <a:t>27</a:t>
            </a:fld>
            <a:endParaRPr lang="en-US" dirty="0"/>
          </a:p>
        </p:txBody>
      </p:sp>
    </p:spTree>
    <p:extLst>
      <p:ext uri="{BB962C8B-B14F-4D97-AF65-F5344CB8AC3E}">
        <p14:creationId xmlns:p14="http://schemas.microsoft.com/office/powerpoint/2010/main" val="360037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29"/>
                                        </p:tgtEl>
                                        <p:attrNameLst>
                                          <p:attrName>style.visibility</p:attrName>
                                        </p:attrNameLst>
                                      </p:cBhvr>
                                      <p:to>
                                        <p:strVal val="visible"/>
                                      </p:to>
                                    </p:set>
                                    <p:animEffect transition="in" filter="wipe(left)">
                                      <p:cBhvr>
                                        <p:cTn id="11" dur="500"/>
                                        <p:tgtEl>
                                          <p:spTgt spid="102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wipe(left)">
                                      <p:cBhvr>
                                        <p:cTn id="1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8600" y="228600"/>
            <a:ext cx="87630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4000" dirty="0">
                <a:latin typeface="Arial Black" panose="020B0A04020102020204" pitchFamily="34" charset="0"/>
              </a:rPr>
              <a:t>فرمت </a:t>
            </a:r>
            <a:r>
              <a:rPr lang="en-US" altLang="en-US" sz="4000" dirty="0">
                <a:latin typeface="Arial Black" panose="020B0A04020102020204" pitchFamily="34" charset="0"/>
              </a:rPr>
              <a:t>IFC</a:t>
            </a:r>
            <a:endParaRPr lang="fa-IR" altLang="en-US" sz="4000" dirty="0">
              <a:latin typeface="Arial Black" panose="020B0A04020102020204" pitchFamily="34" charset="0"/>
            </a:endParaRPr>
          </a:p>
        </p:txBody>
      </p:sp>
      <p:pic>
        <p:nvPicPr>
          <p:cNvPr id="1026" name="Picture 2" descr="C:\Users\60368\Desktop\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041" y="1770139"/>
            <a:ext cx="3795161" cy="18711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60368\Desktop\9.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1770"/>
          <a:stretch/>
        </p:blipFill>
        <p:spPr bwMode="auto">
          <a:xfrm>
            <a:off x="511041" y="3641291"/>
            <a:ext cx="6526213" cy="31146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BD31FF0-3772-FB16-6DCF-88A9CD307D57}"/>
              </a:ext>
            </a:extLst>
          </p:cNvPr>
          <p:cNvSpPr txBox="1"/>
          <p:nvPr/>
        </p:nvSpPr>
        <p:spPr>
          <a:xfrm>
            <a:off x="1600200" y="1062253"/>
            <a:ext cx="6629400" cy="707886"/>
          </a:xfrm>
          <a:prstGeom prst="rect">
            <a:avLst/>
          </a:prstGeom>
          <a:noFill/>
        </p:spPr>
        <p:txBody>
          <a:bodyPr wrap="square" rtlCol="0">
            <a:spAutoFit/>
          </a:bodyPr>
          <a:lstStyle/>
          <a:p>
            <a:r>
              <a:rPr lang="en-US" sz="4000" b="1" dirty="0">
                <a:solidFill>
                  <a:srgbClr val="3333CC"/>
                </a:solidFill>
              </a:rPr>
              <a:t>Industry Foundation Classes</a:t>
            </a:r>
          </a:p>
        </p:txBody>
      </p:sp>
      <p:sp>
        <p:nvSpPr>
          <p:cNvPr id="3" name="Slide Number Placeholder 2">
            <a:extLst>
              <a:ext uri="{FF2B5EF4-FFF2-40B4-BE49-F238E27FC236}">
                <a16:creationId xmlns:a16="http://schemas.microsoft.com/office/drawing/2014/main" id="{8A030A79-C9E8-9684-2B0C-2F80FA1D32F1}"/>
              </a:ext>
            </a:extLst>
          </p:cNvPr>
          <p:cNvSpPr>
            <a:spLocks noGrp="1"/>
          </p:cNvSpPr>
          <p:nvPr>
            <p:ph type="sldNum" sz="quarter" idx="12"/>
          </p:nvPr>
        </p:nvSpPr>
        <p:spPr/>
        <p:txBody>
          <a:bodyPr/>
          <a:lstStyle/>
          <a:p>
            <a:fld id="{8D237C27-054B-4182-834C-C95A91C37D41}" type="slidenum">
              <a:rPr lang="en-US" smtClean="0"/>
              <a:pPr/>
              <a:t>28</a:t>
            </a:fld>
            <a:endParaRPr lang="en-US" dirty="0"/>
          </a:p>
        </p:txBody>
      </p:sp>
    </p:spTree>
    <p:extLst>
      <p:ext uri="{BB962C8B-B14F-4D97-AF65-F5344CB8AC3E}">
        <p14:creationId xmlns:p14="http://schemas.microsoft.com/office/powerpoint/2010/main" val="425275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up)">
                                      <p:cBhvr>
                                        <p:cTn id="12" dur="500"/>
                                        <p:tgtEl>
                                          <p:spTgt spid="1026"/>
                                        </p:tgtEl>
                                      </p:cBhvr>
                                    </p:animEffect>
                                  </p:childTnLst>
                                </p:cTn>
                              </p:par>
                              <p:par>
                                <p:cTn id="13" presetID="22" presetClass="entr" presetSubtype="1"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wipe(up)">
                                      <p:cBhvr>
                                        <p:cTn id="15"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60368\Desktop\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41"/>
          <a:stretch/>
        </p:blipFill>
        <p:spPr bwMode="auto">
          <a:xfrm>
            <a:off x="1" y="1447800"/>
            <a:ext cx="9115336" cy="49625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632CDB49-8B72-0C5A-3A2D-782438EE8CEF}"/>
              </a:ext>
            </a:extLst>
          </p:cNvPr>
          <p:cNvSpPr>
            <a:spLocks noGrp="1"/>
          </p:cNvSpPr>
          <p:nvPr>
            <p:ph type="sldNum" sz="quarter" idx="12"/>
          </p:nvPr>
        </p:nvSpPr>
        <p:spPr/>
        <p:txBody>
          <a:bodyPr/>
          <a:lstStyle/>
          <a:p>
            <a:fld id="{8D237C27-054B-4182-834C-C95A91C37D41}" type="slidenum">
              <a:rPr lang="en-US" smtClean="0"/>
              <a:pPr/>
              <a:t>29</a:t>
            </a:fld>
            <a:endParaRPr lang="en-US" dirty="0"/>
          </a:p>
        </p:txBody>
      </p:sp>
      <p:sp>
        <p:nvSpPr>
          <p:cNvPr id="5" name="Title 1"/>
          <p:cNvSpPr txBox="1">
            <a:spLocks/>
          </p:cNvSpPr>
          <p:nvPr/>
        </p:nvSpPr>
        <p:spPr>
          <a:xfrm>
            <a:off x="228600" y="228600"/>
            <a:ext cx="87630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4000" dirty="0">
                <a:latin typeface="Arial Black" panose="020B0A04020102020204" pitchFamily="34" charset="0"/>
              </a:rPr>
              <a:t>فرمت </a:t>
            </a:r>
            <a:r>
              <a:rPr lang="en-US" altLang="en-US" sz="4000" dirty="0">
                <a:latin typeface="Arial Black" panose="020B0A04020102020204" pitchFamily="34" charset="0"/>
              </a:rPr>
              <a:t>IFC</a:t>
            </a:r>
            <a:endParaRPr lang="fa-IR" altLang="en-US" sz="4000" dirty="0">
              <a:latin typeface="Arial Black" panose="020B0A04020102020204" pitchFamily="34" charset="0"/>
            </a:endParaRPr>
          </a:p>
        </p:txBody>
      </p:sp>
    </p:spTree>
    <p:extLst>
      <p:ext uri="{BB962C8B-B14F-4D97-AF65-F5344CB8AC3E}">
        <p14:creationId xmlns:p14="http://schemas.microsoft.com/office/powerpoint/2010/main" val="3024306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5"/>
          <p:cNvSpPr>
            <a:spLocks noChangeArrowheads="1"/>
          </p:cNvSpPr>
          <p:nvPr/>
        </p:nvSpPr>
        <p:spPr bwMode="auto">
          <a:xfrm>
            <a:off x="838200" y="2133600"/>
            <a:ext cx="7315199" cy="2514600"/>
          </a:xfrm>
          <a:prstGeom prst="roundRect">
            <a:avLst>
              <a:gd name="adj" fmla="val 16667"/>
            </a:avLst>
          </a:prstGeom>
          <a:solidFill>
            <a:srgbClr val="E5FFE5"/>
          </a:solidFill>
          <a:ln w="28575">
            <a:solidFill>
              <a:srgbClr val="8064A2">
                <a:lumMod val="100000"/>
                <a:lumOff val="0"/>
              </a:srgbClr>
            </a:solidFill>
            <a:round/>
            <a:headEnd/>
            <a:tailEnd/>
          </a:ln>
          <a:effectLst>
            <a:outerShdw dist="107763" dir="18900000" algn="ctr" rotWithShape="0">
              <a:srgbClr val="808080">
                <a:alpha val="50000"/>
              </a:srgbClr>
            </a:outerShdw>
          </a:effectLst>
        </p:spPr>
        <p:txBody>
          <a:bodyPr rot="0" vert="horz" wrap="square" lIns="91440" tIns="45720" rIns="91440" bIns="45720" anchor="t" anchorCtr="0" upright="1">
            <a:noAutofit/>
          </a:bodyPr>
          <a:lstStyle/>
          <a:p>
            <a:pPr algn="ctr">
              <a:spcAft>
                <a:spcPts val="0"/>
              </a:spcAft>
            </a:pPr>
            <a:r>
              <a:rPr lang="fa-IR" sz="4800" b="1" dirty="0">
                <a:effectLst>
                  <a:outerShdw blurRad="152400" dist="393700" dir="17040000" sx="97000" sy="97000" kx="-1800000" algn="bl" rotWithShape="0">
                    <a:prstClr val="black">
                      <a:alpha val="32000"/>
                    </a:prstClr>
                  </a:outerShdw>
                </a:effectLst>
                <a:latin typeface="Arial Black" panose="020B0A04020102020204" pitchFamily="34" charset="0"/>
                <a:cs typeface="+mj-cs"/>
              </a:rPr>
              <a:t>مدلسازی سه‌بعدی ساختمان</a:t>
            </a:r>
          </a:p>
          <a:p>
            <a:pPr algn="ctr">
              <a:spcAft>
                <a:spcPts val="0"/>
              </a:spcAft>
            </a:pPr>
            <a:r>
              <a:rPr lang="fa-IR" sz="4800" b="1" dirty="0">
                <a:effectLst>
                  <a:outerShdw blurRad="152400" dist="393700" dir="17040000" sx="97000" sy="97000" kx="-1800000" algn="bl" rotWithShape="0">
                    <a:prstClr val="black">
                      <a:alpha val="32000"/>
                    </a:prstClr>
                  </a:outerShdw>
                </a:effectLst>
                <a:latin typeface="Arial Black" panose="020B0A04020102020204" pitchFamily="34" charset="0"/>
                <a:cs typeface="+mj-cs"/>
              </a:rPr>
              <a:t>یا</a:t>
            </a:r>
          </a:p>
          <a:p>
            <a:pPr algn="ctr">
              <a:spcAft>
                <a:spcPts val="0"/>
              </a:spcAft>
            </a:pPr>
            <a:r>
              <a:rPr lang="en-US" sz="4800" b="1" dirty="0">
                <a:effectLst>
                  <a:outerShdw blurRad="152400" dist="393700" dir="17040000" sx="97000" sy="97000" kx="-1800000" algn="bl" rotWithShape="0">
                    <a:prstClr val="black">
                      <a:alpha val="32000"/>
                    </a:prstClr>
                  </a:outerShdw>
                </a:effectLst>
                <a:latin typeface="Arial Black" panose="020B0A04020102020204" pitchFamily="34" charset="0"/>
                <a:cs typeface="+mj-cs"/>
              </a:rPr>
              <a:t>BIM</a:t>
            </a:r>
            <a:endParaRPr lang="fa-IR" sz="5400" b="1" dirty="0">
              <a:effectLst>
                <a:outerShdw blurRad="152400" dist="393700" dir="17040000" sx="97000" sy="97000" kx="-1800000" algn="bl" rotWithShape="0">
                  <a:prstClr val="black">
                    <a:alpha val="32000"/>
                  </a:prstClr>
                </a:outerShdw>
              </a:effectLst>
              <a:latin typeface="Arial Black" panose="020B0A04020102020204" pitchFamily="34" charset="0"/>
              <a:cs typeface="+mj-cs"/>
            </a:endParaRPr>
          </a:p>
          <a:p>
            <a:pPr algn="ctr" rtl="1">
              <a:spcAft>
                <a:spcPts val="0"/>
              </a:spcAft>
            </a:pPr>
            <a:endParaRPr lang="en-US" sz="5400" b="1" dirty="0">
              <a:effectLst>
                <a:outerShdw blurRad="152400" dist="393700" dir="17040000" sx="97000" sy="97000" kx="-1800000" algn="bl" rotWithShape="0">
                  <a:prstClr val="black">
                    <a:alpha val="32000"/>
                  </a:prstClr>
                </a:outerShdw>
              </a:effectLst>
              <a:latin typeface="Arial Black" panose="020B0A04020102020204" pitchFamily="34" charset="0"/>
              <a:cs typeface="+mj-cs"/>
            </a:endParaRPr>
          </a:p>
        </p:txBody>
      </p:sp>
    </p:spTree>
    <p:extLst>
      <p:ext uri="{BB962C8B-B14F-4D97-AF65-F5344CB8AC3E}">
        <p14:creationId xmlns:p14="http://schemas.microsoft.com/office/powerpoint/2010/main" val="5562889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60368\Desktop\6.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959" t="1453"/>
          <a:stretch/>
        </p:blipFill>
        <p:spPr bwMode="auto">
          <a:xfrm>
            <a:off x="457201" y="990600"/>
            <a:ext cx="8220662"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57599EE-B92F-4B57-54E4-A9C07A6387A5}"/>
              </a:ext>
            </a:extLst>
          </p:cNvPr>
          <p:cNvSpPr>
            <a:spLocks noGrp="1"/>
          </p:cNvSpPr>
          <p:nvPr>
            <p:ph type="sldNum" sz="quarter" idx="12"/>
          </p:nvPr>
        </p:nvSpPr>
        <p:spPr/>
        <p:txBody>
          <a:bodyPr/>
          <a:lstStyle/>
          <a:p>
            <a:fld id="{8D237C27-054B-4182-834C-C95A91C37D41}" type="slidenum">
              <a:rPr lang="en-US" smtClean="0"/>
              <a:pPr/>
              <a:t>30</a:t>
            </a:fld>
            <a:endParaRPr lang="en-US" dirty="0"/>
          </a:p>
        </p:txBody>
      </p:sp>
      <p:sp>
        <p:nvSpPr>
          <p:cNvPr id="5" name="Title 1"/>
          <p:cNvSpPr txBox="1">
            <a:spLocks/>
          </p:cNvSpPr>
          <p:nvPr/>
        </p:nvSpPr>
        <p:spPr>
          <a:xfrm>
            <a:off x="228600" y="228600"/>
            <a:ext cx="87630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4000" dirty="0">
                <a:latin typeface="Arial Black" panose="020B0A04020102020204" pitchFamily="34" charset="0"/>
              </a:rPr>
              <a:t>فرمت </a:t>
            </a:r>
            <a:r>
              <a:rPr lang="en-US" altLang="en-US" sz="4000" dirty="0">
                <a:latin typeface="Arial Black" panose="020B0A04020102020204" pitchFamily="34" charset="0"/>
              </a:rPr>
              <a:t>IFC</a:t>
            </a:r>
            <a:endParaRPr lang="fa-IR" altLang="en-US" sz="4000" dirty="0">
              <a:latin typeface="Arial Black" panose="020B0A04020102020204" pitchFamily="34" charset="0"/>
            </a:endParaRPr>
          </a:p>
        </p:txBody>
      </p:sp>
    </p:spTree>
    <p:extLst>
      <p:ext uri="{BB962C8B-B14F-4D97-AF65-F5344CB8AC3E}">
        <p14:creationId xmlns:p14="http://schemas.microsoft.com/office/powerpoint/2010/main" val="3599873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60368\Desktop\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331" y="1143000"/>
            <a:ext cx="7983537" cy="54578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9233202-5BAD-64C8-CD7D-B2DE36BC3D62}"/>
              </a:ext>
            </a:extLst>
          </p:cNvPr>
          <p:cNvSpPr>
            <a:spLocks noGrp="1"/>
          </p:cNvSpPr>
          <p:nvPr>
            <p:ph type="sldNum" sz="quarter" idx="12"/>
          </p:nvPr>
        </p:nvSpPr>
        <p:spPr/>
        <p:txBody>
          <a:bodyPr/>
          <a:lstStyle/>
          <a:p>
            <a:fld id="{8D237C27-054B-4182-834C-C95A91C37D41}" type="slidenum">
              <a:rPr lang="en-US" smtClean="0"/>
              <a:pPr/>
              <a:t>31</a:t>
            </a:fld>
            <a:endParaRPr lang="en-US" dirty="0"/>
          </a:p>
        </p:txBody>
      </p:sp>
      <p:sp>
        <p:nvSpPr>
          <p:cNvPr id="5" name="Title 1"/>
          <p:cNvSpPr txBox="1">
            <a:spLocks/>
          </p:cNvSpPr>
          <p:nvPr/>
        </p:nvSpPr>
        <p:spPr>
          <a:xfrm>
            <a:off x="228600" y="228600"/>
            <a:ext cx="87630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4000" dirty="0">
                <a:latin typeface="Arial Black" panose="020B0A04020102020204" pitchFamily="34" charset="0"/>
              </a:rPr>
              <a:t>نرم‌افزار رایگان </a:t>
            </a:r>
            <a:r>
              <a:rPr lang="en-US" altLang="en-US" sz="4000" dirty="0" err="1">
                <a:latin typeface="Arial Black" panose="020B0A04020102020204" pitchFamily="34" charset="0"/>
              </a:rPr>
              <a:t>BIMvision</a:t>
            </a:r>
            <a:endParaRPr lang="fa-IR" altLang="en-US" sz="4000" dirty="0">
              <a:latin typeface="Arial Black" panose="020B0A04020102020204" pitchFamily="34" charset="0"/>
            </a:endParaRPr>
          </a:p>
        </p:txBody>
      </p:sp>
    </p:spTree>
    <p:extLst>
      <p:ext uri="{BB962C8B-B14F-4D97-AF65-F5344CB8AC3E}">
        <p14:creationId xmlns:p14="http://schemas.microsoft.com/office/powerpoint/2010/main" val="1313432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233202-5BAD-64C8-CD7D-B2DE36BC3D62}"/>
              </a:ext>
            </a:extLst>
          </p:cNvPr>
          <p:cNvSpPr>
            <a:spLocks noGrp="1"/>
          </p:cNvSpPr>
          <p:nvPr>
            <p:ph type="sldNum" sz="quarter" idx="12"/>
          </p:nvPr>
        </p:nvSpPr>
        <p:spPr/>
        <p:txBody>
          <a:bodyPr/>
          <a:lstStyle/>
          <a:p>
            <a:fld id="{8D237C27-054B-4182-834C-C95A91C37D41}" type="slidenum">
              <a:rPr lang="en-US" smtClean="0"/>
              <a:pPr/>
              <a:t>32</a:t>
            </a:fld>
            <a:endParaRPr lang="en-US" dirty="0"/>
          </a:p>
        </p:txBody>
      </p:sp>
      <p:sp>
        <p:nvSpPr>
          <p:cNvPr id="5" name="Title 1"/>
          <p:cNvSpPr txBox="1">
            <a:spLocks/>
          </p:cNvSpPr>
          <p:nvPr/>
        </p:nvSpPr>
        <p:spPr>
          <a:xfrm>
            <a:off x="228600" y="334445"/>
            <a:ext cx="87630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4000" dirty="0">
                <a:solidFill>
                  <a:srgbClr val="FF0000"/>
                </a:solidFill>
                <a:latin typeface="Arial Black" panose="020B0A04020102020204" pitchFamily="34" charset="0"/>
              </a:rPr>
              <a:t>نرم‌افزار رایگان </a:t>
            </a:r>
            <a:r>
              <a:rPr lang="en-US" altLang="en-US" sz="4000" dirty="0" err="1">
                <a:solidFill>
                  <a:srgbClr val="FF0000"/>
                </a:solidFill>
                <a:latin typeface="Arial Black" panose="020B0A04020102020204" pitchFamily="34" charset="0"/>
              </a:rPr>
              <a:t>BIMvision</a:t>
            </a:r>
            <a:endParaRPr lang="fa-IR" altLang="en-US" sz="4000" dirty="0">
              <a:solidFill>
                <a:srgbClr val="FF0000"/>
              </a:solidFill>
              <a:latin typeface="Arial Black" panose="020B0A04020102020204" pitchFamily="34" charset="0"/>
            </a:endParaRPr>
          </a:p>
          <a:p>
            <a:pPr rtl="1"/>
            <a:r>
              <a:rPr lang="fa-IR" altLang="en-US" sz="4000" dirty="0">
                <a:solidFill>
                  <a:srgbClr val="FF0000"/>
                </a:solidFill>
                <a:latin typeface="Arial Black" panose="020B0A04020102020204" pitchFamily="34" charset="0"/>
              </a:rPr>
              <a:t>(کلیپ 1)</a:t>
            </a:r>
          </a:p>
        </p:txBody>
      </p:sp>
      <p:pic>
        <p:nvPicPr>
          <p:cNvPr id="6" name="Picture 5">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631950"/>
            <a:ext cx="4724400" cy="4724400"/>
          </a:xfrm>
          <a:prstGeom prst="rect">
            <a:avLst/>
          </a:prstGeom>
        </p:spPr>
      </p:pic>
    </p:spTree>
    <p:extLst>
      <p:ext uri="{BB962C8B-B14F-4D97-AF65-F5344CB8AC3E}">
        <p14:creationId xmlns:p14="http://schemas.microsoft.com/office/powerpoint/2010/main" val="3643137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8600" y="505277"/>
            <a:ext cx="87630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4000" dirty="0">
                <a:latin typeface="Arial Black" panose="020B0A04020102020204" pitchFamily="34" charset="0"/>
              </a:rPr>
              <a:t>فرمت استاندارد </a:t>
            </a:r>
            <a:r>
              <a:rPr lang="en-US" altLang="en-US" sz="4000" dirty="0" err="1">
                <a:latin typeface="Arial Black" panose="020B0A04020102020204" pitchFamily="34" charset="0"/>
              </a:rPr>
              <a:t>CityGML</a:t>
            </a:r>
            <a:endParaRPr lang="fa-IR" altLang="en-US" sz="4000" dirty="0">
              <a:latin typeface="Arial Black" panose="020B0A04020102020204" pitchFamily="34" charset="0"/>
            </a:endParaRPr>
          </a:p>
          <a:p>
            <a:pPr rtl="1"/>
            <a:r>
              <a:rPr lang="en-US" altLang="en-US" sz="4000" dirty="0">
                <a:latin typeface="Arial Black" panose="020B0A04020102020204" pitchFamily="34" charset="0"/>
              </a:rPr>
              <a:t>(OGC)</a:t>
            </a:r>
            <a:endParaRPr lang="fa-IR" altLang="en-US" sz="4000" dirty="0">
              <a:latin typeface="Arial Black" panose="020B0A04020102020204" pitchFamily="34" charset="0"/>
            </a:endParaRPr>
          </a:p>
        </p:txBody>
      </p:sp>
      <p:pic>
        <p:nvPicPr>
          <p:cNvPr id="2" name="Picture 2" descr="C:\Users\60368\Desktop\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2057400"/>
            <a:ext cx="6477000" cy="302350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BB7B39B6-5373-D3D5-5DB9-66F5F5531FD3}"/>
              </a:ext>
            </a:extLst>
          </p:cNvPr>
          <p:cNvSpPr>
            <a:spLocks noGrp="1"/>
          </p:cNvSpPr>
          <p:nvPr>
            <p:ph type="sldNum" sz="quarter" idx="12"/>
          </p:nvPr>
        </p:nvSpPr>
        <p:spPr/>
        <p:txBody>
          <a:bodyPr/>
          <a:lstStyle/>
          <a:p>
            <a:fld id="{8D237C27-054B-4182-834C-C95A91C37D41}" type="slidenum">
              <a:rPr lang="en-US" smtClean="0"/>
              <a:pPr/>
              <a:t>33</a:t>
            </a:fld>
            <a:endParaRPr lang="en-US" dirty="0"/>
          </a:p>
        </p:txBody>
      </p:sp>
    </p:spTree>
    <p:extLst>
      <p:ext uri="{BB962C8B-B14F-4D97-AF65-F5344CB8AC3E}">
        <p14:creationId xmlns:p14="http://schemas.microsoft.com/office/powerpoint/2010/main" val="2680662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8600" y="228600"/>
            <a:ext cx="87630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4000" dirty="0">
                <a:latin typeface="Arial Black" panose="020B0A04020102020204" pitchFamily="34" charset="0"/>
              </a:rPr>
              <a:t>فرمت استاندارد </a:t>
            </a:r>
            <a:r>
              <a:rPr lang="en-US" altLang="en-US" sz="4000" dirty="0" err="1">
                <a:latin typeface="Arial Black" panose="020B0A04020102020204" pitchFamily="34" charset="0"/>
              </a:rPr>
              <a:t>CityGML</a:t>
            </a:r>
            <a:endParaRPr lang="fa-IR" altLang="en-US" sz="4000" dirty="0">
              <a:latin typeface="Arial Black" panose="020B0A04020102020204" pitchFamily="34" charset="0"/>
            </a:endParaRPr>
          </a:p>
        </p:txBody>
      </p:sp>
      <p:pic>
        <p:nvPicPr>
          <p:cNvPr id="2051" name="Picture 3" descr="C:\Users\60368\Desktop\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676400"/>
            <a:ext cx="8001000" cy="426781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31DA334-4D5E-B576-1066-F344A91A4675}"/>
              </a:ext>
            </a:extLst>
          </p:cNvPr>
          <p:cNvSpPr>
            <a:spLocks noGrp="1"/>
          </p:cNvSpPr>
          <p:nvPr>
            <p:ph type="sldNum" sz="quarter" idx="12"/>
          </p:nvPr>
        </p:nvSpPr>
        <p:spPr/>
        <p:txBody>
          <a:bodyPr/>
          <a:lstStyle/>
          <a:p>
            <a:fld id="{8D237C27-054B-4182-834C-C95A91C37D41}" type="slidenum">
              <a:rPr lang="en-US" smtClean="0"/>
              <a:pPr/>
              <a:t>34</a:t>
            </a:fld>
            <a:endParaRPr lang="en-US" dirty="0"/>
          </a:p>
        </p:txBody>
      </p:sp>
    </p:spTree>
    <p:extLst>
      <p:ext uri="{BB962C8B-B14F-4D97-AF65-F5344CB8AC3E}">
        <p14:creationId xmlns:p14="http://schemas.microsoft.com/office/powerpoint/2010/main" val="3954670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8600" y="228600"/>
            <a:ext cx="87630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4000" dirty="0">
                <a:latin typeface="Arial Black" panose="020B0A04020102020204" pitchFamily="34" charset="0"/>
              </a:rPr>
              <a:t>طبقه‌بندی عوارض در </a:t>
            </a:r>
            <a:r>
              <a:rPr lang="en-US" altLang="en-US" sz="4000" dirty="0" err="1">
                <a:latin typeface="Arial Black" panose="020B0A04020102020204" pitchFamily="34" charset="0"/>
              </a:rPr>
              <a:t>CityGML</a:t>
            </a:r>
            <a:endParaRPr lang="fa-IR" altLang="en-US" sz="4000" dirty="0">
              <a:latin typeface="Arial Black" panose="020B0A04020102020204" pitchFamily="34" charset="0"/>
            </a:endParaRPr>
          </a:p>
        </p:txBody>
      </p:sp>
      <p:sp>
        <p:nvSpPr>
          <p:cNvPr id="2" name="Slide Number Placeholder 1">
            <a:extLst>
              <a:ext uri="{FF2B5EF4-FFF2-40B4-BE49-F238E27FC236}">
                <a16:creationId xmlns:a16="http://schemas.microsoft.com/office/drawing/2014/main" id="{831DA334-4D5E-B576-1066-F344A91A4675}"/>
              </a:ext>
            </a:extLst>
          </p:cNvPr>
          <p:cNvSpPr>
            <a:spLocks noGrp="1"/>
          </p:cNvSpPr>
          <p:nvPr>
            <p:ph type="sldNum" sz="quarter" idx="12"/>
          </p:nvPr>
        </p:nvSpPr>
        <p:spPr/>
        <p:txBody>
          <a:bodyPr/>
          <a:lstStyle/>
          <a:p>
            <a:fld id="{8D237C27-054B-4182-834C-C95A91C37D41}" type="slidenum">
              <a:rPr lang="en-US" smtClean="0"/>
              <a:pPr/>
              <a:t>35</a:t>
            </a:fld>
            <a:endParaRPr lang="en-US" dirty="0"/>
          </a:p>
        </p:txBody>
      </p:sp>
      <p:sp>
        <p:nvSpPr>
          <p:cNvPr id="4" name="TextBox 3"/>
          <p:cNvSpPr txBox="1"/>
          <p:nvPr/>
        </p:nvSpPr>
        <p:spPr>
          <a:xfrm>
            <a:off x="1077686" y="1371600"/>
            <a:ext cx="7620000" cy="4401205"/>
          </a:xfrm>
          <a:prstGeom prst="rect">
            <a:avLst/>
          </a:prstGeom>
          <a:noFill/>
        </p:spPr>
        <p:txBody>
          <a:bodyPr wrap="square" rtlCol="0">
            <a:spAutoFit/>
          </a:bodyPr>
          <a:lstStyle/>
          <a:p>
            <a:pPr algn="r" rtl="1"/>
            <a:r>
              <a:rPr lang="fa-IR" sz="4000" b="1" dirty="0"/>
              <a:t>1- </a:t>
            </a:r>
            <a:r>
              <a:rPr lang="en-US" sz="3600" b="1" dirty="0"/>
              <a:t>DTM</a:t>
            </a:r>
            <a:r>
              <a:rPr lang="fa-IR" sz="4000" b="1" dirty="0"/>
              <a:t> (رستر منظم، </a:t>
            </a:r>
            <a:r>
              <a:rPr lang="en-US" sz="3600" b="1" dirty="0"/>
              <a:t>TIN</a:t>
            </a:r>
            <a:r>
              <a:rPr lang="fa-IR" sz="4000" b="1" dirty="0"/>
              <a:t>، ابر نقطه و ...)</a:t>
            </a:r>
          </a:p>
          <a:p>
            <a:pPr algn="r" rtl="1"/>
            <a:r>
              <a:rPr lang="fa-IR" sz="4000" b="1" dirty="0"/>
              <a:t>2- </a:t>
            </a:r>
            <a:r>
              <a:rPr lang="en-US" sz="3600" b="1" dirty="0"/>
              <a:t>Site</a:t>
            </a:r>
            <a:r>
              <a:rPr lang="fa-IR" sz="4000" b="1" dirty="0"/>
              <a:t>ها (ساختمان، پل، تونل)</a:t>
            </a:r>
          </a:p>
          <a:p>
            <a:pPr algn="r" rtl="1"/>
            <a:r>
              <a:rPr lang="fa-IR" sz="4000" b="1" dirty="0"/>
              <a:t>3- پوشش گیاهی</a:t>
            </a:r>
          </a:p>
          <a:p>
            <a:pPr algn="r" rtl="1"/>
            <a:r>
              <a:rPr lang="fa-IR" sz="4000" b="1" dirty="0"/>
              <a:t>4- عوارض آبی</a:t>
            </a:r>
          </a:p>
          <a:p>
            <a:pPr algn="r" rtl="1"/>
            <a:r>
              <a:rPr lang="fa-IR" sz="4000" b="1" dirty="0"/>
              <a:t>5- حمل و نقل</a:t>
            </a:r>
          </a:p>
          <a:p>
            <a:pPr algn="r" rtl="1"/>
            <a:r>
              <a:rPr lang="fa-IR" sz="4000" b="1" dirty="0"/>
              <a:t>6- مبلمان شهری</a:t>
            </a:r>
          </a:p>
          <a:p>
            <a:pPr algn="r" rtl="1"/>
            <a:r>
              <a:rPr lang="fa-IR" sz="4000" b="1" dirty="0"/>
              <a:t>7- گروه بندی قابل تعریف توسط کاربر</a:t>
            </a:r>
          </a:p>
        </p:txBody>
      </p:sp>
    </p:spTree>
    <p:extLst>
      <p:ext uri="{BB962C8B-B14F-4D97-AF65-F5344CB8AC3E}">
        <p14:creationId xmlns:p14="http://schemas.microsoft.com/office/powerpoint/2010/main" val="2440933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8600" y="457200"/>
            <a:ext cx="87630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4000" dirty="0">
                <a:latin typeface="Arial Black" panose="020B0A04020102020204" pitchFamily="34" charset="0"/>
              </a:rPr>
              <a:t>سطوح مختلف تعریف شده در </a:t>
            </a:r>
            <a:r>
              <a:rPr lang="en-US" altLang="en-US" sz="4000" dirty="0" err="1">
                <a:latin typeface="Arial Black" panose="020B0A04020102020204" pitchFamily="34" charset="0"/>
              </a:rPr>
              <a:t>CityGML</a:t>
            </a:r>
            <a:endParaRPr lang="fa-IR" altLang="en-US" sz="4000" dirty="0">
              <a:latin typeface="Arial Black" panose="020B0A04020102020204" pitchFamily="34" charset="0"/>
            </a:endParaRPr>
          </a:p>
          <a:p>
            <a:pPr rtl="1"/>
            <a:r>
              <a:rPr lang="fa-IR" altLang="en-US" sz="4000" dirty="0">
                <a:latin typeface="Arial Black" panose="020B0A04020102020204" pitchFamily="34" charset="0"/>
              </a:rPr>
              <a:t>(بر اساس جزئیات)</a:t>
            </a:r>
          </a:p>
        </p:txBody>
      </p:sp>
      <p:sp>
        <p:nvSpPr>
          <p:cNvPr id="2" name="Slide Number Placeholder 1">
            <a:extLst>
              <a:ext uri="{FF2B5EF4-FFF2-40B4-BE49-F238E27FC236}">
                <a16:creationId xmlns:a16="http://schemas.microsoft.com/office/drawing/2014/main" id="{831DA334-4D5E-B576-1066-F344A91A4675}"/>
              </a:ext>
            </a:extLst>
          </p:cNvPr>
          <p:cNvSpPr>
            <a:spLocks noGrp="1"/>
          </p:cNvSpPr>
          <p:nvPr>
            <p:ph type="sldNum" sz="quarter" idx="12"/>
          </p:nvPr>
        </p:nvSpPr>
        <p:spPr/>
        <p:txBody>
          <a:bodyPr/>
          <a:lstStyle/>
          <a:p>
            <a:fld id="{8D237C27-054B-4182-834C-C95A91C37D41}" type="slidenum">
              <a:rPr lang="en-US" smtClean="0"/>
              <a:pPr/>
              <a:t>36</a:t>
            </a:fld>
            <a:endParaRPr lang="en-US" dirty="0"/>
          </a:p>
        </p:txBody>
      </p:sp>
      <p:sp>
        <p:nvSpPr>
          <p:cNvPr id="5" name="TextBox 4"/>
          <p:cNvSpPr txBox="1"/>
          <p:nvPr/>
        </p:nvSpPr>
        <p:spPr>
          <a:xfrm>
            <a:off x="739180" y="1511463"/>
            <a:ext cx="7741840" cy="4708981"/>
          </a:xfrm>
          <a:prstGeom prst="rect">
            <a:avLst/>
          </a:prstGeom>
          <a:noFill/>
        </p:spPr>
        <p:txBody>
          <a:bodyPr wrap="square" rtlCol="0">
            <a:spAutoFit/>
          </a:bodyPr>
          <a:lstStyle/>
          <a:p>
            <a:pPr marL="571500" marR="0" lvl="0" indent="-571500" algn="r" defTabSz="914400" rtl="1"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4000" b="1" i="0" u="none" strike="noStrike" kern="1200" cap="none" spc="0" normalizeH="0" baseline="0" noProof="0" dirty="0">
                <a:ln>
                  <a:noFill/>
                </a:ln>
                <a:effectLst/>
                <a:uLnTx/>
                <a:uFillTx/>
                <a:latin typeface="Calibri"/>
                <a:ea typeface="+mn-ea"/>
                <a:cs typeface="Arial" panose="020B0604020202020204" pitchFamily="34" charset="0"/>
              </a:rPr>
              <a:t>LOD0</a:t>
            </a:r>
            <a:endParaRPr kumimoji="0" lang="en-US" sz="4000" b="1" i="0" u="none" strike="noStrike" kern="1200" cap="none" spc="0" normalizeH="0" baseline="0" noProof="0" dirty="0">
              <a:ln>
                <a:noFill/>
              </a:ln>
              <a:effectLst/>
              <a:uLnTx/>
              <a:uFillTx/>
              <a:latin typeface="Calibri"/>
              <a:ea typeface="+mn-ea"/>
            </a:endParaRPr>
          </a:p>
          <a:p>
            <a:pPr marL="571500" marR="0" lvl="0" indent="-571500" algn="r" defTabSz="914400" rtl="1" eaLnBrk="1" fontAlgn="auto" latinLnBrk="0" hangingPunct="1">
              <a:lnSpc>
                <a:spcPct val="150000"/>
              </a:lnSpc>
              <a:spcBef>
                <a:spcPts val="0"/>
              </a:spcBef>
              <a:spcAft>
                <a:spcPts val="0"/>
              </a:spcAft>
              <a:buClrTx/>
              <a:buSzTx/>
              <a:buFont typeface="Wingdings" panose="05000000000000000000" pitchFamily="2" charset="2"/>
              <a:buChar char="q"/>
              <a:tabLst/>
              <a:defRPr/>
            </a:pPr>
            <a:r>
              <a:rPr lang="en-US" sz="4000" b="1" dirty="0">
                <a:latin typeface="Calibri"/>
                <a:cs typeface="Arial" panose="020B0604020202020204" pitchFamily="34" charset="0"/>
              </a:rPr>
              <a:t>LOD1</a:t>
            </a:r>
            <a:endParaRPr kumimoji="0" lang="fa-IR" sz="4000" b="1" i="0" u="none" strike="noStrike" kern="1200" cap="none" spc="0" normalizeH="0" baseline="0" noProof="0" dirty="0">
              <a:ln>
                <a:noFill/>
              </a:ln>
              <a:effectLst/>
              <a:uLnTx/>
              <a:uFillTx/>
              <a:latin typeface="Calibri"/>
              <a:cs typeface="Arial" panose="020B0604020202020204" pitchFamily="34" charset="0"/>
            </a:endParaRPr>
          </a:p>
          <a:p>
            <a:pPr marL="571500" marR="0" lvl="0" indent="-571500" algn="r" defTabSz="914400" rtl="1"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4000" b="1" i="0" u="none" strike="noStrike" kern="1200" cap="none" spc="0" normalizeH="0" baseline="0" noProof="0" dirty="0">
                <a:ln>
                  <a:noFill/>
                </a:ln>
                <a:effectLst/>
                <a:uLnTx/>
                <a:uFillTx/>
                <a:latin typeface="Calibri"/>
                <a:ea typeface="+mn-ea"/>
                <a:cs typeface="Arial" panose="020B0604020202020204" pitchFamily="34" charset="0"/>
              </a:rPr>
              <a:t>LOD2</a:t>
            </a:r>
            <a:endParaRPr kumimoji="0" lang="fa-IR" sz="4000" b="1" i="0" u="none" strike="noStrike" kern="1200" cap="none" spc="0" normalizeH="0" baseline="0" noProof="0" dirty="0">
              <a:ln>
                <a:noFill/>
              </a:ln>
              <a:effectLst/>
              <a:uLnTx/>
              <a:uFillTx/>
              <a:latin typeface="Calibri"/>
              <a:ea typeface="+mn-ea"/>
              <a:cs typeface="Arial" panose="020B0604020202020204" pitchFamily="34" charset="0"/>
            </a:endParaRPr>
          </a:p>
          <a:p>
            <a:pPr marL="571500" marR="0" lvl="0" indent="-571500" algn="r" defTabSz="914400" rtl="1"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4000" b="1" i="0" u="none" strike="noStrike" kern="1200" cap="none" spc="0" normalizeH="0" baseline="0" noProof="0" dirty="0">
                <a:ln>
                  <a:noFill/>
                </a:ln>
                <a:effectLst/>
                <a:uLnTx/>
                <a:uFillTx/>
                <a:latin typeface="Calibri"/>
                <a:ea typeface="+mn-ea"/>
                <a:cs typeface="Arial" panose="020B0604020202020204" pitchFamily="34" charset="0"/>
              </a:rPr>
              <a:t>LOD3</a:t>
            </a:r>
            <a:endParaRPr kumimoji="0" lang="fa-IR" sz="4000" b="1" i="0" u="none" strike="noStrike" kern="1200" cap="none" spc="0" normalizeH="0" baseline="0" noProof="0" dirty="0">
              <a:ln>
                <a:noFill/>
              </a:ln>
              <a:effectLst/>
              <a:uLnTx/>
              <a:uFillTx/>
              <a:latin typeface="Calibri"/>
              <a:ea typeface="+mn-ea"/>
              <a:cs typeface="Arial" panose="020B0604020202020204" pitchFamily="34" charset="0"/>
            </a:endParaRPr>
          </a:p>
          <a:p>
            <a:pPr marL="571500" marR="0" lvl="0" indent="-571500" algn="r" defTabSz="914400" rtl="1"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4000" b="1" i="0" u="none" strike="noStrike" kern="1200" cap="none" spc="0" normalizeH="0" baseline="0" noProof="0" dirty="0">
                <a:ln>
                  <a:noFill/>
                </a:ln>
                <a:effectLst/>
                <a:uLnTx/>
                <a:uFillTx/>
                <a:latin typeface="Calibri"/>
                <a:ea typeface="+mn-ea"/>
                <a:cs typeface="Arial" panose="020B0604020202020204" pitchFamily="34" charset="0"/>
              </a:rPr>
              <a:t>LOD4</a:t>
            </a:r>
            <a:endParaRPr kumimoji="0" lang="fa-IR" sz="4000" b="1" i="0" u="none" strike="noStrike" kern="1200" cap="none" spc="0" normalizeH="0" baseline="0" noProof="0" dirty="0">
              <a:ln>
                <a:noFill/>
              </a:ln>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61363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up)">
                                      <p:cBhvr>
                                        <p:cTn id="11" dur="500"/>
                                        <p:tgtEl>
                                          <p:spTgt spid="5">
                                            <p:txEl>
                                              <p:pRg st="1" end="1"/>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up)">
                                      <p:cBhvr>
                                        <p:cTn id="15" dur="500"/>
                                        <p:tgtEl>
                                          <p:spTgt spid="5">
                                            <p:txEl>
                                              <p:pRg st="2" end="2"/>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wipe(up)">
                                      <p:cBhvr>
                                        <p:cTn id="19" dur="500"/>
                                        <p:tgtEl>
                                          <p:spTgt spid="5">
                                            <p:txEl>
                                              <p:pRg st="3" end="3"/>
                                            </p:txEl>
                                          </p:spTgt>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up)">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8600" y="457200"/>
            <a:ext cx="87630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4000" dirty="0">
                <a:latin typeface="Arial Black" panose="020B0A04020102020204" pitchFamily="34" charset="0"/>
              </a:rPr>
              <a:t>سطوح مختلف جنرالیزاسیون تعریف شده در </a:t>
            </a:r>
            <a:r>
              <a:rPr lang="en-US" altLang="en-US" sz="4000" dirty="0" err="1">
                <a:latin typeface="Arial Black" panose="020B0A04020102020204" pitchFamily="34" charset="0"/>
              </a:rPr>
              <a:t>CityGML</a:t>
            </a:r>
            <a:r>
              <a:rPr lang="fa-IR" altLang="en-US" sz="4000" dirty="0">
                <a:latin typeface="Arial Black" panose="020B0A04020102020204" pitchFamily="34" charset="0"/>
              </a:rPr>
              <a:t> (بر اساس جزئیات)</a:t>
            </a:r>
          </a:p>
        </p:txBody>
      </p:sp>
      <p:sp>
        <p:nvSpPr>
          <p:cNvPr id="2" name="Slide Number Placeholder 1">
            <a:extLst>
              <a:ext uri="{FF2B5EF4-FFF2-40B4-BE49-F238E27FC236}">
                <a16:creationId xmlns:a16="http://schemas.microsoft.com/office/drawing/2014/main" id="{831DA334-4D5E-B576-1066-F344A91A4675}"/>
              </a:ext>
            </a:extLst>
          </p:cNvPr>
          <p:cNvSpPr>
            <a:spLocks noGrp="1"/>
          </p:cNvSpPr>
          <p:nvPr>
            <p:ph type="sldNum" sz="quarter" idx="12"/>
          </p:nvPr>
        </p:nvSpPr>
        <p:spPr/>
        <p:txBody>
          <a:bodyPr/>
          <a:lstStyle/>
          <a:p>
            <a:fld id="{8D237C27-054B-4182-834C-C95A91C37D41}" type="slidenum">
              <a:rPr lang="en-US" smtClean="0"/>
              <a:pPr/>
              <a:t>37</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88" y="2057400"/>
            <a:ext cx="8794892" cy="2971799"/>
          </a:xfrm>
          <a:prstGeom prst="rect">
            <a:avLst/>
          </a:prstGeom>
        </p:spPr>
      </p:pic>
    </p:spTree>
    <p:extLst>
      <p:ext uri="{BB962C8B-B14F-4D97-AF65-F5344CB8AC3E}">
        <p14:creationId xmlns:p14="http://schemas.microsoft.com/office/powerpoint/2010/main" val="2218912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8600" y="228600"/>
            <a:ext cx="87630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4000" dirty="0">
                <a:latin typeface="Arial Black" panose="020B0A04020102020204" pitchFamily="34" charset="0"/>
              </a:rPr>
              <a:t>فرمت </a:t>
            </a:r>
            <a:r>
              <a:rPr lang="en-US" altLang="en-US" sz="4000" dirty="0">
                <a:latin typeface="Arial Black" panose="020B0A04020102020204" pitchFamily="34" charset="0"/>
              </a:rPr>
              <a:t>IFC</a:t>
            </a:r>
            <a:endParaRPr lang="fa-IR" altLang="en-US" sz="4000" dirty="0">
              <a:latin typeface="Arial Black" panose="020B0A04020102020204" pitchFamily="34" charset="0"/>
            </a:endParaRPr>
          </a:p>
        </p:txBody>
      </p:sp>
      <p:pic>
        <p:nvPicPr>
          <p:cNvPr id="5122" name="Picture 2" descr="C:\Users\60368\Desktop\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990600"/>
            <a:ext cx="7191973"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E89A1545-CE30-13E8-184D-DB5C3FCC022E}"/>
              </a:ext>
            </a:extLst>
          </p:cNvPr>
          <p:cNvSpPr>
            <a:spLocks noGrp="1"/>
          </p:cNvSpPr>
          <p:nvPr>
            <p:ph type="sldNum" sz="quarter" idx="12"/>
          </p:nvPr>
        </p:nvSpPr>
        <p:spPr/>
        <p:txBody>
          <a:bodyPr/>
          <a:lstStyle/>
          <a:p>
            <a:fld id="{8D237C27-054B-4182-834C-C95A91C37D41}" type="slidenum">
              <a:rPr lang="en-US" smtClean="0"/>
              <a:pPr/>
              <a:t>38</a:t>
            </a:fld>
            <a:endParaRPr lang="en-US" dirty="0"/>
          </a:p>
        </p:txBody>
      </p:sp>
    </p:spTree>
    <p:extLst>
      <p:ext uri="{BB962C8B-B14F-4D97-AF65-F5344CB8AC3E}">
        <p14:creationId xmlns:p14="http://schemas.microsoft.com/office/powerpoint/2010/main" val="2903117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8600" y="228600"/>
            <a:ext cx="87630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4000" dirty="0">
                <a:latin typeface="Arial Black" panose="020B0A04020102020204" pitchFamily="34" charset="0"/>
              </a:rPr>
              <a:t>توپولوژی در </a:t>
            </a:r>
            <a:r>
              <a:rPr lang="en-US" altLang="en-US" sz="3600" dirty="0" err="1">
                <a:latin typeface="Arial Black" panose="020B0A04020102020204" pitchFamily="34" charset="0"/>
              </a:rPr>
              <a:t>CityGML</a:t>
            </a:r>
            <a:endParaRPr lang="fa-IR" altLang="en-US" sz="4000" dirty="0">
              <a:latin typeface="Arial Black" panose="020B0A04020102020204" pitchFamily="34" charset="0"/>
            </a:endParaRPr>
          </a:p>
        </p:txBody>
      </p:sp>
      <p:pic>
        <p:nvPicPr>
          <p:cNvPr id="2050" name="Picture 2" descr="C:\Users\60368\Desktop\1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676400"/>
            <a:ext cx="7887745"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EA3E0887-C43B-26F1-09CD-AAEFEC8A9351}"/>
              </a:ext>
            </a:extLst>
          </p:cNvPr>
          <p:cNvSpPr>
            <a:spLocks noGrp="1"/>
          </p:cNvSpPr>
          <p:nvPr>
            <p:ph type="sldNum" sz="quarter" idx="12"/>
          </p:nvPr>
        </p:nvSpPr>
        <p:spPr/>
        <p:txBody>
          <a:bodyPr/>
          <a:lstStyle/>
          <a:p>
            <a:fld id="{8D237C27-054B-4182-834C-C95A91C37D41}" type="slidenum">
              <a:rPr lang="en-US" smtClean="0"/>
              <a:pPr/>
              <a:t>39</a:t>
            </a:fld>
            <a:endParaRPr lang="en-US" dirty="0"/>
          </a:p>
        </p:txBody>
      </p:sp>
    </p:spTree>
    <p:extLst>
      <p:ext uri="{BB962C8B-B14F-4D97-AF65-F5344CB8AC3E}">
        <p14:creationId xmlns:p14="http://schemas.microsoft.com/office/powerpoint/2010/main" val="2953708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533400" y="152400"/>
            <a:ext cx="8229600" cy="914400"/>
          </a:xfrm>
        </p:spPr>
        <p:txBody>
          <a:bodyPr>
            <a:noAutofit/>
          </a:bodyPr>
          <a:lstStyle/>
          <a:p>
            <a:pPr rtl="1"/>
            <a:r>
              <a:rPr lang="fa-IR" altLang="en-US" sz="3600" dirty="0">
                <a:latin typeface="Arial Black" panose="020B0A04020102020204" pitchFamily="34" charset="0"/>
              </a:rPr>
              <a:t>تعریف </a:t>
            </a:r>
            <a:r>
              <a:rPr lang="en-US" altLang="en-US" sz="3600" dirty="0">
                <a:latin typeface="Arial Black" panose="020B0A04020102020204" pitchFamily="34" charset="0"/>
              </a:rPr>
              <a:t>BIM</a:t>
            </a:r>
            <a:br>
              <a:rPr lang="en-US" altLang="en-US" sz="3600" dirty="0">
                <a:latin typeface="Arial Black" panose="020B0A04020102020204" pitchFamily="34" charset="0"/>
              </a:rPr>
            </a:br>
            <a:r>
              <a:rPr lang="en-US" altLang="en-US" sz="3600" dirty="0">
                <a:latin typeface="Arial Black" panose="020B0A04020102020204" pitchFamily="34" charset="0"/>
              </a:rPr>
              <a:t>(Building Information Modeling)</a:t>
            </a:r>
          </a:p>
        </p:txBody>
      </p:sp>
      <p:sp>
        <p:nvSpPr>
          <p:cNvPr id="4" name="Slide Number Placeholder 3">
            <a:extLst>
              <a:ext uri="{FF2B5EF4-FFF2-40B4-BE49-F238E27FC236}">
                <a16:creationId xmlns:a16="http://schemas.microsoft.com/office/drawing/2014/main" id="{4314151C-0FC1-89BC-D7D7-32DF811447AA}"/>
              </a:ext>
            </a:extLst>
          </p:cNvPr>
          <p:cNvSpPr>
            <a:spLocks noGrp="1"/>
          </p:cNvSpPr>
          <p:nvPr>
            <p:ph type="sldNum" sz="quarter" idx="12"/>
          </p:nvPr>
        </p:nvSpPr>
        <p:spPr/>
        <p:txBody>
          <a:bodyPr/>
          <a:lstStyle/>
          <a:p>
            <a:fld id="{8D237C27-054B-4182-834C-C95A91C37D41}" type="slidenum">
              <a:rPr lang="en-US" smtClean="0"/>
              <a:pPr/>
              <a:t>4</a:t>
            </a:fld>
            <a:endParaRPr lang="en-US" dirty="0"/>
          </a:p>
        </p:txBody>
      </p:sp>
      <p:pic>
        <p:nvPicPr>
          <p:cNvPr id="3" name="Picture 2">
            <a:extLst>
              <a:ext uri="{FF2B5EF4-FFF2-40B4-BE49-F238E27FC236}">
                <a16:creationId xmlns:a16="http://schemas.microsoft.com/office/drawing/2014/main" id="{493DCB20-52A2-19AD-0151-C167E0ACE1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524000"/>
            <a:ext cx="5943600" cy="3736630"/>
          </a:xfrm>
          <a:prstGeom prst="rect">
            <a:avLst/>
          </a:prstGeom>
        </p:spPr>
      </p:pic>
      <p:pic>
        <p:nvPicPr>
          <p:cNvPr id="7" name="Picture 6">
            <a:extLst>
              <a:ext uri="{FF2B5EF4-FFF2-40B4-BE49-F238E27FC236}">
                <a16:creationId xmlns:a16="http://schemas.microsoft.com/office/drawing/2014/main" id="{69F2485A-FFE6-6AB9-188F-EE2D13970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355907"/>
            <a:ext cx="3962400" cy="5349693"/>
          </a:xfrm>
          <a:prstGeom prst="rect">
            <a:avLst/>
          </a:prstGeom>
        </p:spPr>
      </p:pic>
    </p:spTree>
    <p:extLst>
      <p:ext uri="{BB962C8B-B14F-4D97-AF65-F5344CB8AC3E}">
        <p14:creationId xmlns:p14="http://schemas.microsoft.com/office/powerpoint/2010/main" val="202773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12" presetClass="entr" presetSubtype="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lef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8600" y="228600"/>
            <a:ext cx="8763000" cy="1295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4000" dirty="0">
                <a:latin typeface="Arial Black" panose="020B0A04020102020204" pitchFamily="34" charset="0"/>
              </a:rPr>
              <a:t>المان‌های مهم ساختمان در </a:t>
            </a:r>
            <a:r>
              <a:rPr lang="en-US" altLang="en-US" sz="4000" dirty="0" err="1">
                <a:latin typeface="Arial Black" panose="020B0A04020102020204" pitchFamily="34" charset="0"/>
              </a:rPr>
              <a:t>CityGML</a:t>
            </a:r>
            <a:endParaRPr lang="fa-IR" altLang="en-US" sz="4000" dirty="0">
              <a:latin typeface="Arial Black" panose="020B0A04020102020204" pitchFamily="34" charset="0"/>
            </a:endParaRPr>
          </a:p>
        </p:txBody>
      </p:sp>
      <p:pic>
        <p:nvPicPr>
          <p:cNvPr id="1026" name="Picture 2" descr="C:\Users\60368\Desktop\10.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698"/>
          <a:stretch/>
        </p:blipFill>
        <p:spPr bwMode="auto">
          <a:xfrm>
            <a:off x="1676400" y="1805050"/>
            <a:ext cx="5791200" cy="48243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812A896-9D8F-C776-D5B8-832269319757}"/>
              </a:ext>
            </a:extLst>
          </p:cNvPr>
          <p:cNvSpPr>
            <a:spLocks noGrp="1"/>
          </p:cNvSpPr>
          <p:nvPr>
            <p:ph type="sldNum" sz="quarter" idx="12"/>
          </p:nvPr>
        </p:nvSpPr>
        <p:spPr/>
        <p:txBody>
          <a:bodyPr/>
          <a:lstStyle/>
          <a:p>
            <a:fld id="{8D237C27-054B-4182-834C-C95A91C37D41}" type="slidenum">
              <a:rPr lang="en-US" smtClean="0"/>
              <a:pPr/>
              <a:t>40</a:t>
            </a:fld>
            <a:endParaRPr lang="en-US" dirty="0"/>
          </a:p>
        </p:txBody>
      </p:sp>
    </p:spTree>
    <p:extLst>
      <p:ext uri="{BB962C8B-B14F-4D97-AF65-F5344CB8AC3E}">
        <p14:creationId xmlns:p14="http://schemas.microsoft.com/office/powerpoint/2010/main" val="11021831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8600" y="228600"/>
            <a:ext cx="8763000" cy="1524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4000" dirty="0">
                <a:latin typeface="Arial Black" panose="020B0A04020102020204" pitchFamily="34" charset="0"/>
              </a:rPr>
              <a:t>دسته‌بندی عوارض در </a:t>
            </a:r>
            <a:r>
              <a:rPr lang="en-US" altLang="en-US" sz="4000" dirty="0" err="1">
                <a:latin typeface="Arial Black" panose="020B0A04020102020204" pitchFamily="34" charset="0"/>
              </a:rPr>
              <a:t>CityGML</a:t>
            </a:r>
            <a:endParaRPr lang="fa-IR" altLang="en-US" sz="4000" dirty="0">
              <a:latin typeface="Arial Black" panose="020B0A04020102020204" pitchFamily="34" charset="0"/>
            </a:endParaRPr>
          </a:p>
        </p:txBody>
      </p:sp>
      <p:sp>
        <p:nvSpPr>
          <p:cNvPr id="5" name="Title 1"/>
          <p:cNvSpPr txBox="1">
            <a:spLocks/>
          </p:cNvSpPr>
          <p:nvPr/>
        </p:nvSpPr>
        <p:spPr>
          <a:xfrm>
            <a:off x="271462" y="2286000"/>
            <a:ext cx="8753475" cy="3505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lnSpc>
                <a:spcPct val="150000"/>
              </a:lnSpc>
              <a:buFont typeface="Courier New" panose="02070309020205020404" pitchFamily="49" charset="0"/>
              <a:buChar char="o"/>
            </a:pPr>
            <a:r>
              <a:rPr lang="en-US" altLang="en-US" sz="2800" b="1" dirty="0">
                <a:latin typeface="+mn-lt"/>
              </a:rPr>
              <a:t>Digital Terrain Models</a:t>
            </a:r>
          </a:p>
          <a:p>
            <a:pPr marL="457200" indent="-457200" algn="l">
              <a:lnSpc>
                <a:spcPct val="150000"/>
              </a:lnSpc>
              <a:buFont typeface="Courier New" panose="02070309020205020404" pitchFamily="49" charset="0"/>
              <a:buChar char="o"/>
            </a:pPr>
            <a:r>
              <a:rPr lang="en-US" sz="2800" b="1" dirty="0">
                <a:latin typeface="+mn-lt"/>
              </a:rPr>
              <a:t>Sites (buildings, bridges, and tunnels)</a:t>
            </a:r>
            <a:endParaRPr lang="fa-IR" sz="2800" b="1" dirty="0">
              <a:latin typeface="+mn-lt"/>
            </a:endParaRPr>
          </a:p>
          <a:p>
            <a:pPr marL="457200" indent="-457200" algn="l">
              <a:lnSpc>
                <a:spcPct val="150000"/>
              </a:lnSpc>
              <a:buFont typeface="Courier New" panose="02070309020205020404" pitchFamily="49" charset="0"/>
              <a:buChar char="o"/>
            </a:pPr>
            <a:r>
              <a:rPr lang="en-US" sz="2800" b="1" dirty="0">
                <a:latin typeface="+mn-lt"/>
              </a:rPr>
              <a:t>Vegetation</a:t>
            </a:r>
            <a:endParaRPr lang="fa-IR" sz="2800" b="1" dirty="0">
              <a:latin typeface="+mn-lt"/>
            </a:endParaRPr>
          </a:p>
          <a:p>
            <a:pPr marL="457200" indent="-457200" algn="l">
              <a:lnSpc>
                <a:spcPct val="150000"/>
              </a:lnSpc>
              <a:buFont typeface="Courier New" panose="02070309020205020404" pitchFamily="49" charset="0"/>
              <a:buChar char="o"/>
            </a:pPr>
            <a:r>
              <a:rPr lang="en-US" sz="2800" b="1" dirty="0">
                <a:latin typeface="+mn-lt"/>
              </a:rPr>
              <a:t>Water bodies</a:t>
            </a:r>
            <a:endParaRPr lang="fa-IR" sz="2800" b="1" dirty="0">
              <a:latin typeface="+mn-lt"/>
            </a:endParaRPr>
          </a:p>
          <a:p>
            <a:pPr marL="457200" indent="-457200" algn="l">
              <a:lnSpc>
                <a:spcPct val="150000"/>
              </a:lnSpc>
              <a:buFont typeface="Courier New" panose="02070309020205020404" pitchFamily="49" charset="0"/>
              <a:buChar char="o"/>
            </a:pPr>
            <a:r>
              <a:rPr lang="en-US" sz="2800" b="1" dirty="0">
                <a:latin typeface="+mn-lt"/>
              </a:rPr>
              <a:t>Transportation facilities</a:t>
            </a:r>
            <a:endParaRPr lang="fa-IR" sz="2800" b="1" dirty="0">
              <a:latin typeface="+mn-lt"/>
            </a:endParaRPr>
          </a:p>
          <a:p>
            <a:pPr marL="457200" indent="-457200" algn="l">
              <a:lnSpc>
                <a:spcPct val="150000"/>
              </a:lnSpc>
              <a:buFont typeface="Courier New" panose="02070309020205020404" pitchFamily="49" charset="0"/>
              <a:buChar char="o"/>
            </a:pPr>
            <a:r>
              <a:rPr lang="en-US" sz="2800" b="1" dirty="0">
                <a:latin typeface="+mn-lt"/>
              </a:rPr>
              <a:t>Land use</a:t>
            </a:r>
            <a:endParaRPr lang="fa-IR" sz="2800" b="1" dirty="0">
              <a:latin typeface="+mn-lt"/>
            </a:endParaRPr>
          </a:p>
          <a:p>
            <a:pPr marL="457200" indent="-457200" algn="l">
              <a:lnSpc>
                <a:spcPct val="150000"/>
              </a:lnSpc>
              <a:buFont typeface="Courier New" panose="02070309020205020404" pitchFamily="49" charset="0"/>
              <a:buChar char="o"/>
            </a:pPr>
            <a:r>
              <a:rPr lang="en-US" sz="2800" b="1" dirty="0">
                <a:latin typeface="+mn-lt"/>
              </a:rPr>
              <a:t>City furniture</a:t>
            </a:r>
            <a:endParaRPr lang="fa-IR" sz="2800" b="1" dirty="0">
              <a:latin typeface="+mn-lt"/>
            </a:endParaRPr>
          </a:p>
          <a:p>
            <a:pPr marL="457200" indent="-457200" algn="l">
              <a:lnSpc>
                <a:spcPct val="150000"/>
              </a:lnSpc>
              <a:buFont typeface="Courier New" panose="02070309020205020404" pitchFamily="49" charset="0"/>
              <a:buChar char="o"/>
            </a:pPr>
            <a:endParaRPr lang="en-US" altLang="en-US" sz="2800" b="1" dirty="0">
              <a:latin typeface="+mn-lt"/>
            </a:endParaRPr>
          </a:p>
        </p:txBody>
      </p:sp>
      <p:sp>
        <p:nvSpPr>
          <p:cNvPr id="2" name="Slide Number Placeholder 1">
            <a:extLst>
              <a:ext uri="{FF2B5EF4-FFF2-40B4-BE49-F238E27FC236}">
                <a16:creationId xmlns:a16="http://schemas.microsoft.com/office/drawing/2014/main" id="{456DAF2D-B433-D7D9-7CD5-70AB2AD315AA}"/>
              </a:ext>
            </a:extLst>
          </p:cNvPr>
          <p:cNvSpPr>
            <a:spLocks noGrp="1"/>
          </p:cNvSpPr>
          <p:nvPr>
            <p:ph type="sldNum" sz="quarter" idx="12"/>
          </p:nvPr>
        </p:nvSpPr>
        <p:spPr/>
        <p:txBody>
          <a:bodyPr/>
          <a:lstStyle/>
          <a:p>
            <a:fld id="{8D237C27-054B-4182-834C-C95A91C37D41}" type="slidenum">
              <a:rPr lang="en-US" smtClean="0"/>
              <a:pPr/>
              <a:t>41</a:t>
            </a:fld>
            <a:endParaRPr lang="en-US" dirty="0"/>
          </a:p>
        </p:txBody>
      </p:sp>
    </p:spTree>
    <p:extLst>
      <p:ext uri="{BB962C8B-B14F-4D97-AF65-F5344CB8AC3E}">
        <p14:creationId xmlns:p14="http://schemas.microsoft.com/office/powerpoint/2010/main" val="262728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8600" y="381000"/>
            <a:ext cx="8763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4000" dirty="0">
                <a:latin typeface="Arial Black" panose="020B0A04020102020204" pitchFamily="34" charset="0"/>
              </a:rPr>
              <a:t>فرمت استاندارد </a:t>
            </a:r>
            <a:r>
              <a:rPr lang="en-US" altLang="en-US" sz="4000" dirty="0">
                <a:latin typeface="Arial Black" panose="020B0A04020102020204" pitchFamily="34" charset="0"/>
              </a:rPr>
              <a:t>3D Tiles</a:t>
            </a:r>
            <a:endParaRPr lang="fa-IR" altLang="en-US" sz="4000" dirty="0">
              <a:latin typeface="Arial Black" panose="020B0A04020102020204" pitchFamily="34" charset="0"/>
            </a:endParaRPr>
          </a:p>
          <a:p>
            <a:pPr rtl="1"/>
            <a:r>
              <a:rPr lang="en-US" altLang="en-US" sz="4000" dirty="0">
                <a:latin typeface="Arial Black" panose="020B0A04020102020204" pitchFamily="34" charset="0"/>
              </a:rPr>
              <a:t>(OGC)</a:t>
            </a:r>
            <a:endParaRPr lang="fa-IR" altLang="en-US" sz="4000" dirty="0">
              <a:latin typeface="Arial Black" panose="020B0A04020102020204" pitchFamily="34" charset="0"/>
            </a:endParaRPr>
          </a:p>
        </p:txBody>
      </p:sp>
      <p:pic>
        <p:nvPicPr>
          <p:cNvPr id="1026" name="Picture 2" descr="C:\Users\60368\Desktop\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729" y="2286000"/>
            <a:ext cx="8352742" cy="21431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B4E7E1C1-7A0F-802D-689F-B511EF45EDC7}"/>
              </a:ext>
            </a:extLst>
          </p:cNvPr>
          <p:cNvSpPr>
            <a:spLocks noGrp="1"/>
          </p:cNvSpPr>
          <p:nvPr>
            <p:ph type="sldNum" sz="quarter" idx="12"/>
          </p:nvPr>
        </p:nvSpPr>
        <p:spPr/>
        <p:txBody>
          <a:bodyPr/>
          <a:lstStyle/>
          <a:p>
            <a:fld id="{8D237C27-054B-4182-834C-C95A91C37D41}" type="slidenum">
              <a:rPr lang="en-US" smtClean="0"/>
              <a:pPr/>
              <a:t>42</a:t>
            </a:fld>
            <a:endParaRPr lang="en-US" dirty="0"/>
          </a:p>
        </p:txBody>
      </p:sp>
    </p:spTree>
    <p:extLst>
      <p:ext uri="{BB962C8B-B14F-4D97-AF65-F5344CB8AC3E}">
        <p14:creationId xmlns:p14="http://schemas.microsoft.com/office/powerpoint/2010/main" val="13277930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36660" y="304800"/>
            <a:ext cx="87630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4000" dirty="0">
                <a:latin typeface="Arial Black" panose="020B0A04020102020204" pitchFamily="34" charset="0"/>
              </a:rPr>
              <a:t>فرمت استاندارد </a:t>
            </a:r>
            <a:r>
              <a:rPr lang="en-US" altLang="en-US" sz="4000" dirty="0">
                <a:latin typeface="Arial Black" panose="020B0A04020102020204" pitchFamily="34" charset="0"/>
              </a:rPr>
              <a:t>3D Tiles</a:t>
            </a:r>
            <a:endParaRPr lang="fa-IR" altLang="en-US" sz="4000" dirty="0">
              <a:latin typeface="Arial Black" panose="020B0A04020102020204" pitchFamily="34" charset="0"/>
            </a:endParaRPr>
          </a:p>
          <a:p>
            <a:pPr rtl="1"/>
            <a:r>
              <a:rPr lang="en-US" altLang="en-US" sz="4000" dirty="0">
                <a:latin typeface="Arial Black" panose="020B0A04020102020204" pitchFamily="34" charset="0"/>
              </a:rPr>
              <a:t>(OGC)</a:t>
            </a:r>
            <a:endParaRPr lang="fa-IR" altLang="en-US" sz="4000" dirty="0">
              <a:latin typeface="Arial Black" panose="020B0A04020102020204" pitchFamily="34" charset="0"/>
            </a:endParaRPr>
          </a:p>
        </p:txBody>
      </p:sp>
      <p:pic>
        <p:nvPicPr>
          <p:cNvPr id="3075" name="Picture 3" descr="C:\Users\60368\Desktop\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87" y="1447801"/>
            <a:ext cx="8992147" cy="477501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26A539F-F593-7BE1-FC5E-47861397BAC4}"/>
              </a:ext>
            </a:extLst>
          </p:cNvPr>
          <p:cNvSpPr>
            <a:spLocks noGrp="1"/>
          </p:cNvSpPr>
          <p:nvPr>
            <p:ph type="sldNum" sz="quarter" idx="12"/>
          </p:nvPr>
        </p:nvSpPr>
        <p:spPr/>
        <p:txBody>
          <a:bodyPr/>
          <a:lstStyle/>
          <a:p>
            <a:fld id="{8D237C27-054B-4182-834C-C95A91C37D41}" type="slidenum">
              <a:rPr lang="en-US" smtClean="0"/>
              <a:pPr/>
              <a:t>43</a:t>
            </a:fld>
            <a:endParaRPr lang="en-US" dirty="0"/>
          </a:p>
        </p:txBody>
      </p:sp>
    </p:spTree>
    <p:extLst>
      <p:ext uri="{BB962C8B-B14F-4D97-AF65-F5344CB8AC3E}">
        <p14:creationId xmlns:p14="http://schemas.microsoft.com/office/powerpoint/2010/main" val="42266710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8600" y="228600"/>
            <a:ext cx="87630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4000" dirty="0">
                <a:latin typeface="Arial Black" panose="020B0A04020102020204" pitchFamily="34" charset="0"/>
              </a:rPr>
              <a:t>فرمت استاندارد </a:t>
            </a:r>
            <a:r>
              <a:rPr lang="en-US" altLang="en-US" sz="4000" dirty="0">
                <a:latin typeface="Arial Black" panose="020B0A04020102020204" pitchFamily="34" charset="0"/>
              </a:rPr>
              <a:t>3D Tiles</a:t>
            </a:r>
            <a:endParaRPr lang="fa-IR" altLang="en-US" sz="4000" dirty="0">
              <a:latin typeface="Arial Black" panose="020B0A04020102020204" pitchFamily="34" charset="0"/>
            </a:endParaRPr>
          </a:p>
          <a:p>
            <a:pPr rtl="1"/>
            <a:r>
              <a:rPr lang="en-US" altLang="en-US" sz="4000" dirty="0">
                <a:latin typeface="Arial Black" panose="020B0A04020102020204" pitchFamily="34" charset="0"/>
              </a:rPr>
              <a:t>(OGC)</a:t>
            </a:r>
            <a:endParaRPr lang="fa-IR" altLang="en-US" sz="4000" dirty="0">
              <a:latin typeface="Arial Black" panose="020B0A04020102020204" pitchFamily="34" charset="0"/>
            </a:endParaRPr>
          </a:p>
        </p:txBody>
      </p:sp>
      <p:pic>
        <p:nvPicPr>
          <p:cNvPr id="2055" name="Picture 7" descr="C:\Users\60368\Desktop\8.png"/>
          <p:cNvPicPr>
            <a:picLocks noChangeAspect="1" noChangeArrowheads="1"/>
          </p:cNvPicPr>
          <p:nvPr/>
        </p:nvPicPr>
        <p:blipFill rotWithShape="1">
          <a:blip r:embed="rId3">
            <a:extLst>
              <a:ext uri="{28A0092B-C50C-407E-A947-70E740481C1C}">
                <a14:useLocalDpi xmlns:a14="http://schemas.microsoft.com/office/drawing/2010/main" val="0"/>
              </a:ext>
            </a:extLst>
          </a:blip>
          <a:srcRect l="31429"/>
          <a:stretch/>
        </p:blipFill>
        <p:spPr bwMode="auto">
          <a:xfrm>
            <a:off x="3221182" y="1576387"/>
            <a:ext cx="54864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3177639" y="1576387"/>
            <a:ext cx="5486400" cy="4876800"/>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3" name="Left Arrow 2"/>
          <p:cNvSpPr/>
          <p:nvPr/>
        </p:nvSpPr>
        <p:spPr>
          <a:xfrm>
            <a:off x="2600325" y="3695700"/>
            <a:ext cx="457200" cy="228600"/>
          </a:xfrm>
          <a:prstGeom prst="leftArrow">
            <a:avLst/>
          </a:prstGeom>
          <a:solidFill>
            <a:srgbClr val="F1F9D5"/>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4" name="Rounded Rectangle 3"/>
          <p:cNvSpPr/>
          <p:nvPr/>
        </p:nvSpPr>
        <p:spPr>
          <a:xfrm>
            <a:off x="685800" y="3276600"/>
            <a:ext cx="1811215" cy="990600"/>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5" name="Slide Number Placeholder 4">
            <a:extLst>
              <a:ext uri="{FF2B5EF4-FFF2-40B4-BE49-F238E27FC236}">
                <a16:creationId xmlns:a16="http://schemas.microsoft.com/office/drawing/2014/main" id="{4F9EF728-0219-B794-8245-0DB5930AB24F}"/>
              </a:ext>
            </a:extLst>
          </p:cNvPr>
          <p:cNvSpPr>
            <a:spLocks noGrp="1"/>
          </p:cNvSpPr>
          <p:nvPr>
            <p:ph type="sldNum" sz="quarter" idx="12"/>
          </p:nvPr>
        </p:nvSpPr>
        <p:spPr/>
        <p:txBody>
          <a:bodyPr/>
          <a:lstStyle/>
          <a:p>
            <a:fld id="{8D237C27-054B-4182-834C-C95A91C37D41}" type="slidenum">
              <a:rPr lang="en-US" smtClean="0"/>
              <a:pPr/>
              <a:t>44</a:t>
            </a:fld>
            <a:endParaRPr lang="en-US" dirty="0"/>
          </a:p>
        </p:txBody>
      </p:sp>
      <p:pic>
        <p:nvPicPr>
          <p:cNvPr id="7" name="Picture 6">
            <a:extLst>
              <a:ext uri="{FF2B5EF4-FFF2-40B4-BE49-F238E27FC236}">
                <a16:creationId xmlns:a16="http://schemas.microsoft.com/office/drawing/2014/main" id="{FFF581D0-31B4-7327-FC9C-8763B0D665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019" y="3406775"/>
            <a:ext cx="1717431" cy="762000"/>
          </a:xfrm>
          <a:prstGeom prst="rect">
            <a:avLst/>
          </a:prstGeom>
        </p:spPr>
      </p:pic>
      <p:pic>
        <p:nvPicPr>
          <p:cNvPr id="10" name="Graphic 9" descr="Right pointing backhand index with solid fill">
            <a:extLst>
              <a:ext uri="{FF2B5EF4-FFF2-40B4-BE49-F238E27FC236}">
                <a16:creationId xmlns:a16="http://schemas.microsoft.com/office/drawing/2014/main" id="{AEF8C0E6-4ED5-BE3B-6E13-D3B5E9A4174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6428" y="3406775"/>
            <a:ext cx="492124" cy="492124"/>
          </a:xfrm>
          <a:prstGeom prst="rect">
            <a:avLst/>
          </a:prstGeom>
        </p:spPr>
      </p:pic>
      <p:pic>
        <p:nvPicPr>
          <p:cNvPr id="11" name="Graphic 10" descr="Right pointing backhand index with solid fill">
            <a:extLst>
              <a:ext uri="{FF2B5EF4-FFF2-40B4-BE49-F238E27FC236}">
                <a16:creationId xmlns:a16="http://schemas.microsoft.com/office/drawing/2014/main" id="{AED25E45-D54E-A033-B045-4DBFAFC5793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5974" y="3768725"/>
            <a:ext cx="492124" cy="492124"/>
          </a:xfrm>
          <a:prstGeom prst="rect">
            <a:avLst/>
          </a:prstGeom>
        </p:spPr>
      </p:pic>
    </p:spTree>
    <p:extLst>
      <p:ext uri="{BB962C8B-B14F-4D97-AF65-F5344CB8AC3E}">
        <p14:creationId xmlns:p14="http://schemas.microsoft.com/office/powerpoint/2010/main" val="244083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500"/>
                                        <p:tgtEl>
                                          <p:spTgt spid="7"/>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35" presetClass="emph" presetSubtype="0" repeatCount="3000" fill="hold" nodeType="withEffect">
                                  <p:stCondLst>
                                    <p:cond delay="0"/>
                                  </p:stCondLst>
                                  <p:childTnLst>
                                    <p:anim calcmode="discrete" valueType="str">
                                      <p:cBhvr>
                                        <p:cTn id="25"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35" presetClass="emph" presetSubtype="0" repeatCount="3000" fill="hold" nodeType="withEffect">
                                  <p:stCondLst>
                                    <p:cond delay="0"/>
                                  </p:stCondLst>
                                  <p:childTnLst>
                                    <p:anim calcmode="discrete" valueType="str">
                                      <p:cBhvr>
                                        <p:cTn id="32" dur="1000" fill="hold"/>
                                        <p:tgtEl>
                                          <p:spTgt spid="11"/>
                                        </p:tgtEl>
                                        <p:attrNameLst>
                                          <p:attrName>style.visibility</p:attrName>
                                        </p:attrNameLst>
                                      </p:cBhvr>
                                      <p:tavLst>
                                        <p:tav tm="0">
                                          <p:val>
                                            <p:strVal val="hidden"/>
                                          </p:val>
                                        </p:tav>
                                        <p:tav tm="50000">
                                          <p:val>
                                            <p:strVal val="visible"/>
                                          </p:val>
                                        </p:tav>
                                      </p:tavLst>
                                    </p:anim>
                                  </p:childTnLst>
                                </p:cTn>
                              </p:par>
                              <p:par>
                                <p:cTn id="33" presetID="1" presetClass="exit" presetSubtype="0" fill="hold" nodeType="with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8600" y="381000"/>
            <a:ext cx="8763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4000" dirty="0">
                <a:latin typeface="Arial Black" panose="020B0A04020102020204" pitchFamily="34" charset="0"/>
              </a:rPr>
              <a:t>فرمت استاندارد </a:t>
            </a:r>
            <a:r>
              <a:rPr lang="en-US" altLang="en-US" sz="4000" dirty="0">
                <a:latin typeface="Arial Black" panose="020B0A04020102020204" pitchFamily="34" charset="0"/>
              </a:rPr>
              <a:t>I3S</a:t>
            </a:r>
            <a:endParaRPr lang="fa-IR" altLang="en-US" sz="4000" dirty="0">
              <a:latin typeface="Arial Black" panose="020B0A04020102020204" pitchFamily="34" charset="0"/>
            </a:endParaRPr>
          </a:p>
          <a:p>
            <a:r>
              <a:rPr lang="en-US" altLang="en-US" sz="4000" dirty="0">
                <a:latin typeface="Arial Black" panose="020B0A04020102020204" pitchFamily="34" charset="0"/>
              </a:rPr>
              <a:t>(OGC)</a:t>
            </a:r>
            <a:endParaRPr lang="fa-IR" altLang="en-US" sz="4000" dirty="0">
              <a:latin typeface="Arial Black" panose="020B0A04020102020204" pitchFamily="34" charset="0"/>
            </a:endParaRPr>
          </a:p>
        </p:txBody>
      </p:sp>
      <p:sp>
        <p:nvSpPr>
          <p:cNvPr id="2" name="Slide Number Placeholder 1">
            <a:extLst>
              <a:ext uri="{FF2B5EF4-FFF2-40B4-BE49-F238E27FC236}">
                <a16:creationId xmlns:a16="http://schemas.microsoft.com/office/drawing/2014/main" id="{B4E7E1C1-7A0F-802D-689F-B511EF45EDC7}"/>
              </a:ext>
            </a:extLst>
          </p:cNvPr>
          <p:cNvSpPr>
            <a:spLocks noGrp="1"/>
          </p:cNvSpPr>
          <p:nvPr>
            <p:ph type="sldNum" sz="quarter" idx="12"/>
          </p:nvPr>
        </p:nvSpPr>
        <p:spPr/>
        <p:txBody>
          <a:bodyPr/>
          <a:lstStyle/>
          <a:p>
            <a:fld id="{8D237C27-054B-4182-834C-C95A91C37D41}" type="slidenum">
              <a:rPr lang="en-US" smtClean="0"/>
              <a:pPr/>
              <a:t>45</a:t>
            </a:fld>
            <a:endParaRPr lang="en-US" dirty="0"/>
          </a:p>
        </p:txBody>
      </p:sp>
      <p:sp>
        <p:nvSpPr>
          <p:cNvPr id="5" name="Rectangle 4"/>
          <p:cNvSpPr/>
          <p:nvPr/>
        </p:nvSpPr>
        <p:spPr>
          <a:xfrm>
            <a:off x="1876301" y="1524000"/>
            <a:ext cx="7086600" cy="707886"/>
          </a:xfrm>
          <a:prstGeom prst="rect">
            <a:avLst/>
          </a:prstGeom>
        </p:spPr>
        <p:txBody>
          <a:bodyPr wrap="square">
            <a:spAutoFit/>
          </a:bodyPr>
          <a:lstStyle/>
          <a:p>
            <a:pPr lvl="0"/>
            <a:r>
              <a:rPr lang="en-US" sz="4000" b="1" dirty="0">
                <a:solidFill>
                  <a:srgbClr val="3333CC"/>
                </a:solidFill>
              </a:rPr>
              <a:t>Indexed 3D Scene Layers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218105"/>
            <a:ext cx="7620000" cy="4639895"/>
          </a:xfrm>
          <a:prstGeom prst="rect">
            <a:avLst/>
          </a:prstGeom>
        </p:spPr>
      </p:pic>
    </p:spTree>
    <p:extLst>
      <p:ext uri="{BB962C8B-B14F-4D97-AF65-F5344CB8AC3E}">
        <p14:creationId xmlns:p14="http://schemas.microsoft.com/office/powerpoint/2010/main" val="25393874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8600" y="381000"/>
            <a:ext cx="8763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4000" dirty="0">
                <a:latin typeface="Arial Black" panose="020B0A04020102020204" pitchFamily="34" charset="0"/>
              </a:rPr>
              <a:t>تفاوت فرمت‌های </a:t>
            </a:r>
            <a:r>
              <a:rPr lang="en-US" altLang="en-US" sz="4000" dirty="0">
                <a:latin typeface="Arial Black" panose="020B0A04020102020204" pitchFamily="34" charset="0"/>
              </a:rPr>
              <a:t>3D Tiles</a:t>
            </a:r>
            <a:r>
              <a:rPr lang="fa-IR" altLang="en-US" sz="4000" dirty="0">
                <a:latin typeface="Arial Black" panose="020B0A04020102020204" pitchFamily="34" charset="0"/>
              </a:rPr>
              <a:t> و </a:t>
            </a:r>
            <a:r>
              <a:rPr lang="en-US" altLang="en-US" sz="4000" dirty="0">
                <a:latin typeface="Arial Black" panose="020B0A04020102020204" pitchFamily="34" charset="0"/>
              </a:rPr>
              <a:t>I3S</a:t>
            </a:r>
            <a:endParaRPr lang="fa-IR" altLang="en-US" sz="4000" dirty="0">
              <a:latin typeface="Arial Black" panose="020B0A04020102020204" pitchFamily="34" charset="0"/>
            </a:endParaRPr>
          </a:p>
        </p:txBody>
      </p:sp>
      <p:sp>
        <p:nvSpPr>
          <p:cNvPr id="2" name="Slide Number Placeholder 1">
            <a:extLst>
              <a:ext uri="{FF2B5EF4-FFF2-40B4-BE49-F238E27FC236}">
                <a16:creationId xmlns:a16="http://schemas.microsoft.com/office/drawing/2014/main" id="{B4E7E1C1-7A0F-802D-689F-B511EF45EDC7}"/>
              </a:ext>
            </a:extLst>
          </p:cNvPr>
          <p:cNvSpPr>
            <a:spLocks noGrp="1"/>
          </p:cNvSpPr>
          <p:nvPr>
            <p:ph type="sldNum" sz="quarter" idx="12"/>
          </p:nvPr>
        </p:nvSpPr>
        <p:spPr/>
        <p:txBody>
          <a:bodyPr/>
          <a:lstStyle/>
          <a:p>
            <a:fld id="{8D237C27-054B-4182-834C-C95A91C37D41}" type="slidenum">
              <a:rPr lang="en-US" smtClean="0"/>
              <a:pPr/>
              <a:t>46</a:t>
            </a:fld>
            <a:endParaRPr lang="en-US" dirty="0"/>
          </a:p>
        </p:txBody>
      </p:sp>
      <p:sp>
        <p:nvSpPr>
          <p:cNvPr id="5" name="Rectangle 4"/>
          <p:cNvSpPr/>
          <p:nvPr/>
        </p:nvSpPr>
        <p:spPr>
          <a:xfrm>
            <a:off x="554182" y="1524000"/>
            <a:ext cx="7086600" cy="707886"/>
          </a:xfrm>
          <a:prstGeom prst="rect">
            <a:avLst/>
          </a:prstGeom>
        </p:spPr>
        <p:txBody>
          <a:bodyPr wrap="square">
            <a:spAutoFit/>
          </a:bodyPr>
          <a:lstStyle/>
          <a:p>
            <a:pPr lvl="0" algn="r" rtl="1"/>
            <a:r>
              <a:rPr lang="en-US" sz="4000" b="1" dirty="0">
                <a:solidFill>
                  <a:srgbClr val="3333CC"/>
                </a:solidFill>
              </a:rPr>
              <a:t>Indexed 3D Scene Layers</a:t>
            </a:r>
          </a:p>
        </p:txBody>
      </p:sp>
      <p:graphicFrame>
        <p:nvGraphicFramePr>
          <p:cNvPr id="3" name="Table 2"/>
          <p:cNvGraphicFramePr>
            <a:graphicFrameLocks noGrp="1"/>
          </p:cNvGraphicFramePr>
          <p:nvPr>
            <p:extLst>
              <p:ext uri="{D42A27DB-BD31-4B8C-83A1-F6EECF244321}">
                <p14:modId xmlns:p14="http://schemas.microsoft.com/office/powerpoint/2010/main" val="1917773812"/>
              </p:ext>
            </p:extLst>
          </p:nvPr>
        </p:nvGraphicFramePr>
        <p:xfrm>
          <a:off x="1676400" y="2362200"/>
          <a:ext cx="6096000" cy="3535680"/>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231807762"/>
                    </a:ext>
                  </a:extLst>
                </a:gridCol>
                <a:gridCol w="3048000">
                  <a:extLst>
                    <a:ext uri="{9D8B030D-6E8A-4147-A177-3AD203B41FA5}">
                      <a16:colId xmlns:a16="http://schemas.microsoft.com/office/drawing/2014/main" val="2318848307"/>
                    </a:ext>
                  </a:extLst>
                </a:gridCol>
              </a:tblGrid>
              <a:tr h="438785">
                <a:tc>
                  <a:txBody>
                    <a:bodyPr/>
                    <a:lstStyle/>
                    <a:p>
                      <a:pPr marL="0" algn="ctr" defTabSz="914400" rtl="0" eaLnBrk="1" latinLnBrk="0" hangingPunct="1"/>
                      <a:r>
                        <a:rPr lang="en-US" sz="2800" b="1" kern="1200" dirty="0">
                          <a:solidFill>
                            <a:schemeClr val="tx1"/>
                          </a:solidFill>
                          <a:latin typeface="+mn-lt"/>
                          <a:ea typeface="+mn-ea"/>
                          <a:cs typeface="+mn-cs"/>
                        </a:rPr>
                        <a:t>I3S</a:t>
                      </a:r>
                    </a:p>
                  </a:txBody>
                  <a:tcPr>
                    <a:solidFill>
                      <a:srgbClr val="FFFFCC"/>
                    </a:solidFill>
                  </a:tcPr>
                </a:tc>
                <a:tc>
                  <a:txBody>
                    <a:bodyPr/>
                    <a:lstStyle/>
                    <a:p>
                      <a:pPr algn="ctr"/>
                      <a:r>
                        <a:rPr lang="en-US" sz="2800" b="1" dirty="0"/>
                        <a:t>3D Tiles</a:t>
                      </a:r>
                    </a:p>
                  </a:txBody>
                  <a:tcPr>
                    <a:solidFill>
                      <a:srgbClr val="FFFFCC"/>
                    </a:solidFill>
                  </a:tcPr>
                </a:tc>
                <a:extLst>
                  <a:ext uri="{0D108BD9-81ED-4DB2-BD59-A6C34878D82A}">
                    <a16:rowId xmlns:a16="http://schemas.microsoft.com/office/drawing/2014/main" val="1232830366"/>
                  </a:ext>
                </a:extLst>
              </a:tr>
              <a:tr h="377825">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b="1" dirty="0"/>
                        <a:t>بعد معنایی عوارض را حفظ می‌کند</a:t>
                      </a:r>
                      <a:endParaRPr lang="en-US" b="1" dirty="0"/>
                    </a:p>
                    <a:p>
                      <a:pPr algn="r" rtl="1"/>
                      <a:endParaRPr lang="en-US" dirty="0"/>
                    </a:p>
                  </a:txBody>
                  <a:tcPr/>
                </a:tc>
                <a:tc>
                  <a:txBody>
                    <a:bodyPr/>
                    <a:lstStyle/>
                    <a:p>
                      <a:pPr algn="ctr" rtl="1"/>
                      <a:r>
                        <a:rPr lang="fa-IR" b="1" dirty="0"/>
                        <a:t>بعد معنایی عوارض را از بین می‌برد</a:t>
                      </a:r>
                      <a:endParaRPr lang="en-US" b="1" dirty="0"/>
                    </a:p>
                  </a:txBody>
                  <a:tcPr/>
                </a:tc>
                <a:extLst>
                  <a:ext uri="{0D108BD9-81ED-4DB2-BD59-A6C34878D82A}">
                    <a16:rowId xmlns:a16="http://schemas.microsoft.com/office/drawing/2014/main" val="430409856"/>
                  </a:ext>
                </a:extLst>
              </a:tr>
              <a:tr h="575945">
                <a:tc>
                  <a:txBody>
                    <a:bodyPr/>
                    <a:lstStyle/>
                    <a:p>
                      <a:pPr marL="0" algn="just" defTabSz="914400" rtl="1" eaLnBrk="1" latinLnBrk="0" hangingPunct="1"/>
                      <a:r>
                        <a:rPr lang="fa-IR" sz="1800" b="1" kern="1200" dirty="0">
                          <a:solidFill>
                            <a:schemeClr val="tx1"/>
                          </a:solidFill>
                          <a:latin typeface="+mn-lt"/>
                          <a:ea typeface="+mn-ea"/>
                          <a:cs typeface="+mn-cs"/>
                        </a:rPr>
                        <a:t>دارای یک مکانیزم داخلی برای کوئری گرفتن توصیفی و مکانی سه‌بعدی دارد.</a:t>
                      </a:r>
                      <a:endParaRPr lang="en-US" sz="1800" b="1" kern="1200" dirty="0">
                        <a:solidFill>
                          <a:schemeClr val="tx1"/>
                        </a:solidFill>
                        <a:latin typeface="+mn-lt"/>
                        <a:ea typeface="+mn-ea"/>
                        <a:cs typeface="+mn-cs"/>
                      </a:endParaRPr>
                    </a:p>
                  </a:txBody>
                  <a:tcPr/>
                </a:tc>
                <a:tc>
                  <a:txBody>
                    <a:bodyPr/>
                    <a:lstStyle/>
                    <a:p>
                      <a:pPr algn="just" rtl="1"/>
                      <a:r>
                        <a:rPr lang="fa-IR" sz="1800" b="1" kern="1200" dirty="0">
                          <a:solidFill>
                            <a:schemeClr val="tx1"/>
                          </a:solidFill>
                          <a:latin typeface="+mn-lt"/>
                          <a:ea typeface="+mn-ea"/>
                          <a:cs typeface="+mn-cs"/>
                        </a:rPr>
                        <a:t>مکانیزم داخلی برای کوئری گرفتن توصیفی و مکانی سه‌بعدی ندارد.</a:t>
                      </a:r>
                      <a:endParaRPr lang="en-US" sz="1800" b="1" kern="1200" dirty="0">
                        <a:solidFill>
                          <a:schemeClr val="tx1"/>
                        </a:solidFill>
                        <a:latin typeface="+mn-lt"/>
                        <a:ea typeface="+mn-ea"/>
                        <a:cs typeface="+mn-cs"/>
                      </a:endParaRPr>
                    </a:p>
                  </a:txBody>
                  <a:tcPr/>
                </a:tc>
                <a:extLst>
                  <a:ext uri="{0D108BD9-81ED-4DB2-BD59-A6C34878D82A}">
                    <a16:rowId xmlns:a16="http://schemas.microsoft.com/office/drawing/2014/main" val="3151973295"/>
                  </a:ext>
                </a:extLst>
              </a:tr>
              <a:tr h="852646">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800" b="1" kern="1200" dirty="0">
                          <a:solidFill>
                            <a:schemeClr val="tx1"/>
                          </a:solidFill>
                          <a:latin typeface="+mn-lt"/>
                          <a:ea typeface="+mn-ea"/>
                          <a:cs typeface="+mn-cs"/>
                        </a:rPr>
                        <a:t>از ساختار سلسله مراتبی درختی</a:t>
                      </a:r>
                      <a:r>
                        <a:rPr lang="fa-IR" sz="1800" b="1" kern="1200" baseline="0" dirty="0">
                          <a:solidFill>
                            <a:schemeClr val="tx1"/>
                          </a:solidFill>
                          <a:latin typeface="+mn-lt"/>
                          <a:ea typeface="+mn-ea"/>
                          <a:cs typeface="+mn-cs"/>
                        </a:rPr>
                        <a:t> استفاده نمی‌کند و یک سیستم اندکس‌گذاری و تایل کردن منحصر به فرد خود را دارد</a:t>
                      </a:r>
                      <a:endParaRPr lang="en-US" sz="1800" b="1" kern="1200" dirty="0">
                        <a:solidFill>
                          <a:schemeClr val="tx1"/>
                        </a:solidFill>
                        <a:latin typeface="+mn-lt"/>
                        <a:ea typeface="+mn-ea"/>
                        <a:cs typeface="+mn-cs"/>
                      </a:endParaRPr>
                    </a:p>
                    <a:p>
                      <a:pPr algn="r" rtl="1"/>
                      <a:endParaRPr lang="en-US" dirty="0"/>
                    </a:p>
                  </a:txBody>
                  <a:tcPr/>
                </a:tc>
                <a:tc>
                  <a:txBody>
                    <a:bodyPr/>
                    <a:lstStyle/>
                    <a:p>
                      <a:pPr algn="r" rtl="1"/>
                      <a:r>
                        <a:rPr lang="fa-IR" sz="1800" b="1" kern="1200" dirty="0">
                          <a:solidFill>
                            <a:schemeClr val="tx1"/>
                          </a:solidFill>
                          <a:latin typeface="+mn-lt"/>
                          <a:ea typeface="+mn-ea"/>
                          <a:cs typeface="+mn-cs"/>
                        </a:rPr>
                        <a:t>از ساختار سلسله مراتبی درختی مثل </a:t>
                      </a:r>
                      <a:r>
                        <a:rPr lang="en-US" sz="1800" b="1" kern="1200" dirty="0" err="1">
                          <a:solidFill>
                            <a:schemeClr val="tx1"/>
                          </a:solidFill>
                          <a:latin typeface="+mn-lt"/>
                          <a:ea typeface="+mn-ea"/>
                          <a:cs typeface="+mn-cs"/>
                        </a:rPr>
                        <a:t>Quadtree</a:t>
                      </a:r>
                      <a:r>
                        <a:rPr lang="fa-IR" sz="1800" b="1" kern="1200" dirty="0">
                          <a:solidFill>
                            <a:schemeClr val="tx1"/>
                          </a:solidFill>
                          <a:latin typeface="+mn-lt"/>
                          <a:ea typeface="+mn-ea"/>
                          <a:cs typeface="+mn-cs"/>
                        </a:rPr>
                        <a:t> استفاده می‌کند</a:t>
                      </a:r>
                      <a:endParaRPr lang="en-US" sz="1800" b="1" kern="1200" dirty="0">
                        <a:solidFill>
                          <a:schemeClr val="tx1"/>
                        </a:solidFill>
                        <a:latin typeface="+mn-lt"/>
                        <a:ea typeface="+mn-ea"/>
                        <a:cs typeface="+mn-cs"/>
                      </a:endParaRPr>
                    </a:p>
                  </a:txBody>
                  <a:tcPr/>
                </a:tc>
                <a:extLst>
                  <a:ext uri="{0D108BD9-81ED-4DB2-BD59-A6C34878D82A}">
                    <a16:rowId xmlns:a16="http://schemas.microsoft.com/office/drawing/2014/main" val="4007966429"/>
                  </a:ext>
                </a:extLst>
              </a:tr>
            </a:tbl>
          </a:graphicData>
        </a:graphic>
      </p:graphicFrame>
    </p:spTree>
    <p:extLst>
      <p:ext uri="{BB962C8B-B14F-4D97-AF65-F5344CB8AC3E}">
        <p14:creationId xmlns:p14="http://schemas.microsoft.com/office/powerpoint/2010/main" val="33876818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5"/>
          <p:cNvSpPr>
            <a:spLocks noChangeArrowheads="1"/>
          </p:cNvSpPr>
          <p:nvPr/>
        </p:nvSpPr>
        <p:spPr bwMode="auto">
          <a:xfrm>
            <a:off x="762000" y="914400"/>
            <a:ext cx="7772400" cy="5105400"/>
          </a:xfrm>
          <a:prstGeom prst="roundRect">
            <a:avLst>
              <a:gd name="adj" fmla="val 16667"/>
            </a:avLst>
          </a:prstGeom>
          <a:solidFill>
            <a:srgbClr val="FFFFBD"/>
          </a:solidFill>
          <a:ln w="28575">
            <a:solidFill>
              <a:srgbClr val="8064A2">
                <a:lumMod val="100000"/>
                <a:lumOff val="0"/>
              </a:srgbClr>
            </a:solidFill>
            <a:round/>
            <a:headEnd/>
            <a:tailEnd/>
          </a:ln>
          <a:effectLst>
            <a:outerShdw dist="107763" dir="18900000" algn="ctr" rotWithShape="0">
              <a:srgbClr val="808080">
                <a:alpha val="50000"/>
              </a:srgbClr>
            </a:outerShdw>
          </a:effectLst>
        </p:spPr>
        <p:txBody>
          <a:bodyPr rot="0" vert="horz" wrap="square" lIns="91440" tIns="45720" rIns="91440" bIns="45720" anchor="t" anchorCtr="0" upright="1">
            <a:noAutofit/>
          </a:bodyPr>
          <a:lstStyle/>
          <a:p>
            <a:pPr algn="ctr">
              <a:lnSpc>
                <a:spcPct val="150000"/>
              </a:lnSpc>
              <a:spcAft>
                <a:spcPts val="0"/>
              </a:spcAft>
            </a:pPr>
            <a:r>
              <a:rPr lang="fa-IR" sz="4800" b="1" dirty="0">
                <a:effectLst>
                  <a:outerShdw blurRad="152400" dist="393700" dir="17040000" sx="97000" sy="97000" kx="-1800000" algn="bl" rotWithShape="0">
                    <a:prstClr val="black">
                      <a:alpha val="32000"/>
                    </a:prstClr>
                  </a:outerShdw>
                </a:effectLst>
                <a:latin typeface="Arial Black" panose="020B0A04020102020204" pitchFamily="34" charset="0"/>
                <a:cs typeface="+mj-cs"/>
              </a:rPr>
              <a:t>ترسیم در نرم‌افزار ترسیم سه‌بعدی</a:t>
            </a:r>
          </a:p>
          <a:p>
            <a:pPr algn="ctr">
              <a:lnSpc>
                <a:spcPct val="150000"/>
              </a:lnSpc>
              <a:spcAft>
                <a:spcPts val="0"/>
              </a:spcAft>
            </a:pPr>
            <a:r>
              <a:rPr lang="en-US" sz="4800" b="1" dirty="0">
                <a:effectLst>
                  <a:outerShdw blurRad="152400" dist="393700" dir="17040000" sx="97000" sy="97000" kx="-1800000" algn="bl" rotWithShape="0">
                    <a:prstClr val="black">
                      <a:alpha val="32000"/>
                    </a:prstClr>
                  </a:outerShdw>
                </a:effectLst>
                <a:latin typeface="Arial Black" panose="020B0A04020102020204" pitchFamily="34" charset="0"/>
                <a:cs typeface="+mj-cs"/>
              </a:rPr>
              <a:t>Microsoft Revit</a:t>
            </a:r>
            <a:endParaRPr lang="fa-IR" sz="4800" b="1" dirty="0">
              <a:effectLst>
                <a:outerShdw blurRad="152400" dist="393700" dir="17040000" sx="97000" sy="97000" kx="-1800000" algn="bl" rotWithShape="0">
                  <a:prstClr val="black">
                    <a:alpha val="32000"/>
                  </a:prstClr>
                </a:outerShdw>
              </a:effectLst>
              <a:latin typeface="Arial Black" panose="020B0A04020102020204" pitchFamily="34" charset="0"/>
              <a:cs typeface="+mj-cs"/>
            </a:endParaRPr>
          </a:p>
          <a:p>
            <a:pPr algn="ctr">
              <a:lnSpc>
                <a:spcPct val="150000"/>
              </a:lnSpc>
              <a:spcAft>
                <a:spcPts val="0"/>
              </a:spcAft>
            </a:pPr>
            <a:r>
              <a:rPr lang="fa-IR" sz="4800" b="1" dirty="0">
                <a:effectLst>
                  <a:outerShdw blurRad="152400" dist="393700" dir="17040000" sx="97000" sy="97000" kx="-1800000" algn="bl" rotWithShape="0">
                    <a:prstClr val="black">
                      <a:alpha val="32000"/>
                    </a:prstClr>
                  </a:outerShdw>
                </a:effectLst>
                <a:latin typeface="Arial Black" panose="020B0A04020102020204" pitchFamily="34" charset="0"/>
                <a:cs typeface="+mj-cs"/>
              </a:rPr>
              <a:t>و</a:t>
            </a:r>
          </a:p>
          <a:p>
            <a:pPr algn="ctr">
              <a:lnSpc>
                <a:spcPct val="150000"/>
              </a:lnSpc>
              <a:spcAft>
                <a:spcPts val="0"/>
              </a:spcAft>
            </a:pPr>
            <a:r>
              <a:rPr lang="fa-IR" sz="4800" b="1" dirty="0">
                <a:effectLst>
                  <a:outerShdw blurRad="152400" dist="393700" dir="17040000" sx="97000" sy="97000" kx="-1800000" algn="bl" rotWithShape="0">
                    <a:prstClr val="black">
                      <a:alpha val="32000"/>
                    </a:prstClr>
                  </a:outerShdw>
                </a:effectLst>
                <a:latin typeface="Arial Black" panose="020B0A04020102020204" pitchFamily="34" charset="0"/>
                <a:cs typeface="+mj-cs"/>
              </a:rPr>
              <a:t>تهیه مدل سه‌بعدی ساختمان</a:t>
            </a:r>
            <a:endParaRPr lang="fa-IR" sz="5400" b="1" dirty="0">
              <a:effectLst>
                <a:outerShdw blurRad="152400" dist="393700" dir="17040000" sx="97000" sy="97000" kx="-1800000" algn="bl" rotWithShape="0">
                  <a:prstClr val="black">
                    <a:alpha val="32000"/>
                  </a:prstClr>
                </a:outerShdw>
              </a:effectLst>
              <a:latin typeface="Arial Black" panose="020B0A04020102020204" pitchFamily="34" charset="0"/>
              <a:cs typeface="+mj-cs"/>
            </a:endParaRPr>
          </a:p>
          <a:p>
            <a:pPr algn="ctr" rtl="1">
              <a:spcAft>
                <a:spcPts val="0"/>
              </a:spcAft>
            </a:pPr>
            <a:endParaRPr lang="en-US" sz="5400" b="1" dirty="0">
              <a:effectLst>
                <a:outerShdw blurRad="152400" dist="393700" dir="17040000" sx="97000" sy="97000" kx="-1800000" algn="bl" rotWithShape="0">
                  <a:prstClr val="black">
                    <a:alpha val="32000"/>
                  </a:prstClr>
                </a:outerShdw>
              </a:effectLst>
              <a:latin typeface="Arial Black" panose="020B0A04020102020204" pitchFamily="34" charset="0"/>
              <a:cs typeface="+mj-cs"/>
            </a:endParaRPr>
          </a:p>
        </p:txBody>
      </p:sp>
    </p:spTree>
    <p:extLst>
      <p:ext uri="{BB962C8B-B14F-4D97-AF65-F5344CB8AC3E}">
        <p14:creationId xmlns:p14="http://schemas.microsoft.com/office/powerpoint/2010/main" val="243412773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8600" y="228600"/>
            <a:ext cx="8763000" cy="1524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4000" dirty="0">
                <a:latin typeface="Arial Black" panose="020B0A04020102020204" pitchFamily="34" charset="0"/>
              </a:rPr>
              <a:t>بعضی از قابلیت‌های نرم‌افزار </a:t>
            </a:r>
            <a:r>
              <a:rPr lang="en-US" altLang="en-US" sz="4000" dirty="0">
                <a:latin typeface="Arial Black" panose="020B0A04020102020204" pitchFamily="34" charset="0"/>
              </a:rPr>
              <a:t>Revit</a:t>
            </a:r>
            <a:endParaRPr lang="fa-IR" altLang="en-US" sz="4000" dirty="0">
              <a:latin typeface="Arial Black" panose="020B0A04020102020204" pitchFamily="34" charset="0"/>
            </a:endParaRPr>
          </a:p>
        </p:txBody>
      </p:sp>
      <p:sp>
        <p:nvSpPr>
          <p:cNvPr id="5" name="Title 1"/>
          <p:cNvSpPr txBox="1">
            <a:spLocks/>
          </p:cNvSpPr>
          <p:nvPr/>
        </p:nvSpPr>
        <p:spPr>
          <a:xfrm>
            <a:off x="265834" y="2042102"/>
            <a:ext cx="8753475" cy="4038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r" rtl="1">
              <a:lnSpc>
                <a:spcPct val="150000"/>
              </a:lnSpc>
              <a:buFont typeface="Courier New" panose="02070309020205020404" pitchFamily="49" charset="0"/>
              <a:buChar char="o"/>
            </a:pPr>
            <a:r>
              <a:rPr lang="fa-IR" altLang="en-US" sz="2800" b="1" dirty="0">
                <a:latin typeface="+mn-lt"/>
              </a:rPr>
              <a:t>ایجاد یک مدل مجازی یا پارامتریک از پروژه</a:t>
            </a:r>
          </a:p>
          <a:p>
            <a:pPr marL="457200" indent="-457200" algn="r" rtl="1">
              <a:lnSpc>
                <a:spcPct val="150000"/>
              </a:lnSpc>
              <a:buFont typeface="Courier New" panose="02070309020205020404" pitchFamily="49" charset="0"/>
              <a:buChar char="o"/>
            </a:pPr>
            <a:r>
              <a:rPr lang="fa-IR" altLang="en-US" sz="2800" b="1" dirty="0">
                <a:latin typeface="+mn-lt"/>
              </a:rPr>
              <a:t>دسترسی به ابزارهای مختلف تحلیل مهندسی در رشته‌های مختلف</a:t>
            </a:r>
          </a:p>
          <a:p>
            <a:pPr marL="457200" indent="-457200" algn="r" rtl="1">
              <a:lnSpc>
                <a:spcPct val="150000"/>
              </a:lnSpc>
              <a:buFont typeface="Courier New" panose="02070309020205020404" pitchFamily="49" charset="0"/>
              <a:buChar char="o"/>
            </a:pPr>
            <a:r>
              <a:rPr lang="fa-IR" altLang="en-US" sz="2800" b="1" dirty="0">
                <a:latin typeface="+mn-lt"/>
              </a:rPr>
              <a:t>امکان تهیه مستندات مختلف راجع به پروژه</a:t>
            </a:r>
          </a:p>
          <a:p>
            <a:pPr marL="457200" indent="-457200" algn="r" rtl="1">
              <a:lnSpc>
                <a:spcPct val="150000"/>
              </a:lnSpc>
              <a:buFont typeface="Courier New" panose="02070309020205020404" pitchFamily="49" charset="0"/>
              <a:buChar char="o"/>
            </a:pPr>
            <a:r>
              <a:rPr lang="fa-IR" altLang="en-US" sz="2800" b="1" dirty="0">
                <a:latin typeface="+mn-lt"/>
              </a:rPr>
              <a:t>پشتیبانی این نرم‌افزار از بعضی از فرمت‌های معروف</a:t>
            </a:r>
          </a:p>
          <a:p>
            <a:pPr marL="457200" indent="-457200" algn="r" rtl="1">
              <a:lnSpc>
                <a:spcPct val="150000"/>
              </a:lnSpc>
              <a:buFont typeface="Courier New" panose="02070309020205020404" pitchFamily="49" charset="0"/>
              <a:buChar char="o"/>
            </a:pPr>
            <a:r>
              <a:rPr lang="fa-IR" altLang="en-US" sz="2800" b="1" dirty="0">
                <a:latin typeface="+mn-lt"/>
              </a:rPr>
              <a:t>مجهز به کتابخانه‌های مختلف مفید </a:t>
            </a:r>
          </a:p>
          <a:p>
            <a:pPr marL="457200" indent="-457200" algn="r" rtl="1">
              <a:lnSpc>
                <a:spcPct val="150000"/>
              </a:lnSpc>
              <a:buFont typeface="Courier New" panose="02070309020205020404" pitchFamily="49" charset="0"/>
              <a:buChar char="o"/>
            </a:pPr>
            <a:endParaRPr lang="en-US" altLang="en-US" sz="2800" b="1" dirty="0">
              <a:latin typeface="+mn-lt"/>
            </a:endParaRPr>
          </a:p>
        </p:txBody>
      </p:sp>
      <p:sp>
        <p:nvSpPr>
          <p:cNvPr id="2" name="Slide Number Placeholder 1">
            <a:extLst>
              <a:ext uri="{FF2B5EF4-FFF2-40B4-BE49-F238E27FC236}">
                <a16:creationId xmlns:a16="http://schemas.microsoft.com/office/drawing/2014/main" id="{456DAF2D-B433-D7D9-7CD5-70AB2AD315AA}"/>
              </a:ext>
            </a:extLst>
          </p:cNvPr>
          <p:cNvSpPr>
            <a:spLocks noGrp="1"/>
          </p:cNvSpPr>
          <p:nvPr>
            <p:ph type="sldNum" sz="quarter" idx="12"/>
          </p:nvPr>
        </p:nvSpPr>
        <p:spPr/>
        <p:txBody>
          <a:bodyPr/>
          <a:lstStyle/>
          <a:p>
            <a:fld id="{8D237C27-054B-4182-834C-C95A91C37D41}" type="slidenum">
              <a:rPr lang="en-US" smtClean="0"/>
              <a:pPr/>
              <a:t>48</a:t>
            </a:fld>
            <a:endParaRPr lang="en-US" dirty="0"/>
          </a:p>
        </p:txBody>
      </p:sp>
    </p:spTree>
    <p:extLst>
      <p:ext uri="{BB962C8B-B14F-4D97-AF65-F5344CB8AC3E}">
        <p14:creationId xmlns:p14="http://schemas.microsoft.com/office/powerpoint/2010/main" val="314279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8600" y="76200"/>
            <a:ext cx="8763000" cy="1524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4000" dirty="0">
                <a:solidFill>
                  <a:srgbClr val="0000FF"/>
                </a:solidFill>
                <a:latin typeface="Arial Black" panose="020B0A04020102020204" pitchFamily="34" charset="0"/>
              </a:rPr>
              <a:t>اولین نمایی که با باز کردن نرم‌افزار خواهید دید</a:t>
            </a:r>
          </a:p>
        </p:txBody>
      </p:sp>
      <p:sp>
        <p:nvSpPr>
          <p:cNvPr id="2" name="Slide Number Placeholder 1">
            <a:extLst>
              <a:ext uri="{FF2B5EF4-FFF2-40B4-BE49-F238E27FC236}">
                <a16:creationId xmlns:a16="http://schemas.microsoft.com/office/drawing/2014/main" id="{456DAF2D-B433-D7D9-7CD5-70AB2AD315AA}"/>
              </a:ext>
            </a:extLst>
          </p:cNvPr>
          <p:cNvSpPr>
            <a:spLocks noGrp="1"/>
          </p:cNvSpPr>
          <p:nvPr>
            <p:ph type="sldNum" sz="quarter" idx="12"/>
          </p:nvPr>
        </p:nvSpPr>
        <p:spPr/>
        <p:txBody>
          <a:bodyPr/>
          <a:lstStyle/>
          <a:p>
            <a:fld id="{8D237C27-054B-4182-834C-C95A91C37D41}" type="slidenum">
              <a:rPr lang="en-US" smtClean="0"/>
              <a:pPr/>
              <a:t>49</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257580"/>
            <a:ext cx="8001000" cy="5562320"/>
          </a:xfrm>
          <a:prstGeom prst="rect">
            <a:avLst/>
          </a:prstGeom>
        </p:spPr>
      </p:pic>
    </p:spTree>
    <p:extLst>
      <p:ext uri="{BB962C8B-B14F-4D97-AF65-F5344CB8AC3E}">
        <p14:creationId xmlns:p14="http://schemas.microsoft.com/office/powerpoint/2010/main" val="1817835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533400" y="152400"/>
            <a:ext cx="8229600" cy="914400"/>
          </a:xfrm>
        </p:spPr>
        <p:txBody>
          <a:bodyPr>
            <a:noAutofit/>
          </a:bodyPr>
          <a:lstStyle/>
          <a:p>
            <a:pPr rtl="1"/>
            <a:r>
              <a:rPr lang="fa-IR" altLang="en-US" sz="3600" dirty="0">
                <a:latin typeface="Arial Black" panose="020B0A04020102020204" pitchFamily="34" charset="0"/>
              </a:rPr>
              <a:t>تاریخچه </a:t>
            </a:r>
            <a:r>
              <a:rPr lang="en-US" altLang="en-US" sz="3600" dirty="0">
                <a:latin typeface="Arial Black" panose="020B0A04020102020204" pitchFamily="34" charset="0"/>
              </a:rPr>
              <a:t>BIM</a:t>
            </a:r>
            <a:br>
              <a:rPr lang="en-US" altLang="en-US" sz="3600" dirty="0">
                <a:latin typeface="Arial Black" panose="020B0A04020102020204" pitchFamily="34" charset="0"/>
              </a:rPr>
            </a:br>
            <a:r>
              <a:rPr lang="en-US" altLang="en-US" sz="3600" dirty="0">
                <a:latin typeface="Arial Black" panose="020B0A04020102020204" pitchFamily="34" charset="0"/>
              </a:rPr>
              <a:t>(Building Information Modeling)</a:t>
            </a:r>
          </a:p>
        </p:txBody>
      </p:sp>
      <p:sp>
        <p:nvSpPr>
          <p:cNvPr id="4" name="Slide Number Placeholder 3">
            <a:extLst>
              <a:ext uri="{FF2B5EF4-FFF2-40B4-BE49-F238E27FC236}">
                <a16:creationId xmlns:a16="http://schemas.microsoft.com/office/drawing/2014/main" id="{4314151C-0FC1-89BC-D7D7-32DF811447AA}"/>
              </a:ext>
            </a:extLst>
          </p:cNvPr>
          <p:cNvSpPr>
            <a:spLocks noGrp="1"/>
          </p:cNvSpPr>
          <p:nvPr>
            <p:ph type="sldNum" sz="quarter" idx="12"/>
          </p:nvPr>
        </p:nvSpPr>
        <p:spPr/>
        <p:txBody>
          <a:bodyPr/>
          <a:lstStyle/>
          <a:p>
            <a:fld id="{8D237C27-054B-4182-834C-C95A91C37D41}" type="slidenum">
              <a:rPr lang="en-US" smtClean="0"/>
              <a:pPr/>
              <a:t>5</a:t>
            </a:fld>
            <a:endParaRPr lang="en-US" dirty="0"/>
          </a:p>
        </p:txBody>
      </p:sp>
      <p:pic>
        <p:nvPicPr>
          <p:cNvPr id="5" name="Picture 4">
            <a:extLst>
              <a:ext uri="{FF2B5EF4-FFF2-40B4-BE49-F238E27FC236}">
                <a16:creationId xmlns:a16="http://schemas.microsoft.com/office/drawing/2014/main" id="{0312E767-689A-B4A0-ABB6-F9D8E4AD88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4812930"/>
            <a:ext cx="2971800" cy="2096486"/>
          </a:xfrm>
          <a:prstGeom prst="rect">
            <a:avLst/>
          </a:prstGeom>
        </p:spPr>
      </p:pic>
      <p:pic>
        <p:nvPicPr>
          <p:cNvPr id="8" name="Picture 7">
            <a:extLst>
              <a:ext uri="{FF2B5EF4-FFF2-40B4-BE49-F238E27FC236}">
                <a16:creationId xmlns:a16="http://schemas.microsoft.com/office/drawing/2014/main" id="{6ADE537A-CF73-C23B-1342-49A743AC1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0518" y="3519545"/>
            <a:ext cx="3637492" cy="2096485"/>
          </a:xfrm>
          <a:prstGeom prst="rect">
            <a:avLst/>
          </a:prstGeom>
        </p:spPr>
      </p:pic>
      <p:pic>
        <p:nvPicPr>
          <p:cNvPr id="10" name="Picture 9">
            <a:extLst>
              <a:ext uri="{FF2B5EF4-FFF2-40B4-BE49-F238E27FC236}">
                <a16:creationId xmlns:a16="http://schemas.microsoft.com/office/drawing/2014/main" id="{DAE1D823-2BDE-0D64-3C76-29692E366186}"/>
              </a:ext>
            </a:extLst>
          </p:cNvPr>
          <p:cNvPicPr>
            <a:picLocks noChangeAspect="1"/>
          </p:cNvPicPr>
          <p:nvPr/>
        </p:nvPicPr>
        <p:blipFill>
          <a:blip r:embed="rId5"/>
          <a:stretch>
            <a:fillRect/>
          </a:stretch>
        </p:blipFill>
        <p:spPr>
          <a:xfrm>
            <a:off x="5295920" y="1471864"/>
            <a:ext cx="3762375" cy="2036337"/>
          </a:xfrm>
          <a:prstGeom prst="rect">
            <a:avLst/>
          </a:prstGeom>
        </p:spPr>
      </p:pic>
      <p:sp>
        <p:nvSpPr>
          <p:cNvPr id="11" name="Arrow: Right 10">
            <a:extLst>
              <a:ext uri="{FF2B5EF4-FFF2-40B4-BE49-F238E27FC236}">
                <a16:creationId xmlns:a16="http://schemas.microsoft.com/office/drawing/2014/main" id="{AE1E29CF-05FB-843A-2FE0-7A596C1D2B3A}"/>
              </a:ext>
            </a:extLst>
          </p:cNvPr>
          <p:cNvSpPr/>
          <p:nvPr/>
        </p:nvSpPr>
        <p:spPr>
          <a:xfrm rot="19112782">
            <a:off x="5149067" y="3337154"/>
            <a:ext cx="954087" cy="838200"/>
          </a:xfrm>
          <a:prstGeom prst="rightArrow">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solidFill>
                <a:srgbClr val="00ADEA"/>
              </a:solidFill>
            </a:endParaRPr>
          </a:p>
        </p:txBody>
      </p:sp>
      <p:sp>
        <p:nvSpPr>
          <p:cNvPr id="6" name="Arrow: Right 5">
            <a:extLst>
              <a:ext uri="{FF2B5EF4-FFF2-40B4-BE49-F238E27FC236}">
                <a16:creationId xmlns:a16="http://schemas.microsoft.com/office/drawing/2014/main" id="{C3F2907D-E181-1DDC-CB6E-52BA3702444D}"/>
              </a:ext>
            </a:extLst>
          </p:cNvPr>
          <p:cNvSpPr/>
          <p:nvPr/>
        </p:nvSpPr>
        <p:spPr>
          <a:xfrm rot="19112782">
            <a:off x="2070365" y="5288771"/>
            <a:ext cx="954087" cy="838200"/>
          </a:xfrm>
          <a:prstGeom prst="rightArrow">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solidFill>
                <a:srgbClr val="00ADEA"/>
              </a:solidFill>
            </a:endParaRPr>
          </a:p>
        </p:txBody>
      </p:sp>
    </p:spTree>
    <p:extLst>
      <p:ext uri="{BB962C8B-B14F-4D97-AF65-F5344CB8AC3E}">
        <p14:creationId xmlns:p14="http://schemas.microsoft.com/office/powerpoint/2010/main" val="85520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upRight)">
                                      <p:cBhvr>
                                        <p:cTn id="12" dur="500"/>
                                        <p:tgtEl>
                                          <p:spTgt spid="6"/>
                                        </p:tgtEl>
                                      </p:cBhvr>
                                    </p:animEffect>
                                  </p:childTnLst>
                                </p:cTn>
                              </p:par>
                            </p:childTnLst>
                          </p:cTn>
                        </p:par>
                        <p:par>
                          <p:cTn id="13" fill="hold">
                            <p:stCondLst>
                              <p:cond delay="500"/>
                            </p:stCondLst>
                            <p:childTnLst>
                              <p:par>
                                <p:cTn id="14" presetID="18" presetClass="entr" presetSubtype="3"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upRigh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upRight)">
                                      <p:cBhvr>
                                        <p:cTn id="21" dur="500"/>
                                        <p:tgtEl>
                                          <p:spTgt spid="11"/>
                                        </p:tgtEl>
                                      </p:cBhvr>
                                    </p:animEffect>
                                  </p:childTnLst>
                                </p:cTn>
                              </p:par>
                            </p:childTnLst>
                          </p:cTn>
                        </p:par>
                        <p:par>
                          <p:cTn id="22" fill="hold">
                            <p:stCondLst>
                              <p:cond delay="500"/>
                            </p:stCondLst>
                            <p:childTnLst>
                              <p:par>
                                <p:cTn id="23" presetID="18" presetClass="entr" presetSubtype="3"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strips(upRight)">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8600" y="152400"/>
            <a:ext cx="8763000" cy="1524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4000" dirty="0">
                <a:latin typeface="Arial Black" panose="020B0A04020102020204" pitchFamily="34" charset="0"/>
              </a:rPr>
              <a:t>آشنایی با محیط کلی </a:t>
            </a:r>
            <a:r>
              <a:rPr lang="en-US" altLang="en-US" sz="4000" dirty="0">
                <a:latin typeface="Arial Black" panose="020B0A04020102020204" pitchFamily="34" charset="0"/>
              </a:rPr>
              <a:t>Revit</a:t>
            </a:r>
            <a:endParaRPr lang="fa-IR" altLang="en-US" sz="4000" dirty="0">
              <a:latin typeface="Arial Black" panose="020B0A04020102020204" pitchFamily="34" charset="0"/>
            </a:endParaRPr>
          </a:p>
          <a:p>
            <a:pPr rtl="1"/>
            <a:r>
              <a:rPr lang="fa-IR" altLang="en-US" sz="4000" dirty="0">
                <a:latin typeface="Arial Black" panose="020B0A04020102020204" pitchFamily="34" charset="0"/>
              </a:rPr>
              <a:t>(کلیپ 2)</a:t>
            </a:r>
          </a:p>
        </p:txBody>
      </p:sp>
      <p:sp>
        <p:nvSpPr>
          <p:cNvPr id="2" name="Slide Number Placeholder 1">
            <a:extLst>
              <a:ext uri="{FF2B5EF4-FFF2-40B4-BE49-F238E27FC236}">
                <a16:creationId xmlns:a16="http://schemas.microsoft.com/office/drawing/2014/main" id="{456DAF2D-B433-D7D9-7CD5-70AB2AD315AA}"/>
              </a:ext>
            </a:extLst>
          </p:cNvPr>
          <p:cNvSpPr>
            <a:spLocks noGrp="1"/>
          </p:cNvSpPr>
          <p:nvPr>
            <p:ph type="sldNum" sz="quarter" idx="12"/>
          </p:nvPr>
        </p:nvSpPr>
        <p:spPr/>
        <p:txBody>
          <a:bodyPr/>
          <a:lstStyle/>
          <a:p>
            <a:fld id="{8D237C27-054B-4182-834C-C95A91C37D41}" type="slidenum">
              <a:rPr lang="en-US" smtClean="0"/>
              <a:pPr/>
              <a:t>50</a:t>
            </a:fld>
            <a:endParaRPr lang="en-US" dirty="0"/>
          </a:p>
        </p:txBody>
      </p:sp>
      <p:pic>
        <p:nvPicPr>
          <p:cNvPr id="3" name="Picture 2">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789112"/>
            <a:ext cx="4724400" cy="4724400"/>
          </a:xfrm>
          <a:prstGeom prst="rect">
            <a:avLst/>
          </a:prstGeom>
        </p:spPr>
      </p:pic>
    </p:spTree>
    <p:extLst>
      <p:ext uri="{BB962C8B-B14F-4D97-AF65-F5344CB8AC3E}">
        <p14:creationId xmlns:p14="http://schemas.microsoft.com/office/powerpoint/2010/main" val="21225959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8600" y="76200"/>
            <a:ext cx="8763000" cy="1524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4000" dirty="0">
                <a:latin typeface="Arial Black" panose="020B0A04020102020204" pitchFamily="34" charset="0"/>
              </a:rPr>
              <a:t>آغاز پروژه، </a:t>
            </a:r>
            <a:r>
              <a:rPr lang="en-US" altLang="en-US" sz="4000" dirty="0">
                <a:latin typeface="Arial Black" panose="020B0A04020102020204" pitchFamily="34" charset="0"/>
              </a:rPr>
              <a:t>Level</a:t>
            </a:r>
            <a:r>
              <a:rPr lang="fa-IR" altLang="en-US" sz="4000" dirty="0">
                <a:latin typeface="Arial Black" panose="020B0A04020102020204" pitchFamily="34" charset="0"/>
              </a:rPr>
              <a:t>بندی و رسم پلان در </a:t>
            </a:r>
            <a:r>
              <a:rPr lang="en-US" altLang="en-US" sz="4000" dirty="0">
                <a:latin typeface="Arial Black" panose="020B0A04020102020204" pitchFamily="34" charset="0"/>
              </a:rPr>
              <a:t>Revit</a:t>
            </a:r>
            <a:r>
              <a:rPr lang="fa-IR" altLang="en-US" sz="4000" dirty="0">
                <a:latin typeface="Arial Black" panose="020B0A04020102020204" pitchFamily="34" charset="0"/>
              </a:rPr>
              <a:t> (کلیپ 3)</a:t>
            </a:r>
          </a:p>
        </p:txBody>
      </p:sp>
      <p:sp>
        <p:nvSpPr>
          <p:cNvPr id="2" name="Slide Number Placeholder 1">
            <a:extLst>
              <a:ext uri="{FF2B5EF4-FFF2-40B4-BE49-F238E27FC236}">
                <a16:creationId xmlns:a16="http://schemas.microsoft.com/office/drawing/2014/main" id="{456DAF2D-B433-D7D9-7CD5-70AB2AD315AA}"/>
              </a:ext>
            </a:extLst>
          </p:cNvPr>
          <p:cNvSpPr>
            <a:spLocks noGrp="1"/>
          </p:cNvSpPr>
          <p:nvPr>
            <p:ph type="sldNum" sz="quarter" idx="12"/>
          </p:nvPr>
        </p:nvSpPr>
        <p:spPr/>
        <p:txBody>
          <a:bodyPr/>
          <a:lstStyle/>
          <a:p>
            <a:fld id="{8D237C27-054B-4182-834C-C95A91C37D41}" type="slidenum">
              <a:rPr lang="en-US" smtClean="0"/>
              <a:pPr/>
              <a:t>51</a:t>
            </a:fld>
            <a:endParaRPr lang="en-US" dirty="0"/>
          </a:p>
        </p:txBody>
      </p:sp>
      <p:pic>
        <p:nvPicPr>
          <p:cNvPr id="3" name="Picture 2">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789112"/>
            <a:ext cx="4724400" cy="4724400"/>
          </a:xfrm>
          <a:prstGeom prst="rect">
            <a:avLst/>
          </a:prstGeom>
        </p:spPr>
      </p:pic>
    </p:spTree>
    <p:extLst>
      <p:ext uri="{BB962C8B-B14F-4D97-AF65-F5344CB8AC3E}">
        <p14:creationId xmlns:p14="http://schemas.microsoft.com/office/powerpoint/2010/main" val="1937568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8600" y="152400"/>
            <a:ext cx="8763000" cy="1524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4000" dirty="0">
                <a:latin typeface="Arial Black" panose="020B0A04020102020204" pitchFamily="34" charset="0"/>
              </a:rPr>
              <a:t>ترسیم اصولی دیوار و </a:t>
            </a:r>
            <a:r>
              <a:rPr lang="en-US" altLang="en-US" sz="4000" dirty="0">
                <a:latin typeface="Arial Black" panose="020B0A04020102020204" pitchFamily="34" charset="0"/>
              </a:rPr>
              <a:t>Level</a:t>
            </a:r>
            <a:r>
              <a:rPr lang="fa-IR" altLang="en-US" sz="4000" dirty="0">
                <a:latin typeface="Arial Black" panose="020B0A04020102020204" pitchFamily="34" charset="0"/>
              </a:rPr>
              <a:t>بندی در </a:t>
            </a:r>
            <a:r>
              <a:rPr lang="en-US" altLang="en-US" sz="4000" dirty="0">
                <a:latin typeface="Arial Black" panose="020B0A04020102020204" pitchFamily="34" charset="0"/>
              </a:rPr>
              <a:t>Revit</a:t>
            </a:r>
            <a:endParaRPr lang="fa-IR" altLang="en-US" sz="4000" dirty="0">
              <a:latin typeface="Arial Black" panose="020B0A04020102020204" pitchFamily="34" charset="0"/>
            </a:endParaRPr>
          </a:p>
          <a:p>
            <a:pPr rtl="1"/>
            <a:r>
              <a:rPr lang="fa-IR" altLang="en-US" sz="4000" dirty="0">
                <a:latin typeface="Arial Black" panose="020B0A04020102020204" pitchFamily="34" charset="0"/>
              </a:rPr>
              <a:t>(کلیپ 4)</a:t>
            </a:r>
          </a:p>
        </p:txBody>
      </p:sp>
      <p:sp>
        <p:nvSpPr>
          <p:cNvPr id="2" name="Slide Number Placeholder 1">
            <a:extLst>
              <a:ext uri="{FF2B5EF4-FFF2-40B4-BE49-F238E27FC236}">
                <a16:creationId xmlns:a16="http://schemas.microsoft.com/office/drawing/2014/main" id="{456DAF2D-B433-D7D9-7CD5-70AB2AD315AA}"/>
              </a:ext>
            </a:extLst>
          </p:cNvPr>
          <p:cNvSpPr>
            <a:spLocks noGrp="1"/>
          </p:cNvSpPr>
          <p:nvPr>
            <p:ph type="sldNum" sz="quarter" idx="12"/>
          </p:nvPr>
        </p:nvSpPr>
        <p:spPr/>
        <p:txBody>
          <a:bodyPr/>
          <a:lstStyle/>
          <a:p>
            <a:fld id="{8D237C27-054B-4182-834C-C95A91C37D41}" type="slidenum">
              <a:rPr lang="en-US" smtClean="0"/>
              <a:pPr/>
              <a:t>52</a:t>
            </a:fld>
            <a:endParaRPr lang="en-US" dirty="0"/>
          </a:p>
        </p:txBody>
      </p:sp>
      <p:pic>
        <p:nvPicPr>
          <p:cNvPr id="3" name="Picture 2">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789112"/>
            <a:ext cx="4724400" cy="4724400"/>
          </a:xfrm>
          <a:prstGeom prst="rect">
            <a:avLst/>
          </a:prstGeom>
        </p:spPr>
      </p:pic>
    </p:spTree>
    <p:extLst>
      <p:ext uri="{BB962C8B-B14F-4D97-AF65-F5344CB8AC3E}">
        <p14:creationId xmlns:p14="http://schemas.microsoft.com/office/powerpoint/2010/main" val="10064064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8600" y="152400"/>
            <a:ext cx="8763000" cy="1524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4000" dirty="0">
                <a:latin typeface="Arial Black" panose="020B0A04020102020204" pitchFamily="34" charset="0"/>
              </a:rPr>
              <a:t>ترسیم اصولی درب و پنجره در </a:t>
            </a:r>
            <a:r>
              <a:rPr lang="en-US" altLang="en-US" sz="4000" dirty="0">
                <a:latin typeface="Arial Black" panose="020B0A04020102020204" pitchFamily="34" charset="0"/>
              </a:rPr>
              <a:t>Revit</a:t>
            </a:r>
            <a:endParaRPr lang="fa-IR" altLang="en-US" sz="4000" dirty="0">
              <a:latin typeface="Arial Black" panose="020B0A04020102020204" pitchFamily="34" charset="0"/>
            </a:endParaRPr>
          </a:p>
          <a:p>
            <a:pPr rtl="1"/>
            <a:r>
              <a:rPr lang="fa-IR" altLang="en-US" sz="4000" dirty="0">
                <a:latin typeface="Arial Black" panose="020B0A04020102020204" pitchFamily="34" charset="0"/>
              </a:rPr>
              <a:t>(کلیپ 5)</a:t>
            </a:r>
          </a:p>
        </p:txBody>
      </p:sp>
      <p:sp>
        <p:nvSpPr>
          <p:cNvPr id="2" name="Slide Number Placeholder 1">
            <a:extLst>
              <a:ext uri="{FF2B5EF4-FFF2-40B4-BE49-F238E27FC236}">
                <a16:creationId xmlns:a16="http://schemas.microsoft.com/office/drawing/2014/main" id="{456DAF2D-B433-D7D9-7CD5-70AB2AD315AA}"/>
              </a:ext>
            </a:extLst>
          </p:cNvPr>
          <p:cNvSpPr>
            <a:spLocks noGrp="1"/>
          </p:cNvSpPr>
          <p:nvPr>
            <p:ph type="sldNum" sz="quarter" idx="12"/>
          </p:nvPr>
        </p:nvSpPr>
        <p:spPr/>
        <p:txBody>
          <a:bodyPr/>
          <a:lstStyle/>
          <a:p>
            <a:fld id="{8D237C27-054B-4182-834C-C95A91C37D41}" type="slidenum">
              <a:rPr lang="en-US" smtClean="0"/>
              <a:pPr/>
              <a:t>53</a:t>
            </a:fld>
            <a:endParaRPr lang="en-US" dirty="0"/>
          </a:p>
        </p:txBody>
      </p:sp>
      <p:pic>
        <p:nvPicPr>
          <p:cNvPr id="3" name="Picture 2">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789112"/>
            <a:ext cx="4724400" cy="4724400"/>
          </a:xfrm>
          <a:prstGeom prst="rect">
            <a:avLst/>
          </a:prstGeom>
        </p:spPr>
      </p:pic>
    </p:spTree>
    <p:extLst>
      <p:ext uri="{BB962C8B-B14F-4D97-AF65-F5344CB8AC3E}">
        <p14:creationId xmlns:p14="http://schemas.microsoft.com/office/powerpoint/2010/main" val="19530994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8600" y="76200"/>
            <a:ext cx="8763000" cy="1524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4000" dirty="0">
                <a:latin typeface="Arial Black" panose="020B0A04020102020204" pitchFamily="34" charset="0"/>
              </a:rPr>
              <a:t>تنظیمات در </a:t>
            </a:r>
            <a:r>
              <a:rPr lang="en-US" altLang="en-US" sz="4000" dirty="0">
                <a:latin typeface="Arial Black" panose="020B0A04020102020204" pitchFamily="34" charset="0"/>
              </a:rPr>
              <a:t>Revit</a:t>
            </a:r>
            <a:r>
              <a:rPr lang="fa-IR" altLang="en-US" sz="4000" dirty="0">
                <a:latin typeface="Arial Black" panose="020B0A04020102020204" pitchFamily="34" charset="0"/>
              </a:rPr>
              <a:t> (کلیپ 6)</a:t>
            </a:r>
          </a:p>
        </p:txBody>
      </p:sp>
      <p:sp>
        <p:nvSpPr>
          <p:cNvPr id="2" name="Slide Number Placeholder 1">
            <a:extLst>
              <a:ext uri="{FF2B5EF4-FFF2-40B4-BE49-F238E27FC236}">
                <a16:creationId xmlns:a16="http://schemas.microsoft.com/office/drawing/2014/main" id="{456DAF2D-B433-D7D9-7CD5-70AB2AD315AA}"/>
              </a:ext>
            </a:extLst>
          </p:cNvPr>
          <p:cNvSpPr>
            <a:spLocks noGrp="1"/>
          </p:cNvSpPr>
          <p:nvPr>
            <p:ph type="sldNum" sz="quarter" idx="12"/>
          </p:nvPr>
        </p:nvSpPr>
        <p:spPr/>
        <p:txBody>
          <a:bodyPr/>
          <a:lstStyle/>
          <a:p>
            <a:fld id="{8D237C27-054B-4182-834C-C95A91C37D41}" type="slidenum">
              <a:rPr lang="en-US" smtClean="0"/>
              <a:pPr/>
              <a:t>54</a:t>
            </a:fld>
            <a:endParaRPr lang="en-US" dirty="0"/>
          </a:p>
        </p:txBody>
      </p:sp>
      <p:pic>
        <p:nvPicPr>
          <p:cNvPr id="3" name="Picture 2">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789112"/>
            <a:ext cx="4724400" cy="4724400"/>
          </a:xfrm>
          <a:prstGeom prst="rect">
            <a:avLst/>
          </a:prstGeom>
        </p:spPr>
      </p:pic>
    </p:spTree>
    <p:extLst>
      <p:ext uri="{BB962C8B-B14F-4D97-AF65-F5344CB8AC3E}">
        <p14:creationId xmlns:p14="http://schemas.microsoft.com/office/powerpoint/2010/main" val="31692027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8600" y="152400"/>
            <a:ext cx="8763000" cy="1524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4000" dirty="0">
                <a:latin typeface="Arial Black" panose="020B0A04020102020204" pitchFamily="34" charset="0"/>
              </a:rPr>
              <a:t>وارد کردن فایل اتوکد در </a:t>
            </a:r>
            <a:r>
              <a:rPr lang="en-US" altLang="en-US" sz="4000" dirty="0">
                <a:latin typeface="Arial Black" panose="020B0A04020102020204" pitchFamily="34" charset="0"/>
              </a:rPr>
              <a:t>Revit</a:t>
            </a:r>
          </a:p>
          <a:p>
            <a:pPr rtl="1"/>
            <a:r>
              <a:rPr lang="fa-IR" altLang="en-US" sz="4000" dirty="0">
                <a:latin typeface="Arial Black" panose="020B0A04020102020204" pitchFamily="34" charset="0"/>
              </a:rPr>
              <a:t>(کلیپ 7)</a:t>
            </a:r>
          </a:p>
        </p:txBody>
      </p:sp>
      <p:sp>
        <p:nvSpPr>
          <p:cNvPr id="2" name="Slide Number Placeholder 1">
            <a:extLst>
              <a:ext uri="{FF2B5EF4-FFF2-40B4-BE49-F238E27FC236}">
                <a16:creationId xmlns:a16="http://schemas.microsoft.com/office/drawing/2014/main" id="{456DAF2D-B433-D7D9-7CD5-70AB2AD315AA}"/>
              </a:ext>
            </a:extLst>
          </p:cNvPr>
          <p:cNvSpPr>
            <a:spLocks noGrp="1"/>
          </p:cNvSpPr>
          <p:nvPr>
            <p:ph type="sldNum" sz="quarter" idx="12"/>
          </p:nvPr>
        </p:nvSpPr>
        <p:spPr/>
        <p:txBody>
          <a:bodyPr/>
          <a:lstStyle/>
          <a:p>
            <a:fld id="{8D237C27-054B-4182-834C-C95A91C37D41}" type="slidenum">
              <a:rPr lang="en-US" smtClean="0"/>
              <a:pPr/>
              <a:t>55</a:t>
            </a:fld>
            <a:endParaRPr lang="en-US" dirty="0"/>
          </a:p>
        </p:txBody>
      </p:sp>
      <p:pic>
        <p:nvPicPr>
          <p:cNvPr id="3" name="Picture 2">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789112"/>
            <a:ext cx="4724400" cy="4724400"/>
          </a:xfrm>
          <a:prstGeom prst="rect">
            <a:avLst/>
          </a:prstGeom>
        </p:spPr>
      </p:pic>
    </p:spTree>
    <p:extLst>
      <p:ext uri="{BB962C8B-B14F-4D97-AF65-F5344CB8AC3E}">
        <p14:creationId xmlns:p14="http://schemas.microsoft.com/office/powerpoint/2010/main" val="23243927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8600" y="265112"/>
            <a:ext cx="8763000" cy="1524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4000" dirty="0">
                <a:latin typeface="Arial Black" panose="020B0A04020102020204" pitchFamily="34" charset="0"/>
              </a:rPr>
              <a:t>ترسیم اصولی کف و سقف کاذب و کاربرد</a:t>
            </a:r>
          </a:p>
          <a:p>
            <a:pPr rtl="1"/>
            <a:r>
              <a:rPr lang="en-US" altLang="en-US" sz="4000" dirty="0">
                <a:latin typeface="Arial Black" panose="020B0A04020102020204" pitchFamily="34" charset="0"/>
              </a:rPr>
              <a:t>Level</a:t>
            </a:r>
            <a:r>
              <a:rPr lang="fa-IR" altLang="en-US" sz="4000" dirty="0">
                <a:latin typeface="Arial Black" panose="020B0A04020102020204" pitchFamily="34" charset="0"/>
              </a:rPr>
              <a:t>بندی حرفه‌ای در </a:t>
            </a:r>
            <a:r>
              <a:rPr lang="en-US" altLang="en-US" sz="4000" dirty="0">
                <a:latin typeface="Arial Black" panose="020B0A04020102020204" pitchFamily="34" charset="0"/>
              </a:rPr>
              <a:t>Revit</a:t>
            </a:r>
            <a:endParaRPr lang="fa-IR" altLang="en-US" sz="4000" dirty="0">
              <a:latin typeface="Arial Black" panose="020B0A04020102020204" pitchFamily="34" charset="0"/>
            </a:endParaRPr>
          </a:p>
          <a:p>
            <a:pPr rtl="1"/>
            <a:r>
              <a:rPr lang="fa-IR" altLang="en-US" sz="4000" dirty="0">
                <a:latin typeface="Arial Black" panose="020B0A04020102020204" pitchFamily="34" charset="0"/>
              </a:rPr>
              <a:t>(قسمت اول) (کلیپ 8)</a:t>
            </a:r>
          </a:p>
        </p:txBody>
      </p:sp>
      <p:sp>
        <p:nvSpPr>
          <p:cNvPr id="2" name="Slide Number Placeholder 1">
            <a:extLst>
              <a:ext uri="{FF2B5EF4-FFF2-40B4-BE49-F238E27FC236}">
                <a16:creationId xmlns:a16="http://schemas.microsoft.com/office/drawing/2014/main" id="{456DAF2D-B433-D7D9-7CD5-70AB2AD315AA}"/>
              </a:ext>
            </a:extLst>
          </p:cNvPr>
          <p:cNvSpPr>
            <a:spLocks noGrp="1"/>
          </p:cNvSpPr>
          <p:nvPr>
            <p:ph type="sldNum" sz="quarter" idx="12"/>
          </p:nvPr>
        </p:nvSpPr>
        <p:spPr/>
        <p:txBody>
          <a:bodyPr/>
          <a:lstStyle/>
          <a:p>
            <a:fld id="{8D237C27-054B-4182-834C-C95A91C37D41}" type="slidenum">
              <a:rPr lang="en-US" smtClean="0"/>
              <a:pPr/>
              <a:t>56</a:t>
            </a:fld>
            <a:endParaRPr lang="en-US" dirty="0"/>
          </a:p>
        </p:txBody>
      </p:sp>
      <p:pic>
        <p:nvPicPr>
          <p:cNvPr id="3" name="Picture 2">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2264203"/>
            <a:ext cx="4419600" cy="4419600"/>
          </a:xfrm>
          <a:prstGeom prst="rect">
            <a:avLst/>
          </a:prstGeom>
        </p:spPr>
      </p:pic>
    </p:spTree>
    <p:extLst>
      <p:ext uri="{BB962C8B-B14F-4D97-AF65-F5344CB8AC3E}">
        <p14:creationId xmlns:p14="http://schemas.microsoft.com/office/powerpoint/2010/main" val="42872706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8600" y="265112"/>
            <a:ext cx="8763000" cy="1524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altLang="en-US" sz="4000" dirty="0">
                <a:latin typeface="Arial Black" panose="020B0A04020102020204" pitchFamily="34" charset="0"/>
              </a:rPr>
              <a:t>ترسیم اصولی کف و سقف کاذب و کاربرد</a:t>
            </a:r>
          </a:p>
          <a:p>
            <a:pPr rtl="1"/>
            <a:r>
              <a:rPr lang="en-US" altLang="en-US" sz="4000" dirty="0">
                <a:latin typeface="Arial Black" panose="020B0A04020102020204" pitchFamily="34" charset="0"/>
              </a:rPr>
              <a:t>Level</a:t>
            </a:r>
            <a:r>
              <a:rPr lang="fa-IR" altLang="en-US" sz="4000" dirty="0">
                <a:latin typeface="Arial Black" panose="020B0A04020102020204" pitchFamily="34" charset="0"/>
              </a:rPr>
              <a:t>بندی حرفه‌ای در </a:t>
            </a:r>
            <a:r>
              <a:rPr lang="en-US" altLang="en-US" sz="4000" dirty="0">
                <a:latin typeface="Arial Black" panose="020B0A04020102020204" pitchFamily="34" charset="0"/>
              </a:rPr>
              <a:t>Revit</a:t>
            </a:r>
            <a:endParaRPr lang="fa-IR" altLang="en-US" sz="4000" dirty="0">
              <a:latin typeface="Arial Black" panose="020B0A04020102020204" pitchFamily="34" charset="0"/>
            </a:endParaRPr>
          </a:p>
          <a:p>
            <a:pPr rtl="1"/>
            <a:r>
              <a:rPr lang="fa-IR" altLang="en-US" sz="4000" dirty="0">
                <a:latin typeface="Arial Black" panose="020B0A04020102020204" pitchFamily="34" charset="0"/>
              </a:rPr>
              <a:t>(قسمت دوم) (کلیپ 9)</a:t>
            </a:r>
          </a:p>
        </p:txBody>
      </p:sp>
      <p:sp>
        <p:nvSpPr>
          <p:cNvPr id="2" name="Slide Number Placeholder 1">
            <a:extLst>
              <a:ext uri="{FF2B5EF4-FFF2-40B4-BE49-F238E27FC236}">
                <a16:creationId xmlns:a16="http://schemas.microsoft.com/office/drawing/2014/main" id="{456DAF2D-B433-D7D9-7CD5-70AB2AD315AA}"/>
              </a:ext>
            </a:extLst>
          </p:cNvPr>
          <p:cNvSpPr>
            <a:spLocks noGrp="1"/>
          </p:cNvSpPr>
          <p:nvPr>
            <p:ph type="sldNum" sz="quarter" idx="12"/>
          </p:nvPr>
        </p:nvSpPr>
        <p:spPr/>
        <p:txBody>
          <a:bodyPr/>
          <a:lstStyle/>
          <a:p>
            <a:fld id="{8D237C27-054B-4182-834C-C95A91C37D41}" type="slidenum">
              <a:rPr lang="en-US" smtClean="0"/>
              <a:pPr/>
              <a:t>57</a:t>
            </a:fld>
            <a:endParaRPr lang="en-US" dirty="0"/>
          </a:p>
        </p:txBody>
      </p:sp>
      <p:pic>
        <p:nvPicPr>
          <p:cNvPr id="3" name="Picture 2">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2264203"/>
            <a:ext cx="4419600" cy="4419600"/>
          </a:xfrm>
          <a:prstGeom prst="rect">
            <a:avLst/>
          </a:prstGeom>
        </p:spPr>
      </p:pic>
    </p:spTree>
    <p:extLst>
      <p:ext uri="{BB962C8B-B14F-4D97-AF65-F5344CB8AC3E}">
        <p14:creationId xmlns:p14="http://schemas.microsoft.com/office/powerpoint/2010/main" val="16004771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5"/>
          <p:cNvSpPr>
            <a:spLocks noChangeArrowheads="1"/>
          </p:cNvSpPr>
          <p:nvPr/>
        </p:nvSpPr>
        <p:spPr bwMode="auto">
          <a:xfrm>
            <a:off x="990600" y="1676400"/>
            <a:ext cx="7315199" cy="2895600"/>
          </a:xfrm>
          <a:prstGeom prst="roundRect">
            <a:avLst>
              <a:gd name="adj" fmla="val 16667"/>
            </a:avLst>
          </a:prstGeom>
          <a:solidFill>
            <a:srgbClr val="CCFFCC"/>
          </a:solidFill>
          <a:ln w="28575">
            <a:solidFill>
              <a:srgbClr val="8064A2">
                <a:lumMod val="100000"/>
                <a:lumOff val="0"/>
              </a:srgbClr>
            </a:solidFill>
            <a:round/>
            <a:headEnd/>
            <a:tailEnd/>
          </a:ln>
          <a:effectLst>
            <a:outerShdw dist="107763" dir="18900000" algn="ctr" rotWithShape="0">
              <a:srgbClr val="808080">
                <a:alpha val="50000"/>
              </a:srgbClr>
            </a:outerShdw>
          </a:effectLst>
        </p:spPr>
        <p:txBody>
          <a:bodyPr rot="0" vert="horz" wrap="square" lIns="91440" tIns="45720" rIns="91440" bIns="45720" anchor="t" anchorCtr="0" upright="1">
            <a:noAutofit/>
          </a:bodyPr>
          <a:lstStyle/>
          <a:p>
            <a:pPr algn="ctr" rtl="1">
              <a:spcAft>
                <a:spcPts val="0"/>
              </a:spcAft>
            </a:pPr>
            <a:r>
              <a:rPr lang="fa-IR" sz="5200" b="1" dirty="0">
                <a:effectLst>
                  <a:outerShdw blurRad="152400" dist="393700" dir="17040000" sx="97000" sy="97000" kx="-1800000" algn="bl" rotWithShape="0">
                    <a:prstClr val="black">
                      <a:alpha val="32000"/>
                    </a:prstClr>
                  </a:outerShdw>
                </a:effectLst>
                <a:latin typeface="Arial Black" panose="020B0A04020102020204" pitchFamily="34" charset="0"/>
                <a:cs typeface="+mj-cs"/>
              </a:rPr>
              <a:t>مهیا کردن </a:t>
            </a:r>
            <a:r>
              <a:rPr lang="en-US" sz="4800" b="1" dirty="0" err="1">
                <a:effectLst>
                  <a:outerShdw blurRad="152400" dist="393700" dir="17040000" sx="97000" sy="97000" kx="-1800000" algn="bl" rotWithShape="0">
                    <a:prstClr val="black">
                      <a:alpha val="32000"/>
                    </a:prstClr>
                  </a:outerShdw>
                </a:effectLst>
                <a:latin typeface="Arial Black" panose="020B0A04020102020204" pitchFamily="34" charset="0"/>
                <a:cs typeface="+mj-cs"/>
              </a:rPr>
              <a:t>Shapefile</a:t>
            </a:r>
            <a:endParaRPr lang="fa-IR" sz="4800" b="1" dirty="0">
              <a:effectLst>
                <a:outerShdw blurRad="152400" dist="393700" dir="17040000" sx="97000" sy="97000" kx="-1800000" algn="bl" rotWithShape="0">
                  <a:prstClr val="black">
                    <a:alpha val="32000"/>
                  </a:prstClr>
                </a:outerShdw>
              </a:effectLst>
              <a:latin typeface="Arial Black" panose="020B0A04020102020204" pitchFamily="34" charset="0"/>
              <a:cs typeface="+mj-cs"/>
            </a:endParaRPr>
          </a:p>
          <a:p>
            <a:pPr algn="ctr" rtl="1">
              <a:spcAft>
                <a:spcPts val="0"/>
              </a:spcAft>
            </a:pPr>
            <a:r>
              <a:rPr lang="fa-IR" sz="5200" b="1" dirty="0">
                <a:effectLst>
                  <a:outerShdw blurRad="152400" dist="393700" dir="17040000" sx="97000" sy="97000" kx="-1800000" algn="bl" rotWithShape="0">
                    <a:prstClr val="black">
                      <a:alpha val="32000"/>
                    </a:prstClr>
                  </a:outerShdw>
                </a:effectLst>
                <a:latin typeface="Arial Black" panose="020B0A04020102020204" pitchFamily="34" charset="0"/>
                <a:cs typeface="+mj-cs"/>
              </a:rPr>
              <a:t>و</a:t>
            </a:r>
          </a:p>
          <a:p>
            <a:pPr algn="ctr" rtl="1">
              <a:spcAft>
                <a:spcPts val="0"/>
              </a:spcAft>
            </a:pPr>
            <a:r>
              <a:rPr lang="fa-IR" sz="5200" b="1" dirty="0">
                <a:effectLst>
                  <a:outerShdw blurRad="152400" dist="393700" dir="17040000" sx="97000" sy="97000" kx="-1800000" algn="bl" rotWithShape="0">
                    <a:prstClr val="black">
                      <a:alpha val="32000"/>
                    </a:prstClr>
                  </a:outerShdw>
                </a:effectLst>
                <a:latin typeface="Arial Black" panose="020B0A04020102020204" pitchFamily="34" charset="0"/>
                <a:cs typeface="+mj-cs"/>
              </a:rPr>
              <a:t>تبدیل آن به </a:t>
            </a:r>
            <a:r>
              <a:rPr lang="en-US" sz="4800" b="1" dirty="0">
                <a:effectLst>
                  <a:outerShdw blurRad="152400" dist="393700" dir="17040000" sx="97000" sy="97000" kx="-1800000" algn="bl" rotWithShape="0">
                    <a:prstClr val="black">
                      <a:alpha val="32000"/>
                    </a:prstClr>
                  </a:outerShdw>
                </a:effectLst>
                <a:latin typeface="Arial Black" panose="020B0A04020102020204" pitchFamily="34" charset="0"/>
                <a:cs typeface="+mj-cs"/>
              </a:rPr>
              <a:t>KML</a:t>
            </a:r>
            <a:endParaRPr lang="en-US" sz="5400" b="1" dirty="0">
              <a:effectLst>
                <a:outerShdw blurRad="152400" dist="393700" dir="17040000" sx="97000" sy="97000" kx="-1800000" algn="bl" rotWithShape="0">
                  <a:prstClr val="black">
                    <a:alpha val="32000"/>
                  </a:prstClr>
                </a:outerShdw>
              </a:effectLst>
              <a:latin typeface="Arial Black" panose="020B0A04020102020204" pitchFamily="34" charset="0"/>
              <a:cs typeface="+mj-cs"/>
            </a:endParaRPr>
          </a:p>
        </p:txBody>
      </p:sp>
    </p:spTree>
    <p:extLst>
      <p:ext uri="{BB962C8B-B14F-4D97-AF65-F5344CB8AC3E}">
        <p14:creationId xmlns:p14="http://schemas.microsoft.com/office/powerpoint/2010/main" val="275617607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81000" y="304800"/>
            <a:ext cx="87630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fa-IR" altLang="en-US" sz="3600" b="0" i="0" u="none" strike="noStrike" kern="1200" cap="none" spc="0" normalizeH="0" baseline="0" noProof="0" dirty="0">
                <a:ln>
                  <a:noFill/>
                </a:ln>
                <a:solidFill>
                  <a:srgbClr val="0000FF"/>
                </a:solidFill>
                <a:effectLst/>
                <a:uLnTx/>
                <a:uFillTx/>
                <a:latin typeface="Arial Black" panose="020B0A04020102020204" pitchFamily="34" charset="0"/>
                <a:ea typeface="+mj-ea"/>
                <a:cs typeface="B Titr"/>
              </a:rPr>
              <a:t>تبدیل </a:t>
            </a:r>
            <a:r>
              <a:rPr kumimoji="0" lang="en-US" altLang="en-US" sz="3600" b="0" i="0" u="none" strike="noStrike" kern="1200" cap="none" spc="0" normalizeH="0" baseline="0" noProof="0" dirty="0" err="1">
                <a:ln>
                  <a:noFill/>
                </a:ln>
                <a:solidFill>
                  <a:srgbClr val="0000FF"/>
                </a:solidFill>
                <a:effectLst/>
                <a:uLnTx/>
                <a:uFillTx/>
                <a:latin typeface="Arial Black" panose="020B0A04020102020204" pitchFamily="34" charset="0"/>
                <a:ea typeface="+mj-ea"/>
                <a:cs typeface="B Titr"/>
              </a:rPr>
              <a:t>Shapefile</a:t>
            </a:r>
            <a:r>
              <a:rPr lang="fa-IR" altLang="en-US" sz="3600" dirty="0">
                <a:solidFill>
                  <a:srgbClr val="0000FF"/>
                </a:solidFill>
                <a:latin typeface="Arial Black" panose="020B0A04020102020204" pitchFamily="34" charset="0"/>
                <a:cs typeface="B Titr"/>
              </a:rPr>
              <a:t> به </a:t>
            </a:r>
            <a:r>
              <a:rPr lang="en-US" altLang="en-US" sz="3600" dirty="0">
                <a:solidFill>
                  <a:srgbClr val="0000FF"/>
                </a:solidFill>
                <a:latin typeface="Arial Black" panose="020B0A04020102020204" pitchFamily="34" charset="0"/>
                <a:cs typeface="B Titr"/>
              </a:rPr>
              <a:t>KML</a:t>
            </a:r>
            <a:r>
              <a:rPr lang="fa-IR" altLang="en-US" sz="3600" dirty="0">
                <a:solidFill>
                  <a:srgbClr val="0000FF"/>
                </a:solidFill>
                <a:latin typeface="Arial Black" panose="020B0A04020102020204" pitchFamily="34" charset="0"/>
                <a:cs typeface="B Titr"/>
              </a:rPr>
              <a:t> در </a:t>
            </a:r>
            <a:r>
              <a:rPr lang="en-US" altLang="en-US" sz="3600" dirty="0">
                <a:solidFill>
                  <a:srgbClr val="0000FF"/>
                </a:solidFill>
                <a:latin typeface="Arial Black" panose="020B0A04020102020204" pitchFamily="34" charset="0"/>
                <a:cs typeface="B Titr"/>
              </a:rPr>
              <a:t>ArcGIS</a:t>
            </a:r>
            <a:endParaRPr lang="fa-IR" altLang="en-US" sz="3600" dirty="0">
              <a:solidFill>
                <a:srgbClr val="0000FF"/>
              </a:solidFill>
              <a:latin typeface="Arial Black" panose="020B0A04020102020204" pitchFamily="34" charset="0"/>
              <a:cs typeface="B Titr"/>
            </a:endParaRPr>
          </a:p>
          <a:p>
            <a:pPr marL="0" marR="0" lvl="0" indent="0" algn="ctr" defTabSz="914400" rtl="1" eaLnBrk="1" fontAlgn="auto" latinLnBrk="0" hangingPunct="1">
              <a:lnSpc>
                <a:spcPct val="100000"/>
              </a:lnSpc>
              <a:spcBef>
                <a:spcPct val="0"/>
              </a:spcBef>
              <a:spcAft>
                <a:spcPts val="0"/>
              </a:spcAft>
              <a:buClrTx/>
              <a:buSzTx/>
              <a:buFontTx/>
              <a:buNone/>
              <a:tabLst/>
              <a:defRPr/>
            </a:pPr>
            <a:r>
              <a:rPr kumimoji="0" lang="fa-IR" altLang="en-US" sz="3600" b="0" i="0" u="none" strike="noStrike" kern="1200" cap="none" spc="0" normalizeH="0" baseline="0" noProof="0" dirty="0">
                <a:ln>
                  <a:noFill/>
                </a:ln>
                <a:solidFill>
                  <a:srgbClr val="0000FF"/>
                </a:solidFill>
                <a:effectLst/>
                <a:uLnTx/>
                <a:uFillTx/>
                <a:latin typeface="Arial Black" panose="020B0A04020102020204" pitchFamily="34" charset="0"/>
                <a:ea typeface="+mj-ea"/>
                <a:cs typeface="B Titr"/>
              </a:rPr>
              <a:t>(کلیپ</a:t>
            </a:r>
            <a:r>
              <a:rPr kumimoji="0" lang="fa-IR" altLang="en-US" sz="3600" b="0" i="0" u="none" strike="noStrike" kern="1200" cap="none" spc="0" normalizeH="0" noProof="0" dirty="0">
                <a:ln>
                  <a:noFill/>
                </a:ln>
                <a:solidFill>
                  <a:srgbClr val="0000FF"/>
                </a:solidFill>
                <a:effectLst/>
                <a:uLnTx/>
                <a:uFillTx/>
                <a:latin typeface="Arial Black" panose="020B0A04020102020204" pitchFamily="34" charset="0"/>
                <a:ea typeface="+mj-ea"/>
                <a:cs typeface="B Titr"/>
              </a:rPr>
              <a:t> 10)</a:t>
            </a:r>
            <a:endParaRPr kumimoji="0" lang="en-US" altLang="en-US" sz="3600" b="0" i="0" u="none" strike="noStrike" kern="1200" cap="none" spc="0" normalizeH="0" baseline="0" noProof="0" dirty="0">
              <a:ln>
                <a:noFill/>
              </a:ln>
              <a:solidFill>
                <a:srgbClr val="0000FF"/>
              </a:solidFill>
              <a:effectLst/>
              <a:uLnTx/>
              <a:uFillTx/>
              <a:latin typeface="Arial Black" panose="020B0A04020102020204" pitchFamily="34" charset="0"/>
              <a:ea typeface="+mj-ea"/>
              <a:cs typeface="B Titr"/>
            </a:endParaRPr>
          </a:p>
        </p:txBody>
      </p:sp>
      <p:sp>
        <p:nvSpPr>
          <p:cNvPr id="2" name="Slide Number Placeholder 1">
            <a:extLst>
              <a:ext uri="{FF2B5EF4-FFF2-40B4-BE49-F238E27FC236}">
                <a16:creationId xmlns:a16="http://schemas.microsoft.com/office/drawing/2014/main" id="{D35A0CD8-0E82-8C4E-ED82-221D634251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37C27-054B-4182-834C-C95A91C37D41}" type="slidenum">
              <a:rPr kumimoji="0" lang="en-US" sz="1200" b="1" i="0" u="none" strike="noStrike" kern="1200" cap="none" spc="0" normalizeH="0" baseline="0" noProof="0" smtClean="0">
                <a:ln>
                  <a:noFill/>
                </a:ln>
                <a:solidFill>
                  <a:prstClr val="black"/>
                </a:solidFill>
                <a:effectLst/>
                <a:uLnTx/>
                <a:uFillTx/>
                <a:latin typeface="Times New Roman"/>
                <a:ea typeface="+mn-ea"/>
                <a:cs typeface="B Mitra"/>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1" i="0" u="none" strike="noStrike" kern="1200" cap="none" spc="0" normalizeH="0" baseline="0" noProof="0" dirty="0">
              <a:ln>
                <a:noFill/>
              </a:ln>
              <a:solidFill>
                <a:prstClr val="black"/>
              </a:solidFill>
              <a:effectLst/>
              <a:uLnTx/>
              <a:uFillTx/>
              <a:latin typeface="Times New Roman"/>
              <a:ea typeface="+mn-ea"/>
              <a:cs typeface="B Mitra"/>
            </a:endParaRPr>
          </a:p>
        </p:txBody>
      </p:sp>
      <p:pic>
        <p:nvPicPr>
          <p:cNvPr id="5" name="Picture 4">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1936750"/>
            <a:ext cx="4419600" cy="4419600"/>
          </a:xfrm>
          <a:prstGeom prst="rect">
            <a:avLst/>
          </a:prstGeom>
        </p:spPr>
      </p:pic>
    </p:spTree>
    <p:extLst>
      <p:ext uri="{BB962C8B-B14F-4D97-AF65-F5344CB8AC3E}">
        <p14:creationId xmlns:p14="http://schemas.microsoft.com/office/powerpoint/2010/main" val="1262691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65EA534-3AFA-07B5-7CF7-2EE54655AA11}"/>
              </a:ext>
            </a:extLst>
          </p:cNvPr>
          <p:cNvSpPr/>
          <p:nvPr/>
        </p:nvSpPr>
        <p:spPr>
          <a:xfrm>
            <a:off x="77279" y="5320901"/>
            <a:ext cx="2743200" cy="12192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b="1" dirty="0">
                <a:solidFill>
                  <a:schemeClr val="tx1"/>
                </a:solidFill>
              </a:rPr>
              <a:t>امکان تعامل عوامل درگیر در پروژه</a:t>
            </a:r>
            <a:endParaRPr lang="en-US" b="1" dirty="0">
              <a:solidFill>
                <a:schemeClr val="tx1"/>
              </a:solidFill>
            </a:endParaRPr>
          </a:p>
        </p:txBody>
      </p:sp>
      <p:sp>
        <p:nvSpPr>
          <p:cNvPr id="3" name="Oval 2">
            <a:extLst>
              <a:ext uri="{FF2B5EF4-FFF2-40B4-BE49-F238E27FC236}">
                <a16:creationId xmlns:a16="http://schemas.microsoft.com/office/drawing/2014/main" id="{A467981A-CB65-AFBF-E74E-2675E105E473}"/>
              </a:ext>
            </a:extLst>
          </p:cNvPr>
          <p:cNvSpPr/>
          <p:nvPr/>
        </p:nvSpPr>
        <p:spPr>
          <a:xfrm>
            <a:off x="703249" y="5343289"/>
            <a:ext cx="2743200" cy="11430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b="1" dirty="0">
                <a:solidFill>
                  <a:schemeClr val="tx1"/>
                </a:solidFill>
              </a:rPr>
              <a:t>به اشتراک‌گذاری داده‌ها</a:t>
            </a:r>
            <a:endParaRPr lang="en-US" sz="2400" b="1" dirty="0">
              <a:solidFill>
                <a:schemeClr val="tx1"/>
              </a:solidFill>
            </a:endParaRPr>
          </a:p>
        </p:txBody>
      </p:sp>
      <p:sp>
        <p:nvSpPr>
          <p:cNvPr id="18434" name="Title 1"/>
          <p:cNvSpPr>
            <a:spLocks noGrp="1"/>
          </p:cNvSpPr>
          <p:nvPr>
            <p:ph type="title"/>
          </p:nvPr>
        </p:nvSpPr>
        <p:spPr>
          <a:xfrm>
            <a:off x="533400" y="152400"/>
            <a:ext cx="8229600" cy="914400"/>
          </a:xfrm>
        </p:spPr>
        <p:txBody>
          <a:bodyPr/>
          <a:lstStyle/>
          <a:p>
            <a:pPr rtl="1"/>
            <a:r>
              <a:rPr lang="fa-IR" altLang="en-US" dirty="0">
                <a:latin typeface="Arial Black" panose="020B0A04020102020204" pitchFamily="34" charset="0"/>
              </a:rPr>
              <a:t>مزایای </a:t>
            </a:r>
            <a:r>
              <a:rPr lang="en-US" altLang="en-US" dirty="0">
                <a:latin typeface="Arial Black" panose="020B0A04020102020204" pitchFamily="34" charset="0"/>
              </a:rPr>
              <a:t>BIM</a:t>
            </a:r>
          </a:p>
        </p:txBody>
      </p:sp>
      <p:pic>
        <p:nvPicPr>
          <p:cNvPr id="2050" name="Picture 2" descr="C:\Users\60368\Desktop\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917"/>
          <a:stretch/>
        </p:blipFill>
        <p:spPr bwMode="auto">
          <a:xfrm>
            <a:off x="533400" y="1219200"/>
            <a:ext cx="3564362" cy="40386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60368\Desktop\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329" r="1949"/>
          <a:stretch/>
        </p:blipFill>
        <p:spPr bwMode="auto">
          <a:xfrm>
            <a:off x="4805872" y="4346619"/>
            <a:ext cx="4324620" cy="24319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60368\Desktop\1.jpg"/>
          <p:cNvPicPr/>
          <p:nvPr/>
        </p:nvPicPr>
        <p:blipFill rotWithShape="1">
          <a:blip r:embed="rId5" cstate="print">
            <a:extLst>
              <a:ext uri="{28A0092B-C50C-407E-A947-70E740481C1C}">
                <a14:useLocalDpi xmlns:a14="http://schemas.microsoft.com/office/drawing/2010/main" val="0"/>
              </a:ext>
            </a:extLst>
          </a:blip>
          <a:srcRect l="5749" r="6436"/>
          <a:stretch/>
        </p:blipFill>
        <p:spPr bwMode="auto">
          <a:xfrm>
            <a:off x="4114800" y="1295400"/>
            <a:ext cx="4913831" cy="2988310"/>
          </a:xfrm>
          <a:prstGeom prst="rect">
            <a:avLst/>
          </a:prstGeom>
          <a:noFill/>
          <a:ln>
            <a:noFill/>
          </a:ln>
        </p:spPr>
      </p:pic>
      <p:sp>
        <p:nvSpPr>
          <p:cNvPr id="5" name="Oval 4"/>
          <p:cNvSpPr/>
          <p:nvPr/>
        </p:nvSpPr>
        <p:spPr>
          <a:xfrm>
            <a:off x="1329218" y="5347099"/>
            <a:ext cx="2743200" cy="11430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b="1" dirty="0">
                <a:solidFill>
                  <a:schemeClr val="tx1"/>
                </a:solidFill>
              </a:rPr>
              <a:t>صرفه‌جویی در هزینه</a:t>
            </a:r>
            <a:endParaRPr lang="en-US" b="1" dirty="0">
              <a:solidFill>
                <a:schemeClr val="tx1"/>
              </a:solidFill>
            </a:endParaRPr>
          </a:p>
        </p:txBody>
      </p:sp>
      <p:sp>
        <p:nvSpPr>
          <p:cNvPr id="14" name="Oval 13"/>
          <p:cNvSpPr/>
          <p:nvPr/>
        </p:nvSpPr>
        <p:spPr>
          <a:xfrm>
            <a:off x="2061126" y="5335197"/>
            <a:ext cx="2743200" cy="11430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b="1" dirty="0">
                <a:solidFill>
                  <a:schemeClr val="tx1"/>
                </a:solidFill>
              </a:rPr>
              <a:t>صرفه‌جویی در زمان</a:t>
            </a:r>
            <a:endParaRPr lang="en-US" b="1" dirty="0">
              <a:solidFill>
                <a:schemeClr val="tx1"/>
              </a:solidFill>
            </a:endParaRPr>
          </a:p>
        </p:txBody>
      </p:sp>
      <p:sp>
        <p:nvSpPr>
          <p:cNvPr id="15" name="Oval 14"/>
          <p:cNvSpPr/>
          <p:nvPr/>
        </p:nvSpPr>
        <p:spPr>
          <a:xfrm>
            <a:off x="2656602" y="5308999"/>
            <a:ext cx="2743200" cy="11430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b="1" dirty="0">
                <a:solidFill>
                  <a:schemeClr val="tx1"/>
                </a:solidFill>
              </a:rPr>
              <a:t>کاهش خطاها</a:t>
            </a:r>
            <a:endParaRPr lang="en-US" sz="2400" b="1" dirty="0">
              <a:solidFill>
                <a:schemeClr val="tx1"/>
              </a:solidFill>
            </a:endParaRPr>
          </a:p>
        </p:txBody>
      </p:sp>
      <p:sp>
        <p:nvSpPr>
          <p:cNvPr id="16" name="Oval 15"/>
          <p:cNvSpPr/>
          <p:nvPr/>
        </p:nvSpPr>
        <p:spPr>
          <a:xfrm>
            <a:off x="3356303" y="5320901"/>
            <a:ext cx="2743200" cy="1143000"/>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b="1" dirty="0">
                <a:solidFill>
                  <a:schemeClr val="tx1"/>
                </a:solidFill>
              </a:rPr>
              <a:t>مدیریت بهینه</a:t>
            </a:r>
            <a:endParaRPr lang="en-US" sz="2400" b="1" dirty="0">
              <a:solidFill>
                <a:schemeClr val="tx1"/>
              </a:solidFill>
            </a:endParaRPr>
          </a:p>
        </p:txBody>
      </p:sp>
      <p:sp>
        <p:nvSpPr>
          <p:cNvPr id="4" name="Slide Number Placeholder 3">
            <a:extLst>
              <a:ext uri="{FF2B5EF4-FFF2-40B4-BE49-F238E27FC236}">
                <a16:creationId xmlns:a16="http://schemas.microsoft.com/office/drawing/2014/main" id="{4314151C-0FC1-89BC-D7D7-32DF811447AA}"/>
              </a:ext>
            </a:extLst>
          </p:cNvPr>
          <p:cNvSpPr>
            <a:spLocks noGrp="1"/>
          </p:cNvSpPr>
          <p:nvPr>
            <p:ph type="sldNum" sz="quarter" idx="12"/>
          </p:nvPr>
        </p:nvSpPr>
        <p:spPr/>
        <p:txBody>
          <a:bodyPr/>
          <a:lstStyle/>
          <a:p>
            <a:fld id="{8D237C27-054B-4182-834C-C95A91C37D41}" type="slidenum">
              <a:rPr lang="en-US" smtClean="0"/>
              <a:pPr/>
              <a:t>6</a:t>
            </a:fld>
            <a:endParaRPr lang="en-US" dirty="0"/>
          </a:p>
        </p:txBody>
      </p:sp>
    </p:spTree>
    <p:extLst>
      <p:ext uri="{BB962C8B-B14F-4D97-AF65-F5344CB8AC3E}">
        <p14:creationId xmlns:p14="http://schemas.microsoft.com/office/powerpoint/2010/main" val="347909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wipe(down)">
                                      <p:cBhvr>
                                        <p:cTn id="15" dur="500"/>
                                        <p:tgtEl>
                                          <p:spTgt spid="205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ppt_x"/>
                                          </p:val>
                                        </p:tav>
                                        <p:tav tm="100000">
                                          <p:val>
                                            <p:strVal val="#ppt_x"/>
                                          </p:val>
                                        </p:tav>
                                      </p:tavLst>
                                    </p:anim>
                                    <p:anim calcmode="lin" valueType="num">
                                      <p:cBhvr additive="base">
                                        <p:cTn id="5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14" grpId="0" animBg="1"/>
      <p:bldP spid="15" grpId="0" animBg="1"/>
      <p:bldP spid="1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81000" y="381000"/>
            <a:ext cx="876300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fa-IR" altLang="en-US" sz="3600" b="0" i="0" u="none" strike="noStrike" kern="1200" cap="none" spc="0" normalizeH="0" baseline="0" noProof="0" dirty="0">
                <a:ln>
                  <a:noFill/>
                </a:ln>
                <a:solidFill>
                  <a:srgbClr val="0000FF"/>
                </a:solidFill>
                <a:effectLst/>
                <a:uLnTx/>
                <a:uFillTx/>
                <a:latin typeface="Arial Black" panose="020B0A04020102020204" pitchFamily="34" charset="0"/>
                <a:ea typeface="+mj-ea"/>
                <a:cs typeface="B Titr"/>
              </a:rPr>
              <a:t>ویرایش فایل </a:t>
            </a:r>
            <a:r>
              <a:rPr kumimoji="0" lang="en-US" altLang="en-US" sz="3600" b="0" i="0" u="none" strike="noStrike" kern="1200" cap="none" spc="0" normalizeH="0" baseline="0" noProof="0" dirty="0">
                <a:ln>
                  <a:noFill/>
                </a:ln>
                <a:solidFill>
                  <a:srgbClr val="0000FF"/>
                </a:solidFill>
                <a:effectLst/>
                <a:uLnTx/>
                <a:uFillTx/>
                <a:latin typeface="Arial Black" panose="020B0A04020102020204" pitchFamily="34" charset="0"/>
                <a:ea typeface="+mj-ea"/>
                <a:cs typeface="B Titr"/>
              </a:rPr>
              <a:t>KML</a:t>
            </a:r>
            <a:endParaRPr kumimoji="0" lang="fa-IR" altLang="en-US" sz="3600" b="0" i="0" u="none" strike="noStrike" kern="1200" cap="none" spc="0" normalizeH="0" baseline="0" noProof="0" dirty="0">
              <a:ln>
                <a:noFill/>
              </a:ln>
              <a:solidFill>
                <a:srgbClr val="0000FF"/>
              </a:solidFill>
              <a:effectLst/>
              <a:uLnTx/>
              <a:uFillTx/>
              <a:latin typeface="Arial Black" panose="020B0A04020102020204" pitchFamily="34" charset="0"/>
              <a:ea typeface="+mj-ea"/>
              <a:cs typeface="B Titr"/>
            </a:endParaRPr>
          </a:p>
          <a:p>
            <a:pPr marL="0" marR="0" lvl="0" indent="0" algn="ctr" defTabSz="914400" rtl="1" eaLnBrk="1" fontAlgn="auto" latinLnBrk="0" hangingPunct="1">
              <a:lnSpc>
                <a:spcPct val="100000"/>
              </a:lnSpc>
              <a:spcBef>
                <a:spcPct val="0"/>
              </a:spcBef>
              <a:spcAft>
                <a:spcPts val="0"/>
              </a:spcAft>
              <a:buClrTx/>
              <a:buSzTx/>
              <a:buFontTx/>
              <a:buNone/>
              <a:tabLst/>
              <a:defRPr/>
            </a:pPr>
            <a:r>
              <a:rPr lang="fa-IR" altLang="en-US" sz="3600" dirty="0">
                <a:solidFill>
                  <a:srgbClr val="0000FF"/>
                </a:solidFill>
                <a:latin typeface="Arial Black" panose="020B0A04020102020204" pitchFamily="34" charset="0"/>
                <a:cs typeface="B Titr"/>
              </a:rPr>
              <a:t>(کلیپ 11)</a:t>
            </a:r>
            <a:endParaRPr kumimoji="0" lang="en-US" altLang="en-US" sz="3600" b="0" i="0" u="none" strike="noStrike" kern="1200" cap="none" spc="0" normalizeH="0" baseline="0" noProof="0" dirty="0">
              <a:ln>
                <a:noFill/>
              </a:ln>
              <a:solidFill>
                <a:srgbClr val="0000FF"/>
              </a:solidFill>
              <a:effectLst/>
              <a:uLnTx/>
              <a:uFillTx/>
              <a:latin typeface="Arial Black" panose="020B0A04020102020204" pitchFamily="34" charset="0"/>
              <a:ea typeface="+mj-ea"/>
              <a:cs typeface="B Titr"/>
            </a:endParaRPr>
          </a:p>
        </p:txBody>
      </p:sp>
      <p:sp>
        <p:nvSpPr>
          <p:cNvPr id="2" name="Slide Number Placeholder 1">
            <a:extLst>
              <a:ext uri="{FF2B5EF4-FFF2-40B4-BE49-F238E27FC236}">
                <a16:creationId xmlns:a16="http://schemas.microsoft.com/office/drawing/2014/main" id="{D35A0CD8-0E82-8C4E-ED82-221D634251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37C27-054B-4182-834C-C95A91C37D41}" type="slidenum">
              <a:rPr kumimoji="0" lang="en-US" sz="1200" b="1" i="0" u="none" strike="noStrike" kern="1200" cap="none" spc="0" normalizeH="0" baseline="0" noProof="0" smtClean="0">
                <a:ln>
                  <a:noFill/>
                </a:ln>
                <a:solidFill>
                  <a:prstClr val="black"/>
                </a:solidFill>
                <a:effectLst/>
                <a:uLnTx/>
                <a:uFillTx/>
                <a:latin typeface="Times New Roman"/>
                <a:ea typeface="+mn-ea"/>
                <a:cs typeface="B Mitra"/>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1" i="0" u="none" strike="noStrike" kern="1200" cap="none" spc="0" normalizeH="0" baseline="0" noProof="0" dirty="0">
              <a:ln>
                <a:noFill/>
              </a:ln>
              <a:solidFill>
                <a:prstClr val="black"/>
              </a:solidFill>
              <a:effectLst/>
              <a:uLnTx/>
              <a:uFillTx/>
              <a:latin typeface="Times New Roman"/>
              <a:ea typeface="+mn-ea"/>
              <a:cs typeface="B Mitra"/>
            </a:endParaRPr>
          </a:p>
        </p:txBody>
      </p:sp>
      <p:pic>
        <p:nvPicPr>
          <p:cNvPr id="5" name="Picture 4">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1901647"/>
            <a:ext cx="4419600" cy="4419600"/>
          </a:xfrm>
          <a:prstGeom prst="rect">
            <a:avLst/>
          </a:prstGeom>
        </p:spPr>
      </p:pic>
    </p:spTree>
    <p:extLst>
      <p:ext uri="{BB962C8B-B14F-4D97-AF65-F5344CB8AC3E}">
        <p14:creationId xmlns:p14="http://schemas.microsoft.com/office/powerpoint/2010/main" val="14949906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5"/>
          <p:cNvSpPr>
            <a:spLocks noChangeArrowheads="1"/>
          </p:cNvSpPr>
          <p:nvPr/>
        </p:nvSpPr>
        <p:spPr bwMode="auto">
          <a:xfrm>
            <a:off x="990600" y="1066800"/>
            <a:ext cx="7315199" cy="4343400"/>
          </a:xfrm>
          <a:prstGeom prst="roundRect">
            <a:avLst>
              <a:gd name="adj" fmla="val 16667"/>
            </a:avLst>
          </a:prstGeom>
          <a:solidFill>
            <a:srgbClr val="CCFFCC"/>
          </a:solidFill>
          <a:ln w="28575">
            <a:solidFill>
              <a:srgbClr val="8064A2">
                <a:lumMod val="100000"/>
                <a:lumOff val="0"/>
              </a:srgbClr>
            </a:solidFill>
            <a:round/>
            <a:headEnd/>
            <a:tailEnd/>
          </a:ln>
          <a:effectLst>
            <a:outerShdw dist="107763" dir="18900000" algn="ctr" rotWithShape="0">
              <a:srgbClr val="808080">
                <a:alpha val="50000"/>
              </a:srgbClr>
            </a:outerShdw>
          </a:effectLst>
        </p:spPr>
        <p:txBody>
          <a:bodyPr rot="0" vert="horz" wrap="square" lIns="91440" tIns="45720" rIns="91440" bIns="45720" anchor="t" anchorCtr="0" upright="1">
            <a:noAutofit/>
          </a:bodyPr>
          <a:lstStyle/>
          <a:p>
            <a:pPr algn="ctr" rtl="1">
              <a:spcAft>
                <a:spcPts val="0"/>
              </a:spcAft>
            </a:pPr>
            <a:r>
              <a:rPr lang="fa-IR" sz="5200" b="1" dirty="0">
                <a:effectLst>
                  <a:outerShdw blurRad="152400" dist="393700" dir="17040000" sx="97000" sy="97000" kx="-1800000" algn="bl" rotWithShape="0">
                    <a:prstClr val="black">
                      <a:alpha val="32000"/>
                    </a:prstClr>
                  </a:outerShdw>
                </a:effectLst>
                <a:latin typeface="Arial Black" panose="020B0A04020102020204" pitchFamily="34" charset="0"/>
                <a:cs typeface="+mj-cs"/>
              </a:rPr>
              <a:t>ایجاد سرویس سه‌بعدی</a:t>
            </a:r>
          </a:p>
          <a:p>
            <a:pPr algn="ctr" rtl="1">
              <a:spcAft>
                <a:spcPts val="0"/>
              </a:spcAft>
            </a:pPr>
            <a:r>
              <a:rPr lang="fa-IR" sz="5200" b="1" dirty="0">
                <a:effectLst>
                  <a:outerShdw blurRad="152400" dist="393700" dir="17040000" sx="97000" sy="97000" kx="-1800000" algn="bl" rotWithShape="0">
                    <a:prstClr val="black">
                      <a:alpha val="32000"/>
                    </a:prstClr>
                  </a:outerShdw>
                </a:effectLst>
                <a:latin typeface="Arial Black" panose="020B0A04020102020204" pitchFamily="34" charset="0"/>
                <a:cs typeface="+mj-cs"/>
              </a:rPr>
              <a:t>از </a:t>
            </a:r>
            <a:r>
              <a:rPr lang="en-US" sz="4800" b="1" dirty="0" err="1">
                <a:effectLst>
                  <a:outerShdw blurRad="152400" dist="393700" dir="17040000" sx="97000" sy="97000" kx="-1800000" algn="bl" rotWithShape="0">
                    <a:prstClr val="black">
                      <a:alpha val="32000"/>
                    </a:prstClr>
                  </a:outerShdw>
                </a:effectLst>
                <a:latin typeface="Arial Black" panose="020B0A04020102020204" pitchFamily="34" charset="0"/>
                <a:cs typeface="+mj-cs"/>
              </a:rPr>
              <a:t>Shapefile</a:t>
            </a:r>
            <a:r>
              <a:rPr lang="fa-IR" sz="5200" b="1" dirty="0">
                <a:effectLst>
                  <a:outerShdw blurRad="152400" dist="393700" dir="17040000" sx="97000" sy="97000" kx="-1800000" algn="bl" rotWithShape="0">
                    <a:prstClr val="black">
                      <a:alpha val="32000"/>
                    </a:prstClr>
                  </a:outerShdw>
                </a:effectLst>
                <a:latin typeface="Arial Black" panose="020B0A04020102020204" pitchFamily="34" charset="0"/>
                <a:cs typeface="+mj-cs"/>
              </a:rPr>
              <a:t> دوبعدی</a:t>
            </a:r>
          </a:p>
          <a:p>
            <a:pPr algn="ctr" rtl="1">
              <a:spcAft>
                <a:spcPts val="0"/>
              </a:spcAft>
            </a:pPr>
            <a:r>
              <a:rPr lang="fa-IR" sz="5200" b="1" dirty="0">
                <a:effectLst>
                  <a:outerShdw blurRad="152400" dist="393700" dir="17040000" sx="97000" sy="97000" kx="-1800000" algn="bl" rotWithShape="0">
                    <a:prstClr val="black">
                      <a:alpha val="32000"/>
                    </a:prstClr>
                  </a:outerShdw>
                </a:effectLst>
                <a:latin typeface="Arial Black" panose="020B0A04020102020204" pitchFamily="34" charset="0"/>
                <a:cs typeface="+mj-cs"/>
              </a:rPr>
              <a:t>در سطح اول جزئیات</a:t>
            </a:r>
            <a:r>
              <a:rPr lang="fa-IR" sz="5400" b="1" dirty="0">
                <a:effectLst>
                  <a:outerShdw blurRad="152400" dist="393700" dir="17040000" sx="97000" sy="97000" kx="-1800000" algn="bl" rotWithShape="0">
                    <a:prstClr val="black">
                      <a:alpha val="32000"/>
                    </a:prstClr>
                  </a:outerShdw>
                </a:effectLst>
                <a:latin typeface="Arial Black" panose="020B0A04020102020204" pitchFamily="34" charset="0"/>
                <a:cs typeface="+mj-cs"/>
              </a:rPr>
              <a:t> از </a:t>
            </a:r>
            <a:r>
              <a:rPr lang="en-US" sz="4800" b="1" dirty="0" err="1">
                <a:effectLst>
                  <a:outerShdw blurRad="152400" dist="393700" dir="17040000" sx="97000" sy="97000" kx="-1800000" algn="bl" rotWithShape="0">
                    <a:prstClr val="black">
                      <a:alpha val="32000"/>
                    </a:prstClr>
                  </a:outerShdw>
                </a:effectLst>
                <a:latin typeface="Arial Black" panose="020B0A04020102020204" pitchFamily="34" charset="0"/>
                <a:cs typeface="+mj-cs"/>
              </a:rPr>
              <a:t>CityGML</a:t>
            </a:r>
            <a:endParaRPr lang="en-US" sz="5400" b="1" dirty="0">
              <a:effectLst>
                <a:outerShdw blurRad="152400" dist="393700" dir="17040000" sx="97000" sy="97000" kx="-1800000" algn="bl" rotWithShape="0">
                  <a:prstClr val="black">
                    <a:alpha val="32000"/>
                  </a:prstClr>
                </a:outerShdw>
              </a:effectLst>
              <a:latin typeface="Arial Black" panose="020B0A04020102020204" pitchFamily="34" charset="0"/>
              <a:cs typeface="+mj-cs"/>
            </a:endParaRPr>
          </a:p>
          <a:p>
            <a:pPr algn="ctr" rtl="1">
              <a:spcAft>
                <a:spcPts val="0"/>
              </a:spcAft>
            </a:pPr>
            <a:r>
              <a:rPr lang="en-US" sz="4800" b="1" dirty="0">
                <a:effectLst>
                  <a:outerShdw blurRad="152400" dist="393700" dir="17040000" sx="97000" sy="97000" kx="-1800000" algn="bl" rotWithShape="0">
                    <a:prstClr val="black">
                      <a:alpha val="32000"/>
                    </a:prstClr>
                  </a:outerShdw>
                </a:effectLst>
                <a:latin typeface="Arial Black" panose="020B0A04020102020204" pitchFamily="34" charset="0"/>
                <a:cs typeface="+mj-cs"/>
              </a:rPr>
              <a:t>(LOD1)</a:t>
            </a:r>
            <a:endParaRPr lang="fa-IR" sz="4800" b="1" dirty="0">
              <a:effectLst>
                <a:outerShdw blurRad="152400" dist="393700" dir="17040000" sx="97000" sy="97000" kx="-1800000" algn="bl" rotWithShape="0">
                  <a:prstClr val="black">
                    <a:alpha val="32000"/>
                  </a:prstClr>
                </a:outerShdw>
              </a:effectLst>
              <a:latin typeface="Arial Black" panose="020B0A04020102020204" pitchFamily="34" charset="0"/>
              <a:cs typeface="+mj-cs"/>
            </a:endParaRPr>
          </a:p>
        </p:txBody>
      </p:sp>
    </p:spTree>
    <p:extLst>
      <p:ext uri="{BB962C8B-B14F-4D97-AF65-F5344CB8AC3E}">
        <p14:creationId xmlns:p14="http://schemas.microsoft.com/office/powerpoint/2010/main" val="166580781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55576" y="260648"/>
            <a:ext cx="6480720" cy="707886"/>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4000" b="1" dirty="0" err="1">
                <a:solidFill>
                  <a:srgbClr val="0000FF"/>
                </a:solidFill>
                <a:latin typeface="Times New Roman" panose="02020603050405020304" pitchFamily="18" charset="0"/>
                <a:cs typeface="B Titr" panose="00000700000000000000" pitchFamily="2" charset="-78"/>
              </a:rPr>
              <a:t>Shapefile</a:t>
            </a:r>
            <a:r>
              <a:rPr lang="fa-IR" sz="4000" b="1" dirty="0">
                <a:solidFill>
                  <a:srgbClr val="0000FF"/>
                </a:solidFill>
                <a:latin typeface="Times New Roman" panose="02020603050405020304" pitchFamily="18" charset="0"/>
                <a:cs typeface="B Titr" panose="00000700000000000000" pitchFamily="2" charset="-78"/>
              </a:rPr>
              <a:t> نمونه</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B Titr" panose="00000700000000000000" pitchFamily="2" charset="-78"/>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395" y="1192813"/>
            <a:ext cx="6508805" cy="4674586"/>
          </a:xfrm>
          <a:prstGeom prst="rect">
            <a:avLst/>
          </a:prstGeom>
        </p:spPr>
      </p:pic>
      <p:sp>
        <p:nvSpPr>
          <p:cNvPr id="4" name="Slide Number Placeholder 3">
            <a:extLst>
              <a:ext uri="{FF2B5EF4-FFF2-40B4-BE49-F238E27FC236}">
                <a16:creationId xmlns:a16="http://schemas.microsoft.com/office/drawing/2014/main" id="{533DBF83-CBA1-6392-265A-BD38CBE2855A}"/>
              </a:ext>
            </a:extLst>
          </p:cNvPr>
          <p:cNvSpPr>
            <a:spLocks noGrp="1"/>
          </p:cNvSpPr>
          <p:nvPr>
            <p:ph type="sldNum" sz="quarter" idx="12"/>
          </p:nvPr>
        </p:nvSpPr>
        <p:spPr/>
        <p:txBody>
          <a:bodyPr/>
          <a:lstStyle/>
          <a:p>
            <a:fld id="{8D237C27-054B-4182-834C-C95A91C37D41}" type="slidenum">
              <a:rPr lang="en-US" smtClean="0"/>
              <a:pPr/>
              <a:t>62</a:t>
            </a:fld>
            <a:endParaRPr lang="en-US" dirty="0"/>
          </a:p>
        </p:txBody>
      </p:sp>
    </p:spTree>
    <p:extLst>
      <p:ext uri="{BB962C8B-B14F-4D97-AF65-F5344CB8AC3E}">
        <p14:creationId xmlns:p14="http://schemas.microsoft.com/office/powerpoint/2010/main" val="30866669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5076" y="200561"/>
            <a:ext cx="6480720" cy="1323439"/>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4000" dirty="0">
                <a:solidFill>
                  <a:srgbClr val="0000FF"/>
                </a:solidFill>
                <a:latin typeface="Arial Black" panose="020B0A04020102020204" pitchFamily="34" charset="0"/>
                <a:ea typeface="+mj-ea"/>
                <a:cs typeface="+mj-cs"/>
              </a:rPr>
              <a:t>مراحل ایجاد سرویس سه‌بعدی از </a:t>
            </a:r>
            <a:r>
              <a:rPr lang="en-US" sz="4000" dirty="0" err="1">
                <a:solidFill>
                  <a:srgbClr val="0000FF"/>
                </a:solidFill>
                <a:latin typeface="Arial Black" panose="020B0A04020102020204" pitchFamily="34" charset="0"/>
                <a:ea typeface="+mj-ea"/>
                <a:cs typeface="+mj-cs"/>
              </a:rPr>
              <a:t>Shapefile</a:t>
            </a:r>
            <a:r>
              <a:rPr lang="fa-IR" sz="4000" dirty="0">
                <a:solidFill>
                  <a:srgbClr val="0000FF"/>
                </a:solidFill>
                <a:latin typeface="Arial Black" panose="020B0A04020102020204" pitchFamily="34" charset="0"/>
                <a:ea typeface="+mj-ea"/>
                <a:cs typeface="+mj-cs"/>
              </a:rPr>
              <a:t> دوبعدی</a:t>
            </a:r>
            <a:endParaRPr lang="en-US" sz="4000" dirty="0">
              <a:solidFill>
                <a:srgbClr val="0000FF"/>
              </a:solidFill>
              <a:latin typeface="Arial Black" panose="020B0A04020102020204" pitchFamily="34" charset="0"/>
              <a:ea typeface="+mj-ea"/>
              <a:cs typeface="+mj-cs"/>
            </a:endParaRPr>
          </a:p>
        </p:txBody>
      </p:sp>
      <p:sp>
        <p:nvSpPr>
          <p:cNvPr id="19" name="TextBox 18"/>
          <p:cNvSpPr txBox="1"/>
          <p:nvPr/>
        </p:nvSpPr>
        <p:spPr>
          <a:xfrm>
            <a:off x="215410" y="1788110"/>
            <a:ext cx="8659688" cy="2631490"/>
          </a:xfrm>
          <a:prstGeom prst="rect">
            <a:avLst/>
          </a:prstGeom>
          <a:noFill/>
        </p:spPr>
        <p:txBody>
          <a:bodyPr wrap="square" rtlCol="0">
            <a:spAutoFit/>
          </a:bodyPr>
          <a:lstStyle/>
          <a:p>
            <a:pPr marL="457200" marR="0" lvl="0" indent="-457200" algn="l"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3000" b="1" noProof="0" dirty="0">
                <a:solidFill>
                  <a:prstClr val="black"/>
                </a:solidFill>
                <a:latin typeface="Times New Roman" panose="02020603050405020304" pitchFamily="18" charset="0"/>
                <a:cs typeface="B Nazanin" panose="00000400000000000000" pitchFamily="2" charset="-78"/>
              </a:rPr>
              <a:t>Adding a Field to </a:t>
            </a:r>
            <a:r>
              <a:rPr lang="en-US" sz="3000" b="1" noProof="0" dirty="0" err="1">
                <a:solidFill>
                  <a:prstClr val="black"/>
                </a:solidFill>
                <a:latin typeface="Times New Roman" panose="02020603050405020304" pitchFamily="18" charset="0"/>
                <a:cs typeface="B Nazanin" panose="00000400000000000000" pitchFamily="2" charset="-78"/>
              </a:rPr>
              <a:t>Shapefile</a:t>
            </a:r>
            <a:r>
              <a:rPr lang="en-US" sz="3000" b="1" noProof="0" dirty="0">
                <a:solidFill>
                  <a:prstClr val="black"/>
                </a:solidFill>
                <a:latin typeface="Times New Roman" panose="02020603050405020304" pitchFamily="18" charset="0"/>
                <a:cs typeface="B Nazanin" panose="00000400000000000000" pitchFamily="2" charset="-78"/>
              </a:rPr>
              <a:t> as Height of Building</a:t>
            </a:r>
            <a:endParaRPr kumimoji="0" lang="fa-IR" sz="3000" b="1" i="0" u="sng" strike="noStrike" kern="1200" cap="none" spc="0" normalizeH="0" baseline="0" noProof="0" dirty="0">
              <a:ln>
                <a:noFill/>
              </a:ln>
              <a:solidFill>
                <a:prstClr val="black"/>
              </a:solidFill>
              <a:effectLst/>
              <a:uLnTx/>
              <a:uFillTx/>
              <a:latin typeface="Times New Roman" panose="02020603050405020304" pitchFamily="18" charset="0"/>
              <a:cs typeface="B Nazanin" panose="00000400000000000000" pitchFamily="2" charset="-78"/>
            </a:endParaRPr>
          </a:p>
          <a:p>
            <a:pPr marL="457200" marR="0" lvl="0" indent="-457200" algn="l" defTabSz="914400" eaLnBrk="1" fontAlgn="auto" latinLnBrk="0" hangingPunct="1">
              <a:lnSpc>
                <a:spcPct val="100000"/>
              </a:lnSpc>
              <a:spcBef>
                <a:spcPts val="1800"/>
              </a:spcBef>
              <a:spcAft>
                <a:spcPts val="0"/>
              </a:spcAft>
              <a:buClrTx/>
              <a:buSzTx/>
              <a:buFont typeface="Wingdings" panose="05000000000000000000" pitchFamily="2" charset="2"/>
              <a:buChar char="§"/>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cs typeface="B Nazanin" panose="00000400000000000000" pitchFamily="2" charset="-78"/>
              </a:rPr>
              <a:t>Converting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cs typeface="B Nazanin" panose="00000400000000000000" pitchFamily="2" charset="-78"/>
              </a:rPr>
              <a:t>Shapefile</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cs typeface="B Nazanin" panose="00000400000000000000" pitchFamily="2" charset="-78"/>
              </a:rPr>
              <a:t> to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cs typeface="B Nazanin" panose="00000400000000000000" pitchFamily="2" charset="-78"/>
              </a:rPr>
              <a:t>CityGML</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cs typeface="B Nazanin" panose="00000400000000000000" pitchFamily="2" charset="-78"/>
              </a:rPr>
              <a:t> (LOD1)</a:t>
            </a:r>
            <a:endParaRPr kumimoji="0" lang="fa-IR" sz="3000" b="1" i="0" u="none" strike="noStrike" kern="1200" cap="none" spc="0" normalizeH="0" noProof="0" dirty="0">
              <a:ln>
                <a:noFill/>
              </a:ln>
              <a:solidFill>
                <a:prstClr val="black"/>
              </a:solidFill>
              <a:effectLst/>
              <a:uLnTx/>
              <a:uFillTx/>
              <a:latin typeface="Times New Roman" panose="02020603050405020304" pitchFamily="18" charset="0"/>
              <a:cs typeface="B Nazanin" panose="00000400000000000000" pitchFamily="2" charset="-78"/>
            </a:endParaRPr>
          </a:p>
          <a:p>
            <a:pPr marL="457200" marR="0" lvl="0" indent="-457200" algn="l" defTabSz="914400" eaLnBrk="1" fontAlgn="auto" latinLnBrk="0" hangingPunct="1">
              <a:lnSpc>
                <a:spcPct val="100000"/>
              </a:lnSpc>
              <a:spcBef>
                <a:spcPts val="1800"/>
              </a:spcBef>
              <a:spcAft>
                <a:spcPts val="0"/>
              </a:spcAft>
              <a:buClrTx/>
              <a:buSzTx/>
              <a:buFont typeface="Wingdings" panose="05000000000000000000" pitchFamily="2" charset="2"/>
              <a:buChar char="§"/>
              <a:tabLst/>
              <a:defRPr/>
            </a:pPr>
            <a:r>
              <a:rPr lang="en-US" sz="3000" b="1" baseline="0" dirty="0">
                <a:solidFill>
                  <a:prstClr val="black"/>
                </a:solidFill>
                <a:latin typeface="Times New Roman" panose="02020603050405020304" pitchFamily="18" charset="0"/>
                <a:cs typeface="B Nazanin" panose="00000400000000000000" pitchFamily="2" charset="-78"/>
              </a:rPr>
              <a:t>Converting </a:t>
            </a:r>
            <a:r>
              <a:rPr lang="en-US" sz="3000" b="1" baseline="0" dirty="0" err="1">
                <a:solidFill>
                  <a:prstClr val="black"/>
                </a:solidFill>
                <a:latin typeface="Times New Roman" panose="02020603050405020304" pitchFamily="18" charset="0"/>
                <a:cs typeface="B Nazanin" panose="00000400000000000000" pitchFamily="2" charset="-78"/>
              </a:rPr>
              <a:t>CityGML</a:t>
            </a:r>
            <a:r>
              <a:rPr lang="en-US" sz="3000" b="1" baseline="0" dirty="0">
                <a:solidFill>
                  <a:prstClr val="black"/>
                </a:solidFill>
                <a:latin typeface="Times New Roman" panose="02020603050405020304" pitchFamily="18" charset="0"/>
                <a:cs typeface="B Nazanin" panose="00000400000000000000" pitchFamily="2" charset="-78"/>
              </a:rPr>
              <a:t> (LOD1)</a:t>
            </a:r>
            <a:r>
              <a:rPr lang="en-US" sz="3000" b="1" dirty="0">
                <a:solidFill>
                  <a:prstClr val="black"/>
                </a:solidFill>
                <a:latin typeface="Times New Roman" panose="02020603050405020304" pitchFamily="18" charset="0"/>
                <a:cs typeface="B Nazanin" panose="00000400000000000000" pitchFamily="2" charset="-78"/>
              </a:rPr>
              <a:t> to 3D Tiles</a:t>
            </a:r>
            <a:endParaRPr kumimoji="0" lang="fa-IR" sz="3000" b="1" i="0" u="none" strike="noStrike" kern="1200" cap="none" spc="0" normalizeH="0" baseline="0" noProof="0" dirty="0">
              <a:ln>
                <a:noFill/>
              </a:ln>
              <a:solidFill>
                <a:prstClr val="black"/>
              </a:solidFill>
              <a:effectLst/>
              <a:uLnTx/>
              <a:uFillTx/>
              <a:latin typeface="Times New Roman" panose="02020603050405020304" pitchFamily="18" charset="0"/>
              <a:cs typeface="B Nazanin" panose="00000400000000000000" pitchFamily="2" charset="-78"/>
            </a:endParaRPr>
          </a:p>
          <a:p>
            <a:pPr marL="457200" marR="0" lvl="0" indent="-457200" algn="l" defTabSz="914400" eaLnBrk="1" fontAlgn="auto" latinLnBrk="0" hangingPunct="1">
              <a:lnSpc>
                <a:spcPct val="100000"/>
              </a:lnSpc>
              <a:spcBef>
                <a:spcPts val="1800"/>
              </a:spcBef>
              <a:spcAft>
                <a:spcPts val="0"/>
              </a:spcAft>
              <a:buClrTx/>
              <a:buSzTx/>
              <a:buFont typeface="Wingdings" panose="05000000000000000000" pitchFamily="2" charset="2"/>
              <a:buChar char="§"/>
              <a:tabLst/>
              <a:defRPr/>
            </a:pPr>
            <a:r>
              <a:rPr lang="en-US" sz="3000" b="1" dirty="0">
                <a:solidFill>
                  <a:prstClr val="black"/>
                </a:solidFill>
                <a:latin typeface="Times New Roman" panose="02020603050405020304" pitchFamily="18" charset="0"/>
                <a:cs typeface="B Nazanin" panose="00000400000000000000" pitchFamily="2" charset="-78"/>
              </a:rPr>
              <a:t>Representing 3D Tiles in Cesium</a:t>
            </a:r>
            <a:endParaRPr kumimoji="0" lang="fa-IR" sz="3000" b="1" i="0" u="none" strike="noStrike" kern="1200" cap="none" spc="0" normalizeH="0" baseline="0" noProof="0" dirty="0">
              <a:ln>
                <a:noFill/>
              </a:ln>
              <a:solidFill>
                <a:prstClr val="black"/>
              </a:solidFill>
              <a:effectLst/>
              <a:uLnTx/>
              <a:uFillTx/>
              <a:latin typeface="Times New Roman" panose="02020603050405020304" pitchFamily="18" charset="0"/>
              <a:cs typeface="B Nazanin" panose="00000400000000000000" pitchFamily="2" charset="-78"/>
            </a:endParaRPr>
          </a:p>
        </p:txBody>
      </p:sp>
      <p:sp>
        <p:nvSpPr>
          <p:cNvPr id="3" name="Oval 2"/>
          <p:cNvSpPr/>
          <p:nvPr/>
        </p:nvSpPr>
        <p:spPr>
          <a:xfrm>
            <a:off x="215410" y="4622850"/>
            <a:ext cx="1828800" cy="1279926"/>
          </a:xfrm>
          <a:prstGeom prst="ellipse">
            <a:avLst/>
          </a:prstGeom>
          <a:noFill/>
          <a:ln w="349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Adding “Height” Field</a:t>
            </a:r>
          </a:p>
        </p:txBody>
      </p:sp>
      <p:sp>
        <p:nvSpPr>
          <p:cNvPr id="11" name="Right Arrow 10"/>
          <p:cNvSpPr/>
          <p:nvPr/>
        </p:nvSpPr>
        <p:spPr>
          <a:xfrm>
            <a:off x="2120410" y="5029200"/>
            <a:ext cx="291039" cy="395216"/>
          </a:xfrm>
          <a:prstGeom prst="rightArrow">
            <a:avLst/>
          </a:prstGeom>
          <a:noFill/>
          <a:ln w="349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501410" y="4596999"/>
            <a:ext cx="1800225" cy="1279926"/>
          </a:xfrm>
          <a:prstGeom prst="ellipse">
            <a:avLst/>
          </a:prstGeom>
          <a:noFill/>
          <a:ln w="349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Shapefile</a:t>
            </a:r>
            <a:r>
              <a:rPr lang="en-US" sz="2000" b="1" dirty="0">
                <a:solidFill>
                  <a:schemeClr val="tx1"/>
                </a:solidFill>
              </a:rPr>
              <a:t> to </a:t>
            </a:r>
            <a:r>
              <a:rPr lang="en-US" sz="2000" b="1" dirty="0" err="1">
                <a:solidFill>
                  <a:schemeClr val="tx1"/>
                </a:solidFill>
              </a:rPr>
              <a:t>CityGML</a:t>
            </a:r>
            <a:endParaRPr lang="en-US" sz="2000" b="1" dirty="0">
              <a:solidFill>
                <a:schemeClr val="tx1"/>
              </a:solidFill>
            </a:endParaRPr>
          </a:p>
        </p:txBody>
      </p:sp>
      <p:sp>
        <p:nvSpPr>
          <p:cNvPr id="29" name="Right Arrow 28"/>
          <p:cNvSpPr/>
          <p:nvPr/>
        </p:nvSpPr>
        <p:spPr>
          <a:xfrm>
            <a:off x="4406410" y="5003349"/>
            <a:ext cx="291039" cy="395216"/>
          </a:xfrm>
          <a:prstGeom prst="rightArrow">
            <a:avLst/>
          </a:prstGeom>
          <a:noFill/>
          <a:ln w="349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787410" y="4581525"/>
            <a:ext cx="1828229" cy="1279926"/>
          </a:xfrm>
          <a:prstGeom prst="ellipse">
            <a:avLst/>
          </a:prstGeom>
          <a:noFill/>
          <a:ln w="349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CityGML</a:t>
            </a:r>
            <a:r>
              <a:rPr lang="en-US" sz="2000" b="1" dirty="0">
                <a:solidFill>
                  <a:schemeClr val="tx1"/>
                </a:solidFill>
              </a:rPr>
              <a:t> to </a:t>
            </a:r>
          </a:p>
          <a:p>
            <a:pPr algn="ctr"/>
            <a:r>
              <a:rPr lang="en-US" sz="2000" b="1" dirty="0">
                <a:solidFill>
                  <a:schemeClr val="tx1"/>
                </a:solidFill>
              </a:rPr>
              <a:t>3D Tiles</a:t>
            </a:r>
          </a:p>
        </p:txBody>
      </p:sp>
      <p:sp>
        <p:nvSpPr>
          <p:cNvPr id="31" name="Right Arrow 30"/>
          <p:cNvSpPr/>
          <p:nvPr/>
        </p:nvSpPr>
        <p:spPr>
          <a:xfrm>
            <a:off x="6692410" y="4987875"/>
            <a:ext cx="291039" cy="395216"/>
          </a:xfrm>
          <a:prstGeom prst="rightArrow">
            <a:avLst/>
          </a:prstGeom>
          <a:noFill/>
          <a:ln w="349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087171" y="4419600"/>
            <a:ext cx="1828229" cy="1600200"/>
          </a:xfrm>
          <a:prstGeom prst="ellipse">
            <a:avLst/>
          </a:prstGeom>
          <a:noFill/>
          <a:ln w="349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Represent </a:t>
            </a:r>
          </a:p>
          <a:p>
            <a:pPr algn="ctr"/>
            <a:r>
              <a:rPr lang="en-US" sz="2000" b="1" dirty="0">
                <a:solidFill>
                  <a:schemeClr val="tx1"/>
                </a:solidFill>
              </a:rPr>
              <a:t>3D Tiles</a:t>
            </a:r>
          </a:p>
          <a:p>
            <a:pPr algn="ctr"/>
            <a:r>
              <a:rPr lang="en-US" sz="2000" b="1" dirty="0">
                <a:solidFill>
                  <a:schemeClr val="tx1"/>
                </a:solidFill>
              </a:rPr>
              <a:t>In</a:t>
            </a:r>
          </a:p>
          <a:p>
            <a:pPr algn="ctr"/>
            <a:r>
              <a:rPr lang="en-US" sz="2000" b="1" dirty="0">
                <a:solidFill>
                  <a:schemeClr val="tx1"/>
                </a:solidFill>
              </a:rPr>
              <a:t>Cesium</a:t>
            </a:r>
          </a:p>
        </p:txBody>
      </p:sp>
      <p:sp>
        <p:nvSpPr>
          <p:cNvPr id="4" name="Slide Number Placeholder 3">
            <a:extLst>
              <a:ext uri="{FF2B5EF4-FFF2-40B4-BE49-F238E27FC236}">
                <a16:creationId xmlns:a16="http://schemas.microsoft.com/office/drawing/2014/main" id="{2C91ADC7-C406-E861-C5AF-F0856F5C33B2}"/>
              </a:ext>
            </a:extLst>
          </p:cNvPr>
          <p:cNvSpPr>
            <a:spLocks noGrp="1"/>
          </p:cNvSpPr>
          <p:nvPr>
            <p:ph type="sldNum" sz="quarter" idx="12"/>
          </p:nvPr>
        </p:nvSpPr>
        <p:spPr/>
        <p:txBody>
          <a:bodyPr/>
          <a:lstStyle/>
          <a:p>
            <a:fld id="{8D237C27-054B-4182-834C-C95A91C37D41}" type="slidenum">
              <a:rPr lang="en-US" smtClean="0"/>
              <a:pPr/>
              <a:t>63</a:t>
            </a:fld>
            <a:endParaRPr lang="en-US" dirty="0"/>
          </a:p>
        </p:txBody>
      </p:sp>
    </p:spTree>
    <p:extLst>
      <p:ext uri="{BB962C8B-B14F-4D97-AF65-F5344CB8AC3E}">
        <p14:creationId xmlns:p14="http://schemas.microsoft.com/office/powerpoint/2010/main" val="50825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strips(downLeft)">
                                      <p:cBhvr>
                                        <p:cTn id="7" dur="500"/>
                                        <p:tgtEl>
                                          <p:spTgt spid="19">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19">
                                            <p:txEl>
                                              <p:pRg st="1" end="1"/>
                                            </p:txEl>
                                          </p:spTgt>
                                        </p:tgtEl>
                                        <p:attrNameLst>
                                          <p:attrName>style.visibility</p:attrName>
                                        </p:attrNameLst>
                                      </p:cBhvr>
                                      <p:to>
                                        <p:strVal val="visible"/>
                                      </p:to>
                                    </p:set>
                                    <p:animEffect transition="in" filter="strips(downLeft)">
                                      <p:cBhvr>
                                        <p:cTn id="15" dur="500"/>
                                        <p:tgtEl>
                                          <p:spTgt spid="19">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dissolv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nodeType="clickEffect">
                                  <p:stCondLst>
                                    <p:cond delay="0"/>
                                  </p:stCondLst>
                                  <p:childTnLst>
                                    <p:set>
                                      <p:cBhvr>
                                        <p:cTn id="25" dur="1" fill="hold">
                                          <p:stCondLst>
                                            <p:cond delay="0"/>
                                          </p:stCondLst>
                                        </p:cTn>
                                        <p:tgtEl>
                                          <p:spTgt spid="19">
                                            <p:txEl>
                                              <p:pRg st="2" end="2"/>
                                            </p:txEl>
                                          </p:spTgt>
                                        </p:tgtEl>
                                        <p:attrNameLst>
                                          <p:attrName>style.visibility</p:attrName>
                                        </p:attrNameLst>
                                      </p:cBhvr>
                                      <p:to>
                                        <p:strVal val="visible"/>
                                      </p:to>
                                    </p:set>
                                    <p:animEffect transition="in" filter="strips(downLeft)">
                                      <p:cBhvr>
                                        <p:cTn id="26" dur="500"/>
                                        <p:tgtEl>
                                          <p:spTgt spid="19">
                                            <p:txEl>
                                              <p:pRg st="2" end="2"/>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dissolv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19">
                                            <p:txEl>
                                              <p:pRg st="3" end="3"/>
                                            </p:txEl>
                                          </p:spTgt>
                                        </p:tgtEl>
                                        <p:attrNameLst>
                                          <p:attrName>style.visibility</p:attrName>
                                        </p:attrNameLst>
                                      </p:cBhvr>
                                      <p:to>
                                        <p:strVal val="visible"/>
                                      </p:to>
                                    </p:set>
                                    <p:animEffect transition="in" filter="strips(downLeft)">
                                      <p:cBhvr>
                                        <p:cTn id="37" dur="500"/>
                                        <p:tgtEl>
                                          <p:spTgt spid="19">
                                            <p:txEl>
                                              <p:pRg st="3" end="3"/>
                                            </p:txEl>
                                          </p:spTgt>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dissolve">
                                      <p:cBhvr>
                                        <p:cTn id="40" dur="500"/>
                                        <p:tgtEl>
                                          <p:spTgt spid="31"/>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dissolve">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28" grpId="0" animBg="1"/>
      <p:bldP spid="29" grpId="0" animBg="1"/>
      <p:bldP spid="30" grpId="0" animBg="1"/>
      <p:bldP spid="31" grpId="0" animBg="1"/>
      <p:bldP spid="3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55575" y="260648"/>
            <a:ext cx="7973591" cy="707886"/>
          </a:xfrm>
          <a:prstGeom prst="rect">
            <a:avLst/>
          </a:prstGeom>
          <a:noFill/>
        </p:spPr>
        <p:txBody>
          <a:bodyPr wrap="square" rtlCol="0">
            <a:spAutoFit/>
          </a:bodyPr>
          <a:lstStyle/>
          <a:p>
            <a:pPr algn="ctr" rtl="1">
              <a:spcBef>
                <a:spcPct val="0"/>
              </a:spcBef>
              <a:buFontTx/>
              <a:buNone/>
              <a:defRPr/>
            </a:pPr>
            <a:r>
              <a:rPr lang="fa-IR" sz="4000" b="1" dirty="0">
                <a:solidFill>
                  <a:srgbClr val="0000FF"/>
                </a:solidFill>
                <a:latin typeface="Times New Roman" panose="02020603050405020304" pitchFamily="18" charset="0"/>
                <a:cs typeface="B Titr" panose="00000700000000000000" pitchFamily="2" charset="-78"/>
              </a:rPr>
              <a:t>تبدیل</a:t>
            </a:r>
            <a:r>
              <a:rPr lang="fa-IR" sz="4000" dirty="0">
                <a:solidFill>
                  <a:srgbClr val="0000FF"/>
                </a:solidFill>
                <a:latin typeface="Arial Black" panose="020B0A04020102020204" pitchFamily="34" charset="0"/>
              </a:rPr>
              <a:t> </a:t>
            </a:r>
            <a:r>
              <a:rPr lang="en-US" sz="4000" dirty="0" err="1">
                <a:solidFill>
                  <a:srgbClr val="0000FF"/>
                </a:solidFill>
                <a:latin typeface="Arial Black" panose="020B0A04020102020204" pitchFamily="34" charset="0"/>
              </a:rPr>
              <a:t>Shapefile</a:t>
            </a:r>
            <a:r>
              <a:rPr lang="fa-IR" sz="4000" dirty="0">
                <a:solidFill>
                  <a:srgbClr val="0000FF"/>
                </a:solidFill>
                <a:latin typeface="Arial Black" panose="020B0A04020102020204" pitchFamily="34" charset="0"/>
              </a:rPr>
              <a:t> </a:t>
            </a:r>
            <a:r>
              <a:rPr lang="fa-IR" sz="4000" b="1" dirty="0">
                <a:solidFill>
                  <a:srgbClr val="0000FF"/>
                </a:solidFill>
                <a:latin typeface="Times New Roman" panose="02020603050405020304" pitchFamily="18" charset="0"/>
                <a:cs typeface="B Titr" panose="00000700000000000000" pitchFamily="2" charset="-78"/>
              </a:rPr>
              <a:t>به</a:t>
            </a:r>
            <a:r>
              <a:rPr lang="fa-IR" sz="4000" dirty="0">
                <a:solidFill>
                  <a:srgbClr val="0000FF"/>
                </a:solidFill>
                <a:latin typeface="Arial Black" panose="020B0A04020102020204" pitchFamily="34" charset="0"/>
              </a:rPr>
              <a:t> </a:t>
            </a:r>
            <a:r>
              <a:rPr lang="en-US" sz="4000" dirty="0" err="1">
                <a:solidFill>
                  <a:srgbClr val="0000FF"/>
                </a:solidFill>
                <a:latin typeface="Arial Black" panose="020B0A04020102020204" pitchFamily="34" charset="0"/>
              </a:rPr>
              <a:t>CityGML</a:t>
            </a:r>
            <a:endParaRPr lang="en-US" sz="4000" dirty="0">
              <a:solidFill>
                <a:srgbClr val="0000FF"/>
              </a:solidFill>
              <a:latin typeface="Arial Black" panose="020B0A040201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549" y="2306716"/>
            <a:ext cx="3731618" cy="2066368"/>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1413" r="16725"/>
          <a:stretch/>
        </p:blipFill>
        <p:spPr>
          <a:xfrm>
            <a:off x="609600" y="2209800"/>
            <a:ext cx="2330186" cy="2127225"/>
          </a:xfrm>
          <a:prstGeom prst="rect">
            <a:avLst/>
          </a:prstGeom>
        </p:spPr>
      </p:pic>
      <p:sp>
        <p:nvSpPr>
          <p:cNvPr id="14" name="Right Arrow 13"/>
          <p:cNvSpPr/>
          <p:nvPr/>
        </p:nvSpPr>
        <p:spPr>
          <a:xfrm>
            <a:off x="2971800" y="2743200"/>
            <a:ext cx="2016224" cy="1287763"/>
          </a:xfrm>
          <a:prstGeom prst="rightArrow">
            <a:avLst/>
          </a:prstGeom>
          <a:solidFill>
            <a:srgbClr val="FFC000"/>
          </a:solidFill>
          <a:ln>
            <a:solidFill>
              <a:srgbClr val="C89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4400" b="1" dirty="0">
                <a:solidFill>
                  <a:srgbClr val="FF0000"/>
                </a:solidFill>
                <a:latin typeface="Calibri"/>
              </a:rPr>
              <a:t>FME</a:t>
            </a:r>
            <a:endParaRPr kumimoji="0" lang="en-US" sz="3600" b="1" i="0" u="none" strike="noStrike" kern="1200" cap="none" spc="0" normalizeH="0" baseline="0" noProof="0" dirty="0">
              <a:ln>
                <a:noFill/>
              </a:ln>
              <a:solidFill>
                <a:srgbClr val="FF0000"/>
              </a:solidFill>
              <a:effectLst/>
              <a:uLnTx/>
              <a:uFillTx/>
              <a:latin typeface="Calibri"/>
            </a:endParaRPr>
          </a:p>
        </p:txBody>
      </p:sp>
      <p:sp>
        <p:nvSpPr>
          <p:cNvPr id="4" name="Slide Number Placeholder 3">
            <a:extLst>
              <a:ext uri="{FF2B5EF4-FFF2-40B4-BE49-F238E27FC236}">
                <a16:creationId xmlns:a16="http://schemas.microsoft.com/office/drawing/2014/main" id="{A9FBB590-2352-0FF0-4B65-F823CAF93750}"/>
              </a:ext>
            </a:extLst>
          </p:cNvPr>
          <p:cNvSpPr>
            <a:spLocks noGrp="1"/>
          </p:cNvSpPr>
          <p:nvPr>
            <p:ph type="sldNum" sz="quarter" idx="12"/>
          </p:nvPr>
        </p:nvSpPr>
        <p:spPr/>
        <p:txBody>
          <a:bodyPr/>
          <a:lstStyle/>
          <a:p>
            <a:fld id="{8D237C27-054B-4182-834C-C95A91C37D41}" type="slidenum">
              <a:rPr lang="en-US" smtClean="0"/>
              <a:pPr/>
              <a:t>64</a:t>
            </a:fld>
            <a:endParaRPr lang="en-US" dirty="0"/>
          </a:p>
        </p:txBody>
      </p:sp>
    </p:spTree>
    <p:extLst>
      <p:ext uri="{BB962C8B-B14F-4D97-AF65-F5344CB8AC3E}">
        <p14:creationId xmlns:p14="http://schemas.microsoft.com/office/powerpoint/2010/main" val="365302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1000" tmFilter="0, 0; .2, .5; .8, .5; 1, 0"/>
                                        <p:tgtEl>
                                          <p:spTgt spid="14"/>
                                        </p:tgtEl>
                                      </p:cBhvr>
                                    </p:animEffect>
                                    <p:animScale>
                                      <p:cBhvr>
                                        <p:cTn id="7" dur="50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55576" y="260648"/>
            <a:ext cx="7474024" cy="707886"/>
          </a:xfrm>
          <a:prstGeom prst="rect">
            <a:avLst/>
          </a:prstGeom>
          <a:noFill/>
        </p:spPr>
        <p:txBody>
          <a:bodyPr wrap="square" rtlCol="0">
            <a:spAutoFit/>
          </a:bodyPr>
          <a:lstStyle/>
          <a:p>
            <a:pPr algn="ctr" rtl="1">
              <a:spcBef>
                <a:spcPct val="0"/>
              </a:spcBef>
              <a:buFontTx/>
              <a:buNone/>
              <a:defRPr/>
            </a:pPr>
            <a:r>
              <a:rPr lang="fa-IR" sz="4000" dirty="0">
                <a:solidFill>
                  <a:srgbClr val="0000FF"/>
                </a:solidFill>
                <a:latin typeface="Arial Black" panose="020B0A04020102020204" pitchFamily="34" charset="0"/>
                <a:ea typeface="+mj-ea"/>
                <a:cs typeface="+mj-cs"/>
              </a:rPr>
              <a:t>تبدیل فرمت با </a:t>
            </a:r>
            <a:r>
              <a:rPr lang="en-US" sz="4000" dirty="0">
                <a:solidFill>
                  <a:srgbClr val="0000FF"/>
                </a:solidFill>
                <a:latin typeface="Arial Black" panose="020B0A04020102020204" pitchFamily="34" charset="0"/>
                <a:ea typeface="+mj-ea"/>
                <a:cs typeface="+mj-cs"/>
              </a:rPr>
              <a:t>FME</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051" y="968534"/>
            <a:ext cx="5010349" cy="213350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2356" y="2996952"/>
            <a:ext cx="4124644" cy="3142072"/>
          </a:xfrm>
          <a:prstGeom prst="rect">
            <a:avLst/>
          </a:prstGeom>
        </p:spPr>
      </p:pic>
      <p:sp>
        <p:nvSpPr>
          <p:cNvPr id="3" name="Slide Number Placeholder 2">
            <a:extLst>
              <a:ext uri="{FF2B5EF4-FFF2-40B4-BE49-F238E27FC236}">
                <a16:creationId xmlns:a16="http://schemas.microsoft.com/office/drawing/2014/main" id="{ABDD17D9-C1A4-D8C9-337B-5E9828087973}"/>
              </a:ext>
            </a:extLst>
          </p:cNvPr>
          <p:cNvSpPr>
            <a:spLocks noGrp="1"/>
          </p:cNvSpPr>
          <p:nvPr>
            <p:ph type="sldNum" sz="quarter" idx="12"/>
          </p:nvPr>
        </p:nvSpPr>
        <p:spPr/>
        <p:txBody>
          <a:bodyPr/>
          <a:lstStyle/>
          <a:p>
            <a:fld id="{8D237C27-054B-4182-834C-C95A91C37D41}" type="slidenum">
              <a:rPr lang="en-US" smtClean="0"/>
              <a:pPr/>
              <a:t>65</a:t>
            </a:fld>
            <a:endParaRPr lang="en-US" dirty="0"/>
          </a:p>
        </p:txBody>
      </p:sp>
      <p:sp>
        <p:nvSpPr>
          <p:cNvPr id="2" name="TextBox 1">
            <a:extLst>
              <a:ext uri="{FF2B5EF4-FFF2-40B4-BE49-F238E27FC236}">
                <a16:creationId xmlns:a16="http://schemas.microsoft.com/office/drawing/2014/main" id="{85158EEC-0A1D-88AD-A2BC-68376EF4B71A}"/>
              </a:ext>
            </a:extLst>
          </p:cNvPr>
          <p:cNvSpPr txBox="1"/>
          <p:nvPr/>
        </p:nvSpPr>
        <p:spPr>
          <a:xfrm>
            <a:off x="1797388" y="6012577"/>
            <a:ext cx="5549223" cy="584775"/>
          </a:xfrm>
          <a:prstGeom prst="rect">
            <a:avLst/>
          </a:prstGeom>
          <a:noFill/>
        </p:spPr>
        <p:txBody>
          <a:bodyPr wrap="square" rtlCol="0">
            <a:spAutoFit/>
          </a:bodyPr>
          <a:lstStyle/>
          <a:p>
            <a:r>
              <a:rPr lang="en-US" sz="3200" b="1" dirty="0">
                <a:solidFill>
                  <a:srgbClr val="009900"/>
                </a:solidFill>
                <a:effectLst/>
                <a:latin typeface="Times New Roman" panose="02020603050405020304" pitchFamily="18" charset="0"/>
                <a:ea typeface="Calibri" panose="020F0502020204030204" pitchFamily="34" charset="0"/>
                <a:cs typeface="B Nazanin" panose="00000400000000000000" pitchFamily="2" charset="-78"/>
              </a:rPr>
              <a:t>Feature Manipulation Engine</a:t>
            </a:r>
            <a:endParaRPr lang="en-US" sz="3200" b="1" dirty="0">
              <a:solidFill>
                <a:srgbClr val="009900"/>
              </a:solidFill>
              <a:latin typeface="Times New Roman" panose="02020603050405020304" pitchFamily="18" charset="0"/>
              <a:cs typeface="B Nazanin" panose="00000400000000000000" pitchFamily="2" charset="-78"/>
            </a:endParaRPr>
          </a:p>
        </p:txBody>
      </p:sp>
    </p:spTree>
    <p:extLst>
      <p:ext uri="{BB962C8B-B14F-4D97-AF65-F5344CB8AC3E}">
        <p14:creationId xmlns:p14="http://schemas.microsoft.com/office/powerpoint/2010/main" val="363218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60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4" presetClass="entr" presetSubtype="10" fill="hold" nodeType="withEffect">
                                  <p:stCondLst>
                                    <p:cond delay="70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700"/>
                                        <p:tgtEl>
                                          <p:spTgt spid="14"/>
                                        </p:tgtEl>
                                      </p:cBhvr>
                                    </p:animEffect>
                                  </p:childTnLst>
                                </p:cTn>
                              </p:par>
                            </p:childTnLst>
                          </p:cTn>
                        </p:par>
                        <p:par>
                          <p:cTn id="11" fill="hold">
                            <p:stCondLst>
                              <p:cond delay="1400"/>
                            </p:stCondLst>
                            <p:childTnLst>
                              <p:par>
                                <p:cTn id="12" presetID="22" presetClass="entr" presetSubtype="4"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par>
                                <p:cTn id="15" presetID="35" presetClass="emph" presetSubtype="0" repeatCount="3000" fill="hold" grpId="1" nodeType="withEffect">
                                  <p:stCondLst>
                                    <p:cond delay="0"/>
                                  </p:stCondLst>
                                  <p:childTnLst>
                                    <p:anim calcmode="discrete" valueType="str">
                                      <p:cBhvr>
                                        <p:cTn id="16" dur="1000" fill="hold"/>
                                        <p:tgtEl>
                                          <p:spTgt spid="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55576" y="260648"/>
            <a:ext cx="7474024" cy="707886"/>
          </a:xfrm>
          <a:prstGeom prst="rect">
            <a:avLst/>
          </a:prstGeom>
          <a:noFill/>
        </p:spPr>
        <p:txBody>
          <a:bodyPr wrap="square" rtlCol="0">
            <a:spAutoFit/>
          </a:bodyPr>
          <a:lstStyle/>
          <a:p>
            <a:pPr algn="ctr">
              <a:spcBef>
                <a:spcPct val="0"/>
              </a:spcBef>
              <a:buFontTx/>
              <a:buNone/>
              <a:defRPr/>
            </a:pPr>
            <a:r>
              <a:rPr lang="en-US" sz="4000" dirty="0">
                <a:solidFill>
                  <a:srgbClr val="0000FF"/>
                </a:solidFill>
                <a:latin typeface="Arial Black" panose="020B0A04020102020204" pitchFamily="34" charset="0"/>
                <a:ea typeface="+mj-ea"/>
                <a:cs typeface="+mj-cs"/>
              </a:rPr>
              <a:t>FME</a:t>
            </a:r>
          </a:p>
        </p:txBody>
      </p:sp>
      <p:pic>
        <p:nvPicPr>
          <p:cNvPr id="6" name="Picture 5"/>
          <p:cNvPicPr>
            <a:picLocks noChangeAspect="1"/>
          </p:cNvPicPr>
          <p:nvPr/>
        </p:nvPicPr>
        <p:blipFill>
          <a:blip r:embed="rId3"/>
          <a:stretch>
            <a:fillRect/>
          </a:stretch>
        </p:blipFill>
        <p:spPr>
          <a:xfrm>
            <a:off x="152400" y="1905000"/>
            <a:ext cx="8686800" cy="3052936"/>
          </a:xfrm>
          <a:prstGeom prst="rect">
            <a:avLst/>
          </a:prstGeom>
        </p:spPr>
      </p:pic>
      <p:sp>
        <p:nvSpPr>
          <p:cNvPr id="7" name="TextBox 6"/>
          <p:cNvSpPr txBox="1"/>
          <p:nvPr/>
        </p:nvSpPr>
        <p:spPr>
          <a:xfrm rot="2995266">
            <a:off x="2812845" y="2710420"/>
            <a:ext cx="1037227" cy="400110"/>
          </a:xfrm>
          <a:prstGeom prst="rect">
            <a:avLst/>
          </a:prstGeom>
          <a:noFill/>
        </p:spPr>
        <p:txBody>
          <a:bodyPr wrap="square" rtlCol="0">
            <a:spAutoFit/>
          </a:bodyPr>
          <a:lstStyle/>
          <a:p>
            <a:r>
              <a:rPr lang="en-US" sz="2000" b="1" dirty="0">
                <a:solidFill>
                  <a:srgbClr val="0066FF"/>
                </a:solidFill>
              </a:rPr>
              <a:t>Reader</a:t>
            </a:r>
          </a:p>
        </p:txBody>
      </p:sp>
      <p:sp>
        <p:nvSpPr>
          <p:cNvPr id="8" name="TextBox 7"/>
          <p:cNvSpPr txBox="1"/>
          <p:nvPr/>
        </p:nvSpPr>
        <p:spPr>
          <a:xfrm rot="19050640">
            <a:off x="2512730" y="3593623"/>
            <a:ext cx="988560" cy="400110"/>
          </a:xfrm>
          <a:prstGeom prst="rect">
            <a:avLst/>
          </a:prstGeom>
          <a:noFill/>
        </p:spPr>
        <p:txBody>
          <a:bodyPr wrap="square" rtlCol="0">
            <a:spAutoFit/>
          </a:bodyPr>
          <a:lstStyle/>
          <a:p>
            <a:r>
              <a:rPr lang="en-US" sz="2000" b="1" dirty="0">
                <a:solidFill>
                  <a:srgbClr val="0066FF"/>
                </a:solidFill>
              </a:rPr>
              <a:t>Reader</a:t>
            </a:r>
          </a:p>
        </p:txBody>
      </p:sp>
      <p:sp>
        <p:nvSpPr>
          <p:cNvPr id="9" name="TextBox 8"/>
          <p:cNvSpPr txBox="1"/>
          <p:nvPr/>
        </p:nvSpPr>
        <p:spPr>
          <a:xfrm>
            <a:off x="5562600" y="3126414"/>
            <a:ext cx="988560" cy="400110"/>
          </a:xfrm>
          <a:prstGeom prst="rect">
            <a:avLst/>
          </a:prstGeom>
          <a:noFill/>
        </p:spPr>
        <p:txBody>
          <a:bodyPr wrap="square" rtlCol="0">
            <a:spAutoFit/>
          </a:bodyPr>
          <a:lstStyle/>
          <a:p>
            <a:r>
              <a:rPr lang="en-US" sz="2000" b="1" dirty="0">
                <a:solidFill>
                  <a:srgbClr val="FF0000"/>
                </a:solidFill>
              </a:rPr>
              <a:t>Writer</a:t>
            </a:r>
            <a:endParaRPr lang="en-US" b="1" dirty="0">
              <a:solidFill>
                <a:srgbClr val="FF0000"/>
              </a:solidFill>
            </a:endParaRPr>
          </a:p>
        </p:txBody>
      </p:sp>
      <p:sp>
        <p:nvSpPr>
          <p:cNvPr id="3" name="Slide Number Placeholder 2">
            <a:extLst>
              <a:ext uri="{FF2B5EF4-FFF2-40B4-BE49-F238E27FC236}">
                <a16:creationId xmlns:a16="http://schemas.microsoft.com/office/drawing/2014/main" id="{2AE4BDDC-3959-4194-4022-72523354A337}"/>
              </a:ext>
            </a:extLst>
          </p:cNvPr>
          <p:cNvSpPr>
            <a:spLocks noGrp="1"/>
          </p:cNvSpPr>
          <p:nvPr>
            <p:ph type="sldNum" sz="quarter" idx="12"/>
          </p:nvPr>
        </p:nvSpPr>
        <p:spPr/>
        <p:txBody>
          <a:bodyPr/>
          <a:lstStyle/>
          <a:p>
            <a:fld id="{8D237C27-054B-4182-834C-C95A91C37D41}" type="slidenum">
              <a:rPr lang="en-US" smtClean="0"/>
              <a:pPr/>
              <a:t>66</a:t>
            </a:fld>
            <a:endParaRPr lang="en-US" dirty="0"/>
          </a:p>
        </p:txBody>
      </p:sp>
    </p:spTree>
    <p:extLst>
      <p:ext uri="{BB962C8B-B14F-4D97-AF65-F5344CB8AC3E}">
        <p14:creationId xmlns:p14="http://schemas.microsoft.com/office/powerpoint/2010/main" val="14261742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55576" y="260648"/>
            <a:ext cx="7474024" cy="707886"/>
          </a:xfrm>
          <a:prstGeom prst="rect">
            <a:avLst/>
          </a:prstGeom>
          <a:noFill/>
        </p:spPr>
        <p:txBody>
          <a:bodyPr wrap="square" rtlCol="0">
            <a:spAutoFit/>
          </a:bodyPr>
          <a:lstStyle/>
          <a:p>
            <a:pPr algn="ctr">
              <a:spcBef>
                <a:spcPct val="0"/>
              </a:spcBef>
              <a:buFontTx/>
              <a:buNone/>
              <a:defRPr/>
            </a:pPr>
            <a:r>
              <a:rPr lang="en-US" sz="4000" dirty="0">
                <a:solidFill>
                  <a:srgbClr val="0000FF"/>
                </a:solidFill>
                <a:latin typeface="Arial Black" panose="020B0A04020102020204" pitchFamily="34" charset="0"/>
                <a:ea typeface="+mj-ea"/>
                <a:cs typeface="+mj-cs"/>
              </a:rPr>
              <a:t>FME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88" y="1123950"/>
            <a:ext cx="5410199" cy="5446088"/>
          </a:xfrm>
          <a:prstGeom prst="rect">
            <a:avLst/>
          </a:prstGeom>
        </p:spPr>
      </p:pic>
      <p:sp>
        <p:nvSpPr>
          <p:cNvPr id="3" name="Slide Number Placeholder 2">
            <a:extLst>
              <a:ext uri="{FF2B5EF4-FFF2-40B4-BE49-F238E27FC236}">
                <a16:creationId xmlns:a16="http://schemas.microsoft.com/office/drawing/2014/main" id="{E8B82A73-4035-8959-8979-E60F6978C8B2}"/>
              </a:ext>
            </a:extLst>
          </p:cNvPr>
          <p:cNvSpPr>
            <a:spLocks noGrp="1"/>
          </p:cNvSpPr>
          <p:nvPr>
            <p:ph type="sldNum" sz="quarter" idx="12"/>
          </p:nvPr>
        </p:nvSpPr>
        <p:spPr/>
        <p:txBody>
          <a:bodyPr/>
          <a:lstStyle/>
          <a:p>
            <a:fld id="{8D237C27-054B-4182-834C-C95A91C37D41}" type="slidenum">
              <a:rPr lang="en-US" smtClean="0"/>
              <a:pPr/>
              <a:t>67</a:t>
            </a:fld>
            <a:endParaRPr lang="en-US" dirty="0"/>
          </a:p>
        </p:txBody>
      </p:sp>
    </p:spTree>
    <p:extLst>
      <p:ext uri="{BB962C8B-B14F-4D97-AF65-F5344CB8AC3E}">
        <p14:creationId xmlns:p14="http://schemas.microsoft.com/office/powerpoint/2010/main" val="15114892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99592" y="188640"/>
            <a:ext cx="8092008" cy="1200329"/>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600" dirty="0">
                <a:solidFill>
                  <a:srgbClr val="0000FF"/>
                </a:solidFill>
                <a:latin typeface="Arial Black" panose="020B0A04020102020204" pitchFamily="34" charset="0"/>
                <a:ea typeface="+mj-ea"/>
                <a:cs typeface="+mj-cs"/>
              </a:rPr>
              <a:t>حداقل ترانسفورمرهای لازم برای تبدیل </a:t>
            </a:r>
            <a:r>
              <a:rPr lang="en-US" sz="3600" dirty="0" err="1">
                <a:solidFill>
                  <a:srgbClr val="0000FF"/>
                </a:solidFill>
                <a:latin typeface="Arial Black" panose="020B0A04020102020204" pitchFamily="34" charset="0"/>
                <a:ea typeface="+mj-ea"/>
                <a:cs typeface="+mj-cs"/>
              </a:rPr>
              <a:t>Shapefile</a:t>
            </a:r>
            <a:r>
              <a:rPr lang="fa-IR" sz="3600" dirty="0">
                <a:solidFill>
                  <a:srgbClr val="0000FF"/>
                </a:solidFill>
                <a:latin typeface="Arial Black" panose="020B0A04020102020204" pitchFamily="34" charset="0"/>
                <a:ea typeface="+mj-ea"/>
                <a:cs typeface="+mj-cs"/>
              </a:rPr>
              <a:t> به </a:t>
            </a:r>
            <a:r>
              <a:rPr lang="en-US" sz="3600" dirty="0" err="1">
                <a:solidFill>
                  <a:srgbClr val="0000FF"/>
                </a:solidFill>
                <a:latin typeface="Arial Black" panose="020B0A04020102020204" pitchFamily="34" charset="0"/>
                <a:ea typeface="+mj-ea"/>
                <a:cs typeface="+mj-cs"/>
              </a:rPr>
              <a:t>CityGML</a:t>
            </a:r>
            <a:endParaRPr lang="en-US" sz="3600" dirty="0">
              <a:solidFill>
                <a:srgbClr val="0000FF"/>
              </a:solidFill>
              <a:latin typeface="Arial Black" panose="020B0A04020102020204" pitchFamily="34" charset="0"/>
              <a:ea typeface="+mj-ea"/>
              <a:cs typeface="+mj-cs"/>
            </a:endParaRPr>
          </a:p>
        </p:txBody>
      </p:sp>
      <p:sp>
        <p:nvSpPr>
          <p:cNvPr id="14" name="Rounded Rectangle 13"/>
          <p:cNvSpPr/>
          <p:nvPr/>
        </p:nvSpPr>
        <p:spPr>
          <a:xfrm>
            <a:off x="914400" y="1447800"/>
            <a:ext cx="2664296" cy="762000"/>
          </a:xfrm>
          <a:prstGeom prst="roundRect">
            <a:avLst/>
          </a:prstGeom>
          <a:solidFill>
            <a:srgbClr val="CCFFCC"/>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Nazanin" panose="00000400000000000000" pitchFamily="2" charset="-78"/>
              </a:rPr>
              <a:t>Reader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Nazanin" panose="00000400000000000000" pitchFamily="2" charset="-78"/>
              </a:rPr>
              <a:t>(Input </a:t>
            </a:r>
            <a:r>
              <a:rPr kumimoji="0" lang="en-US" sz="2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B Nazanin" panose="00000400000000000000" pitchFamily="2" charset="-78"/>
              </a:rPr>
              <a:t>Shapefile</a:t>
            </a:r>
            <a:r>
              <a:rPr kumimoji="0" lang="en-US" sz="2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Nazanin" panose="00000400000000000000" pitchFamily="2" charset="-78"/>
              </a:rPr>
              <a:t>)</a:t>
            </a:r>
          </a:p>
        </p:txBody>
      </p:sp>
      <p:sp>
        <p:nvSpPr>
          <p:cNvPr id="17" name="Bent-Up Arrow 16"/>
          <p:cNvSpPr/>
          <p:nvPr/>
        </p:nvSpPr>
        <p:spPr>
          <a:xfrm rot="10800000" flipH="1">
            <a:off x="3611793" y="1738317"/>
            <a:ext cx="609787" cy="864096"/>
          </a:xfrm>
          <a:prstGeom prst="bentUpArrow">
            <a:avLst/>
          </a:prstGeom>
          <a:solidFill>
            <a:srgbClr val="FFC9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ounded Rectangle 17"/>
          <p:cNvSpPr/>
          <p:nvPr/>
        </p:nvSpPr>
        <p:spPr>
          <a:xfrm>
            <a:off x="3107736" y="2631846"/>
            <a:ext cx="1800200" cy="653138"/>
          </a:xfrm>
          <a:prstGeom prst="roundRect">
            <a:avLst/>
          </a:prstGeom>
          <a:solidFill>
            <a:srgbClr val="99CCFF"/>
          </a:solidFill>
          <a:ln>
            <a:solidFill>
              <a:srgbClr val="008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Nazanin" panose="00000400000000000000" pitchFamily="2" charset="-78"/>
              </a:rPr>
              <a:t>Extruder</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Nazanin" panose="00000400000000000000" pitchFamily="2" charset="-78"/>
            </a:endParaRPr>
          </a:p>
        </p:txBody>
      </p:sp>
      <p:sp>
        <p:nvSpPr>
          <p:cNvPr id="19" name="Bent-Up Arrow 18"/>
          <p:cNvSpPr/>
          <p:nvPr/>
        </p:nvSpPr>
        <p:spPr>
          <a:xfrm rot="10800000" flipH="1">
            <a:off x="4919796" y="2852936"/>
            <a:ext cx="609787" cy="864096"/>
          </a:xfrm>
          <a:prstGeom prst="bentUpArrow">
            <a:avLst/>
          </a:prstGeom>
          <a:solidFill>
            <a:srgbClr val="FFC9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ounded Rectangle 19"/>
          <p:cNvSpPr/>
          <p:nvPr/>
        </p:nvSpPr>
        <p:spPr>
          <a:xfrm>
            <a:off x="3971832" y="3726760"/>
            <a:ext cx="2592288" cy="523513"/>
          </a:xfrm>
          <a:prstGeom prst="roundRect">
            <a:avLst/>
          </a:prstGeom>
          <a:solidFill>
            <a:srgbClr val="99CCFF"/>
          </a:solidFill>
          <a:ln>
            <a:solidFill>
              <a:srgbClr val="008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B Nazanin" panose="00000400000000000000" pitchFamily="2" charset="-78"/>
              </a:rPr>
              <a:t>AttributeCreator</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Nazanin" panose="00000400000000000000" pitchFamily="2" charset="-78"/>
            </a:endParaRPr>
          </a:p>
        </p:txBody>
      </p:sp>
      <p:sp>
        <p:nvSpPr>
          <p:cNvPr id="21" name="Bent-Up Arrow 20"/>
          <p:cNvSpPr/>
          <p:nvPr/>
        </p:nvSpPr>
        <p:spPr>
          <a:xfrm rot="10800000" flipH="1">
            <a:off x="6576722" y="3933056"/>
            <a:ext cx="609787" cy="864096"/>
          </a:xfrm>
          <a:prstGeom prst="bentUpArrow">
            <a:avLst/>
          </a:prstGeom>
          <a:solidFill>
            <a:srgbClr val="FFC9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ounded Rectangle 21"/>
          <p:cNvSpPr/>
          <p:nvPr/>
        </p:nvSpPr>
        <p:spPr>
          <a:xfrm>
            <a:off x="4662449" y="4846512"/>
            <a:ext cx="3701871" cy="526704"/>
          </a:xfrm>
          <a:prstGeom prst="roundRect">
            <a:avLst/>
          </a:prstGeom>
          <a:solidFill>
            <a:srgbClr val="99CCFF"/>
          </a:solidFill>
          <a:ln>
            <a:solidFill>
              <a:srgbClr val="008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B Nazanin" panose="00000400000000000000" pitchFamily="2" charset="-78"/>
              </a:rPr>
              <a:t>CityGMLGeometrySetter</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Nazanin" panose="00000400000000000000" pitchFamily="2" charset="-78"/>
            </a:endParaRPr>
          </a:p>
        </p:txBody>
      </p:sp>
      <p:sp>
        <p:nvSpPr>
          <p:cNvPr id="23" name="Bent-Up Arrow 22"/>
          <p:cNvSpPr/>
          <p:nvPr/>
        </p:nvSpPr>
        <p:spPr>
          <a:xfrm rot="16200000" flipH="1">
            <a:off x="5678273" y="5604260"/>
            <a:ext cx="1266110" cy="864096"/>
          </a:xfrm>
          <a:prstGeom prst="bentUpArrow">
            <a:avLst/>
          </a:prstGeom>
          <a:solidFill>
            <a:srgbClr val="FFC9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ounded Rectangle 23"/>
          <p:cNvSpPr/>
          <p:nvPr/>
        </p:nvSpPr>
        <p:spPr>
          <a:xfrm>
            <a:off x="2784648" y="5981700"/>
            <a:ext cx="3044652" cy="792087"/>
          </a:xfrm>
          <a:prstGeom prst="roundRect">
            <a:avLst/>
          </a:prstGeom>
          <a:solidFill>
            <a:srgbClr val="FF9F9F"/>
          </a:solidFill>
          <a:ln>
            <a:solidFill>
              <a:srgbClr val="FF2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Nazanin" panose="00000400000000000000" pitchFamily="2" charset="-78"/>
              </a:rPr>
              <a:t>Writer</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Nazanin" panose="00000400000000000000" pitchFamily="2" charset="-78"/>
              </a:rPr>
              <a:t>(Output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B Nazanin" panose="00000400000000000000" pitchFamily="2" charset="-78"/>
              </a:rPr>
              <a:t>CityGML</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B Nazanin" panose="00000400000000000000" pitchFamily="2" charset="-78"/>
              </a:rPr>
              <a:t>) </a:t>
            </a:r>
          </a:p>
        </p:txBody>
      </p:sp>
      <p:sp>
        <p:nvSpPr>
          <p:cNvPr id="3" name="Slide Number Placeholder 2">
            <a:extLst>
              <a:ext uri="{FF2B5EF4-FFF2-40B4-BE49-F238E27FC236}">
                <a16:creationId xmlns:a16="http://schemas.microsoft.com/office/drawing/2014/main" id="{FE1DCB39-2EEA-6F78-7500-15BC222E2486}"/>
              </a:ext>
            </a:extLst>
          </p:cNvPr>
          <p:cNvSpPr>
            <a:spLocks noGrp="1"/>
          </p:cNvSpPr>
          <p:nvPr>
            <p:ph type="sldNum" sz="quarter" idx="12"/>
          </p:nvPr>
        </p:nvSpPr>
        <p:spPr/>
        <p:txBody>
          <a:bodyPr/>
          <a:lstStyle/>
          <a:p>
            <a:fld id="{8D237C27-054B-4182-834C-C95A91C37D41}" type="slidenum">
              <a:rPr lang="en-US" smtClean="0"/>
              <a:pPr/>
              <a:t>68</a:t>
            </a:fld>
            <a:endParaRPr lang="en-US" dirty="0"/>
          </a:p>
        </p:txBody>
      </p:sp>
    </p:spTree>
    <p:extLst>
      <p:ext uri="{BB962C8B-B14F-4D97-AF65-F5344CB8AC3E}">
        <p14:creationId xmlns:p14="http://schemas.microsoft.com/office/powerpoint/2010/main" val="363734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3000" autoRev="1" fill="hold" grpId="0" nodeType="withEffect">
                                  <p:stCondLst>
                                    <p:cond delay="0"/>
                                  </p:stCondLst>
                                  <p:childTnLst>
                                    <p:animScale>
                                      <p:cBhvr>
                                        <p:cTn id="6" dur="1000" fill="hold"/>
                                        <p:tgtEl>
                                          <p:spTgt spid="1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par>
                                <p:cTn id="14" presetID="9" presetClass="entr" presetSubtype="0" fill="hold" grpId="1" nodeType="withEffect">
                                  <p:stCondLst>
                                    <p:cond delay="50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childTnLst>
                          </p:cTn>
                        </p:par>
                        <p:par>
                          <p:cTn id="17" fill="hold">
                            <p:stCondLst>
                              <p:cond delay="1000"/>
                            </p:stCondLst>
                            <p:childTnLst>
                              <p:par>
                                <p:cTn id="18" presetID="6" presetClass="emph" presetSubtype="0" repeatCount="3000" autoRev="1" fill="hold" grpId="0" nodeType="afterEffect">
                                  <p:stCondLst>
                                    <p:cond delay="0"/>
                                  </p:stCondLst>
                                  <p:childTnLst>
                                    <p:animScale>
                                      <p:cBhvr>
                                        <p:cTn id="19" dur="1000" fill="hold"/>
                                        <p:tgtEl>
                                          <p:spTgt spid="18"/>
                                        </p:tgtEl>
                                      </p:cBhvr>
                                      <p:by x="150000" y="150000"/>
                                    </p:animScale>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childTnLst>
                                </p:cTn>
                              </p:par>
                            </p:childTnLst>
                          </p:cTn>
                        </p:par>
                        <p:par>
                          <p:cTn id="26" fill="hold">
                            <p:stCondLst>
                              <p:cond delay="500"/>
                            </p:stCondLst>
                            <p:childTnLst>
                              <p:par>
                                <p:cTn id="27" presetID="16" presetClass="entr" presetSubtype="21" fill="hold" grpId="1"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par>
                          <p:cTn id="30" fill="hold">
                            <p:stCondLst>
                              <p:cond delay="1000"/>
                            </p:stCondLst>
                            <p:childTnLst>
                              <p:par>
                                <p:cTn id="31" presetID="6" presetClass="emph" presetSubtype="0" repeatCount="4000" autoRev="1" fill="hold" grpId="0" nodeType="afterEffect">
                                  <p:stCondLst>
                                    <p:cond delay="0"/>
                                  </p:stCondLst>
                                  <p:childTnLst>
                                    <p:animScale>
                                      <p:cBhvr>
                                        <p:cTn id="32" dur="1000" fill="hold"/>
                                        <p:tgtEl>
                                          <p:spTgt spid="20"/>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par>
                          <p:cTn id="38" fill="hold">
                            <p:stCondLst>
                              <p:cond delay="500"/>
                            </p:stCondLst>
                            <p:childTnLst>
                              <p:par>
                                <p:cTn id="39" presetID="16" presetClass="entr" presetSubtype="21"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par>
                          <p:cTn id="42" fill="hold">
                            <p:stCondLst>
                              <p:cond delay="1000"/>
                            </p:stCondLst>
                            <p:childTnLst>
                              <p:par>
                                <p:cTn id="43" presetID="6" presetClass="emph" presetSubtype="0" repeatCount="4000" autoRev="1" fill="hold" grpId="1" nodeType="afterEffect">
                                  <p:stCondLst>
                                    <p:cond delay="0"/>
                                  </p:stCondLst>
                                  <p:childTnLst>
                                    <p:animScale>
                                      <p:cBhvr>
                                        <p:cTn id="44" dur="1000" fill="hold"/>
                                        <p:tgtEl>
                                          <p:spTgt spid="22"/>
                                        </p:tgtEl>
                                      </p:cBhvr>
                                      <p:by x="150000" y="150000"/>
                                    </p:animScale>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heel(1)">
                                      <p:cBhvr>
                                        <p:cTn id="49" dur="2000"/>
                                        <p:tgtEl>
                                          <p:spTgt spid="23"/>
                                        </p:tgtEl>
                                      </p:cBhvr>
                                    </p:animEffect>
                                  </p:childTnLst>
                                </p:cTn>
                              </p:par>
                            </p:childTnLst>
                          </p:cTn>
                        </p:par>
                        <p:par>
                          <p:cTn id="50" fill="hold">
                            <p:stCondLst>
                              <p:cond delay="2000"/>
                            </p:stCondLst>
                            <p:childTnLst>
                              <p:par>
                                <p:cTn id="51" presetID="18" presetClass="entr" presetSubtype="12" fill="hold" grpId="0"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strips(downLeft)">
                                      <p:cBhvr>
                                        <p:cTn id="53" dur="500"/>
                                        <p:tgtEl>
                                          <p:spTgt spid="24"/>
                                        </p:tgtEl>
                                      </p:cBhvr>
                                    </p:animEffect>
                                  </p:childTnLst>
                                </p:cTn>
                              </p:par>
                            </p:childTnLst>
                          </p:cTn>
                        </p:par>
                        <p:par>
                          <p:cTn id="54" fill="hold">
                            <p:stCondLst>
                              <p:cond delay="2500"/>
                            </p:stCondLst>
                            <p:childTnLst>
                              <p:par>
                                <p:cTn id="55" presetID="6" presetClass="emph" presetSubtype="0" repeatCount="4000" autoRev="1" fill="remove" grpId="1" nodeType="afterEffect">
                                  <p:stCondLst>
                                    <p:cond delay="0"/>
                                  </p:stCondLst>
                                  <p:childTnLst>
                                    <p:animScale>
                                      <p:cBhvr>
                                        <p:cTn id="56" dur="1000" fill="hold"/>
                                        <p:tgtEl>
                                          <p:spTgt spid="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8" grpId="1" animBg="1"/>
      <p:bldP spid="19" grpId="0" animBg="1"/>
      <p:bldP spid="20" grpId="0" animBg="1"/>
      <p:bldP spid="20" grpId="1" animBg="1"/>
      <p:bldP spid="21" grpId="0" animBg="1"/>
      <p:bldP spid="22" grpId="0" animBg="1"/>
      <p:bldP spid="22" grpId="1" animBg="1"/>
      <p:bldP spid="23" grpId="0" animBg="1"/>
      <p:bldP spid="24" grpId="0" animBg="1"/>
      <p:bldP spid="24"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C:\Users\60368\Desktop\6.png"/>
          <p:cNvPicPr/>
          <p:nvPr/>
        </p:nvPicPr>
        <p:blipFill>
          <a:blip r:embed="rId3">
            <a:extLst>
              <a:ext uri="{28A0092B-C50C-407E-A947-70E740481C1C}">
                <a14:useLocalDpi xmlns:a14="http://schemas.microsoft.com/office/drawing/2010/main" val="0"/>
              </a:ext>
            </a:extLst>
          </a:blip>
          <a:srcRect/>
          <a:stretch>
            <a:fillRect/>
          </a:stretch>
        </p:blipFill>
        <p:spPr bwMode="auto">
          <a:xfrm>
            <a:off x="2241104" y="1511363"/>
            <a:ext cx="4464496" cy="2545970"/>
          </a:xfrm>
          <a:prstGeom prst="rect">
            <a:avLst/>
          </a:prstGeom>
          <a:noFill/>
          <a:ln>
            <a:noFill/>
          </a:ln>
        </p:spPr>
      </p:pic>
      <p:pic>
        <p:nvPicPr>
          <p:cNvPr id="26" name="Picture 25" descr="C:\Users\60368\Desktop\7.png"/>
          <p:cNvPicPr/>
          <p:nvPr/>
        </p:nvPicPr>
        <p:blipFill>
          <a:blip r:embed="rId4">
            <a:extLst>
              <a:ext uri="{28A0092B-C50C-407E-A947-70E740481C1C}">
                <a14:useLocalDpi xmlns:a14="http://schemas.microsoft.com/office/drawing/2010/main" val="0"/>
              </a:ext>
            </a:extLst>
          </a:blip>
          <a:srcRect/>
          <a:stretch>
            <a:fillRect/>
          </a:stretch>
        </p:blipFill>
        <p:spPr bwMode="auto">
          <a:xfrm>
            <a:off x="1364824" y="4205065"/>
            <a:ext cx="6331376" cy="2500535"/>
          </a:xfrm>
          <a:prstGeom prst="rect">
            <a:avLst/>
          </a:prstGeom>
          <a:noFill/>
          <a:ln>
            <a:noFill/>
          </a:ln>
        </p:spPr>
      </p:pic>
      <p:sp>
        <p:nvSpPr>
          <p:cNvPr id="3" name="Rectangle: Rounded Corners 2">
            <a:extLst>
              <a:ext uri="{FF2B5EF4-FFF2-40B4-BE49-F238E27FC236}">
                <a16:creationId xmlns:a16="http://schemas.microsoft.com/office/drawing/2014/main" id="{54BFDBDE-3A77-DDFC-3940-179E615F22BF}"/>
              </a:ext>
            </a:extLst>
          </p:cNvPr>
          <p:cNvSpPr/>
          <p:nvPr/>
        </p:nvSpPr>
        <p:spPr>
          <a:xfrm>
            <a:off x="2313504" y="4845978"/>
            <a:ext cx="1039296" cy="21404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4" name="Rectangle: Rounded Corners 3">
            <a:extLst>
              <a:ext uri="{FF2B5EF4-FFF2-40B4-BE49-F238E27FC236}">
                <a16:creationId xmlns:a16="http://schemas.microsoft.com/office/drawing/2014/main" id="{773C9A60-C2CE-5039-EE1E-C3BB0C4A4FCD}"/>
              </a:ext>
            </a:extLst>
          </p:cNvPr>
          <p:cNvSpPr/>
          <p:nvPr/>
        </p:nvSpPr>
        <p:spPr>
          <a:xfrm>
            <a:off x="2313504" y="5112045"/>
            <a:ext cx="2182296" cy="21404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5" name="Slide Number Placeholder 4">
            <a:extLst>
              <a:ext uri="{FF2B5EF4-FFF2-40B4-BE49-F238E27FC236}">
                <a16:creationId xmlns:a16="http://schemas.microsoft.com/office/drawing/2014/main" id="{99B15E0F-E1F1-9E9B-82E1-E8E7FEC9038B}"/>
              </a:ext>
            </a:extLst>
          </p:cNvPr>
          <p:cNvSpPr>
            <a:spLocks noGrp="1"/>
          </p:cNvSpPr>
          <p:nvPr>
            <p:ph type="sldNum" sz="quarter" idx="12"/>
          </p:nvPr>
        </p:nvSpPr>
        <p:spPr/>
        <p:txBody>
          <a:bodyPr/>
          <a:lstStyle/>
          <a:p>
            <a:fld id="{8D237C27-054B-4182-834C-C95A91C37D41}" type="slidenum">
              <a:rPr lang="en-US" smtClean="0"/>
              <a:pPr/>
              <a:t>69</a:t>
            </a:fld>
            <a:endParaRPr lang="en-US" dirty="0"/>
          </a:p>
        </p:txBody>
      </p:sp>
      <p:sp>
        <p:nvSpPr>
          <p:cNvPr id="8" name="TextBox 7"/>
          <p:cNvSpPr txBox="1"/>
          <p:nvPr/>
        </p:nvSpPr>
        <p:spPr>
          <a:xfrm>
            <a:off x="899592" y="188640"/>
            <a:ext cx="8092008" cy="1200329"/>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600" dirty="0">
                <a:solidFill>
                  <a:srgbClr val="0000FF"/>
                </a:solidFill>
                <a:latin typeface="Arial Black" panose="020B0A04020102020204" pitchFamily="34" charset="0"/>
                <a:ea typeface="+mj-ea"/>
                <a:cs typeface="+mj-cs"/>
              </a:rPr>
              <a:t>حداقل ترانسفورمرهای لازم برای تبدیل </a:t>
            </a:r>
            <a:r>
              <a:rPr lang="en-US" sz="3600" dirty="0" err="1">
                <a:solidFill>
                  <a:srgbClr val="0000FF"/>
                </a:solidFill>
                <a:latin typeface="Arial Black" panose="020B0A04020102020204" pitchFamily="34" charset="0"/>
                <a:ea typeface="+mj-ea"/>
                <a:cs typeface="+mj-cs"/>
              </a:rPr>
              <a:t>Shapefile</a:t>
            </a:r>
            <a:r>
              <a:rPr lang="fa-IR" sz="3600" dirty="0">
                <a:solidFill>
                  <a:srgbClr val="0000FF"/>
                </a:solidFill>
                <a:latin typeface="Arial Black" panose="020B0A04020102020204" pitchFamily="34" charset="0"/>
                <a:ea typeface="+mj-ea"/>
                <a:cs typeface="+mj-cs"/>
              </a:rPr>
              <a:t> به </a:t>
            </a:r>
            <a:r>
              <a:rPr lang="en-US" sz="3600" dirty="0" err="1">
                <a:solidFill>
                  <a:srgbClr val="0000FF"/>
                </a:solidFill>
                <a:latin typeface="Arial Black" panose="020B0A04020102020204" pitchFamily="34" charset="0"/>
                <a:ea typeface="+mj-ea"/>
                <a:cs typeface="+mj-cs"/>
              </a:rPr>
              <a:t>CityGML</a:t>
            </a:r>
            <a:endParaRPr lang="en-US" sz="3600" dirty="0">
              <a:solidFill>
                <a:srgbClr val="0000FF"/>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3649581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533400" y="152400"/>
            <a:ext cx="8229600" cy="914400"/>
          </a:xfrm>
        </p:spPr>
        <p:txBody>
          <a:bodyPr>
            <a:noAutofit/>
          </a:bodyPr>
          <a:lstStyle/>
          <a:p>
            <a:pPr rtl="1"/>
            <a:r>
              <a:rPr lang="fa-IR" altLang="en-US" sz="3600" dirty="0">
                <a:latin typeface="Arial Black" panose="020B0A04020102020204" pitchFamily="34" charset="0"/>
              </a:rPr>
              <a:t>مقایسه </a:t>
            </a:r>
            <a:r>
              <a:rPr lang="en-US" altLang="en-US" sz="3600" dirty="0">
                <a:latin typeface="Arial Black" panose="020B0A04020102020204" pitchFamily="34" charset="0"/>
              </a:rPr>
              <a:t>BIM</a:t>
            </a:r>
            <a:r>
              <a:rPr lang="fa-IR" altLang="en-US" sz="3600" dirty="0">
                <a:latin typeface="Arial Black" panose="020B0A04020102020204" pitchFamily="34" charset="0"/>
              </a:rPr>
              <a:t> با مدل سه‌بعدی رقومی</a:t>
            </a:r>
            <a:endParaRPr lang="en-US" altLang="en-US" sz="3600" dirty="0">
              <a:latin typeface="Arial Black" panose="020B0A04020102020204" pitchFamily="34" charset="0"/>
            </a:endParaRPr>
          </a:p>
        </p:txBody>
      </p:sp>
      <p:sp>
        <p:nvSpPr>
          <p:cNvPr id="4" name="Slide Number Placeholder 3">
            <a:extLst>
              <a:ext uri="{FF2B5EF4-FFF2-40B4-BE49-F238E27FC236}">
                <a16:creationId xmlns:a16="http://schemas.microsoft.com/office/drawing/2014/main" id="{4314151C-0FC1-89BC-D7D7-32DF811447AA}"/>
              </a:ext>
            </a:extLst>
          </p:cNvPr>
          <p:cNvSpPr>
            <a:spLocks noGrp="1"/>
          </p:cNvSpPr>
          <p:nvPr>
            <p:ph type="sldNum" sz="quarter" idx="12"/>
          </p:nvPr>
        </p:nvSpPr>
        <p:spPr/>
        <p:txBody>
          <a:bodyPr/>
          <a:lstStyle/>
          <a:p>
            <a:fld id="{8D237C27-054B-4182-834C-C95A91C37D41}" type="slidenum">
              <a:rPr lang="en-US" smtClean="0"/>
              <a:pPr/>
              <a:t>7</a:t>
            </a:fld>
            <a:endParaRPr lang="en-US" dirty="0"/>
          </a:p>
        </p:txBody>
      </p:sp>
      <p:sp>
        <p:nvSpPr>
          <p:cNvPr id="5" name="TextBox 4">
            <a:extLst>
              <a:ext uri="{FF2B5EF4-FFF2-40B4-BE49-F238E27FC236}">
                <a16:creationId xmlns:a16="http://schemas.microsoft.com/office/drawing/2014/main" id="{D3E6ABAF-68B9-B7DF-C40F-971441DE01DC}"/>
              </a:ext>
            </a:extLst>
          </p:cNvPr>
          <p:cNvSpPr txBox="1"/>
          <p:nvPr/>
        </p:nvSpPr>
        <p:spPr>
          <a:xfrm>
            <a:off x="762000" y="1295400"/>
            <a:ext cx="7924800" cy="4909036"/>
          </a:xfrm>
          <a:prstGeom prst="rect">
            <a:avLst/>
          </a:prstGeom>
          <a:noFill/>
        </p:spPr>
        <p:txBody>
          <a:bodyPr wrap="square" rtlCol="0">
            <a:spAutoFit/>
          </a:bodyPr>
          <a:lstStyle/>
          <a:p>
            <a:pPr marL="285750" indent="-285750" algn="just" rtl="1">
              <a:spcBef>
                <a:spcPts val="600"/>
              </a:spcBef>
              <a:buFont typeface="Wingdings" panose="05000000000000000000" pitchFamily="2" charset="2"/>
              <a:buChar char="q"/>
            </a:pPr>
            <a:r>
              <a:rPr lang="fa-IR" sz="4800" b="1" dirty="0"/>
              <a:t> عمق اطلاعات</a:t>
            </a:r>
          </a:p>
          <a:p>
            <a:pPr marL="285750" indent="-285750" algn="just" rtl="1">
              <a:spcBef>
                <a:spcPts val="600"/>
              </a:spcBef>
              <a:buFont typeface="Wingdings" panose="05000000000000000000" pitchFamily="2" charset="2"/>
              <a:buChar char="q"/>
            </a:pPr>
            <a:r>
              <a:rPr lang="fa-IR" sz="4800" b="1" dirty="0"/>
              <a:t> همکاری بین رشته‌ای</a:t>
            </a:r>
          </a:p>
          <a:p>
            <a:pPr marL="285750" indent="-285750" algn="just" rtl="1">
              <a:spcBef>
                <a:spcPts val="600"/>
              </a:spcBef>
              <a:buFont typeface="Wingdings" panose="05000000000000000000" pitchFamily="2" charset="2"/>
              <a:buChar char="q"/>
            </a:pPr>
            <a:r>
              <a:rPr lang="fa-IR" sz="4800" b="1" dirty="0"/>
              <a:t> مدیریت چرخه حیات</a:t>
            </a:r>
          </a:p>
          <a:p>
            <a:pPr marL="285750" indent="-285750" algn="just" rtl="1">
              <a:spcBef>
                <a:spcPts val="600"/>
              </a:spcBef>
              <a:buFont typeface="Wingdings" panose="05000000000000000000" pitchFamily="2" charset="2"/>
              <a:buChar char="q"/>
            </a:pPr>
            <a:r>
              <a:rPr lang="fa-IR" sz="4800" b="1" dirty="0"/>
              <a:t>قابلیت‌های هوشمند و پارامتریک</a:t>
            </a:r>
          </a:p>
          <a:p>
            <a:pPr marL="285750" indent="-285750" algn="just" rtl="1">
              <a:spcBef>
                <a:spcPts val="600"/>
              </a:spcBef>
              <a:buFont typeface="Wingdings" panose="05000000000000000000" pitchFamily="2" charset="2"/>
              <a:buChar char="q"/>
            </a:pPr>
            <a:r>
              <a:rPr lang="fa-IR" sz="4800" b="1" dirty="0"/>
              <a:t>امکان تحلیل و شبیه‌سازی</a:t>
            </a:r>
          </a:p>
          <a:p>
            <a:pPr marL="285750" indent="-285750" algn="just" rtl="1">
              <a:spcBef>
                <a:spcPts val="600"/>
              </a:spcBef>
              <a:buFont typeface="Wingdings" panose="05000000000000000000" pitchFamily="2" charset="2"/>
              <a:buChar char="q"/>
            </a:pPr>
            <a:r>
              <a:rPr lang="fa-IR" sz="4800" b="1" dirty="0"/>
              <a:t>تولید مستندات سازه</a:t>
            </a:r>
            <a:endParaRPr lang="en-US" b="1" dirty="0"/>
          </a:p>
        </p:txBody>
      </p:sp>
    </p:spTree>
    <p:extLst>
      <p:ext uri="{BB962C8B-B14F-4D97-AF65-F5344CB8AC3E}">
        <p14:creationId xmlns:p14="http://schemas.microsoft.com/office/powerpoint/2010/main" val="176266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strips(down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strips(down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strips(down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strips(down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strips(downLeft)">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Users\60368\Desktop\11.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2057400"/>
            <a:ext cx="6529308" cy="3276600"/>
          </a:xfrm>
          <a:prstGeom prst="rect">
            <a:avLst/>
          </a:prstGeom>
          <a:noFill/>
          <a:ln>
            <a:noFill/>
          </a:ln>
        </p:spPr>
      </p:pic>
      <p:sp>
        <p:nvSpPr>
          <p:cNvPr id="3" name="Slide Number Placeholder 2">
            <a:extLst>
              <a:ext uri="{FF2B5EF4-FFF2-40B4-BE49-F238E27FC236}">
                <a16:creationId xmlns:a16="http://schemas.microsoft.com/office/drawing/2014/main" id="{4476FE39-1789-9D40-7661-EF109DE02581}"/>
              </a:ext>
            </a:extLst>
          </p:cNvPr>
          <p:cNvSpPr>
            <a:spLocks noGrp="1"/>
          </p:cNvSpPr>
          <p:nvPr>
            <p:ph type="sldNum" sz="quarter" idx="12"/>
          </p:nvPr>
        </p:nvSpPr>
        <p:spPr/>
        <p:txBody>
          <a:bodyPr/>
          <a:lstStyle/>
          <a:p>
            <a:fld id="{8D237C27-054B-4182-834C-C95A91C37D41}" type="slidenum">
              <a:rPr lang="en-US" smtClean="0"/>
              <a:pPr/>
              <a:t>70</a:t>
            </a:fld>
            <a:endParaRPr lang="en-US" dirty="0"/>
          </a:p>
        </p:txBody>
      </p:sp>
      <p:sp>
        <p:nvSpPr>
          <p:cNvPr id="5" name="TextBox 4"/>
          <p:cNvSpPr txBox="1"/>
          <p:nvPr/>
        </p:nvSpPr>
        <p:spPr>
          <a:xfrm>
            <a:off x="899592" y="188640"/>
            <a:ext cx="8092008" cy="1200329"/>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600" dirty="0">
                <a:solidFill>
                  <a:srgbClr val="0000FF"/>
                </a:solidFill>
                <a:latin typeface="Arial Black" panose="020B0A04020102020204" pitchFamily="34" charset="0"/>
                <a:ea typeface="+mj-ea"/>
                <a:cs typeface="+mj-cs"/>
              </a:rPr>
              <a:t>حداقل ترانسفورمرهای لازم برای تبدیل </a:t>
            </a:r>
            <a:r>
              <a:rPr lang="en-US" sz="3600" dirty="0" err="1">
                <a:solidFill>
                  <a:srgbClr val="0000FF"/>
                </a:solidFill>
                <a:latin typeface="Arial Black" panose="020B0A04020102020204" pitchFamily="34" charset="0"/>
                <a:ea typeface="+mj-ea"/>
                <a:cs typeface="+mj-cs"/>
              </a:rPr>
              <a:t>Shapefile</a:t>
            </a:r>
            <a:r>
              <a:rPr lang="fa-IR" sz="3600" dirty="0">
                <a:solidFill>
                  <a:srgbClr val="0000FF"/>
                </a:solidFill>
                <a:latin typeface="Arial Black" panose="020B0A04020102020204" pitchFamily="34" charset="0"/>
                <a:ea typeface="+mj-ea"/>
                <a:cs typeface="+mj-cs"/>
              </a:rPr>
              <a:t> به </a:t>
            </a:r>
            <a:r>
              <a:rPr lang="en-US" sz="3600" dirty="0" err="1">
                <a:solidFill>
                  <a:srgbClr val="0000FF"/>
                </a:solidFill>
                <a:latin typeface="Arial Black" panose="020B0A04020102020204" pitchFamily="34" charset="0"/>
                <a:ea typeface="+mj-ea"/>
                <a:cs typeface="+mj-cs"/>
              </a:rPr>
              <a:t>CityGML</a:t>
            </a:r>
            <a:endParaRPr lang="en-US" sz="3600" dirty="0">
              <a:solidFill>
                <a:srgbClr val="0000FF"/>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36464457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60368\Desktop\9.png">
            <a:extLst>
              <a:ext uri="{FF2B5EF4-FFF2-40B4-BE49-F238E27FC236}">
                <a16:creationId xmlns:a16="http://schemas.microsoft.com/office/drawing/2014/main" id="{439B9427-0F63-1CF0-9C8F-AE05C7B62AC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397251"/>
            <a:ext cx="4238402" cy="2238079"/>
          </a:xfrm>
          <a:prstGeom prst="rect">
            <a:avLst/>
          </a:prstGeom>
          <a:noFill/>
          <a:ln>
            <a:noFill/>
          </a:ln>
        </p:spPr>
      </p:pic>
      <p:pic>
        <p:nvPicPr>
          <p:cNvPr id="5" name="Picture 4" descr="C:\Users\60368\Desktop\11.png">
            <a:extLst>
              <a:ext uri="{FF2B5EF4-FFF2-40B4-BE49-F238E27FC236}">
                <a16:creationId xmlns:a16="http://schemas.microsoft.com/office/drawing/2014/main" id="{F539C8A9-FADA-8085-1F43-2ECCD3861B7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635330"/>
            <a:ext cx="6781800" cy="3222670"/>
          </a:xfrm>
          <a:prstGeom prst="rect">
            <a:avLst/>
          </a:prstGeom>
          <a:noFill/>
          <a:ln>
            <a:noFill/>
          </a:ln>
        </p:spPr>
      </p:pic>
      <p:sp>
        <p:nvSpPr>
          <p:cNvPr id="6" name="Slide Number Placeholder 5">
            <a:extLst>
              <a:ext uri="{FF2B5EF4-FFF2-40B4-BE49-F238E27FC236}">
                <a16:creationId xmlns:a16="http://schemas.microsoft.com/office/drawing/2014/main" id="{36CB38C3-FC74-37A8-8E4E-0BAA676CB48D}"/>
              </a:ext>
            </a:extLst>
          </p:cNvPr>
          <p:cNvSpPr>
            <a:spLocks noGrp="1"/>
          </p:cNvSpPr>
          <p:nvPr>
            <p:ph type="sldNum" sz="quarter" idx="12"/>
          </p:nvPr>
        </p:nvSpPr>
        <p:spPr/>
        <p:txBody>
          <a:bodyPr/>
          <a:lstStyle/>
          <a:p>
            <a:fld id="{8D237C27-054B-4182-834C-C95A91C37D41}" type="slidenum">
              <a:rPr lang="en-US" smtClean="0"/>
              <a:pPr/>
              <a:t>71</a:t>
            </a:fld>
            <a:endParaRPr lang="en-US" dirty="0"/>
          </a:p>
        </p:txBody>
      </p:sp>
      <p:sp>
        <p:nvSpPr>
          <p:cNvPr id="7" name="TextBox 6"/>
          <p:cNvSpPr txBox="1"/>
          <p:nvPr/>
        </p:nvSpPr>
        <p:spPr>
          <a:xfrm>
            <a:off x="899592" y="188640"/>
            <a:ext cx="8092008" cy="1200329"/>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600" dirty="0">
                <a:solidFill>
                  <a:srgbClr val="0000FF"/>
                </a:solidFill>
                <a:latin typeface="Arial Black" panose="020B0A04020102020204" pitchFamily="34" charset="0"/>
                <a:ea typeface="+mj-ea"/>
                <a:cs typeface="+mj-cs"/>
              </a:rPr>
              <a:t>حداقل ترانسفورمرهای لازم برای تبدیل </a:t>
            </a:r>
            <a:r>
              <a:rPr lang="en-US" sz="3600" dirty="0" err="1">
                <a:solidFill>
                  <a:srgbClr val="0000FF"/>
                </a:solidFill>
                <a:latin typeface="Arial Black" panose="020B0A04020102020204" pitchFamily="34" charset="0"/>
                <a:ea typeface="+mj-ea"/>
                <a:cs typeface="+mj-cs"/>
              </a:rPr>
              <a:t>Shapefile</a:t>
            </a:r>
            <a:r>
              <a:rPr lang="fa-IR" sz="3600" dirty="0">
                <a:solidFill>
                  <a:srgbClr val="0000FF"/>
                </a:solidFill>
                <a:latin typeface="Arial Black" panose="020B0A04020102020204" pitchFamily="34" charset="0"/>
                <a:ea typeface="+mj-ea"/>
                <a:cs typeface="+mj-cs"/>
              </a:rPr>
              <a:t> به </a:t>
            </a:r>
            <a:r>
              <a:rPr lang="en-US" sz="3600" dirty="0" err="1">
                <a:solidFill>
                  <a:srgbClr val="0000FF"/>
                </a:solidFill>
                <a:latin typeface="Arial Black" panose="020B0A04020102020204" pitchFamily="34" charset="0"/>
                <a:ea typeface="+mj-ea"/>
                <a:cs typeface="+mj-cs"/>
              </a:rPr>
              <a:t>CityGML</a:t>
            </a:r>
            <a:endParaRPr lang="en-US" sz="3600" dirty="0">
              <a:solidFill>
                <a:srgbClr val="0000FF"/>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18868338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357725"/>
            <a:ext cx="6793699" cy="1455011"/>
          </a:xfrm>
          <a:prstGeom prst="rect">
            <a:avLst/>
          </a:prstGeom>
        </p:spPr>
      </p:pic>
      <p:sp>
        <p:nvSpPr>
          <p:cNvPr id="4" name="Slide Number Placeholder 3">
            <a:extLst>
              <a:ext uri="{FF2B5EF4-FFF2-40B4-BE49-F238E27FC236}">
                <a16:creationId xmlns:a16="http://schemas.microsoft.com/office/drawing/2014/main" id="{CA3A4F30-CECF-E84C-31BC-2D127AE88C5A}"/>
              </a:ext>
            </a:extLst>
          </p:cNvPr>
          <p:cNvSpPr>
            <a:spLocks noGrp="1"/>
          </p:cNvSpPr>
          <p:nvPr>
            <p:ph type="sldNum" sz="quarter" idx="12"/>
          </p:nvPr>
        </p:nvSpPr>
        <p:spPr/>
        <p:txBody>
          <a:bodyPr/>
          <a:lstStyle/>
          <a:p>
            <a:fld id="{8D237C27-054B-4182-834C-C95A91C37D41}" type="slidenum">
              <a:rPr lang="en-US" smtClean="0"/>
              <a:pPr/>
              <a:t>72</a:t>
            </a:fld>
            <a:endParaRPr lang="en-US" dirty="0"/>
          </a:p>
        </p:txBody>
      </p:sp>
      <p:sp>
        <p:nvSpPr>
          <p:cNvPr id="5" name="TextBox 4"/>
          <p:cNvSpPr txBox="1"/>
          <p:nvPr/>
        </p:nvSpPr>
        <p:spPr>
          <a:xfrm>
            <a:off x="899592" y="188640"/>
            <a:ext cx="8092008" cy="1200329"/>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600" dirty="0">
                <a:solidFill>
                  <a:srgbClr val="0000FF"/>
                </a:solidFill>
                <a:latin typeface="Arial Black" panose="020B0A04020102020204" pitchFamily="34" charset="0"/>
                <a:ea typeface="+mj-ea"/>
                <a:cs typeface="+mj-cs"/>
              </a:rPr>
              <a:t>حداقل ترانسفورمرهای لازم برای تبدیل </a:t>
            </a:r>
            <a:r>
              <a:rPr lang="en-US" sz="3600" dirty="0" err="1">
                <a:solidFill>
                  <a:srgbClr val="0000FF"/>
                </a:solidFill>
                <a:latin typeface="Arial Black" panose="020B0A04020102020204" pitchFamily="34" charset="0"/>
                <a:ea typeface="+mj-ea"/>
                <a:cs typeface="+mj-cs"/>
              </a:rPr>
              <a:t>Shapefile</a:t>
            </a:r>
            <a:r>
              <a:rPr lang="fa-IR" sz="3600" dirty="0">
                <a:solidFill>
                  <a:srgbClr val="0000FF"/>
                </a:solidFill>
                <a:latin typeface="Arial Black" panose="020B0A04020102020204" pitchFamily="34" charset="0"/>
                <a:ea typeface="+mj-ea"/>
                <a:cs typeface="+mj-cs"/>
              </a:rPr>
              <a:t> به </a:t>
            </a:r>
            <a:r>
              <a:rPr lang="en-US" sz="3600" dirty="0" err="1">
                <a:solidFill>
                  <a:srgbClr val="0000FF"/>
                </a:solidFill>
                <a:latin typeface="Arial Black" panose="020B0A04020102020204" pitchFamily="34" charset="0"/>
                <a:ea typeface="+mj-ea"/>
                <a:cs typeface="+mj-cs"/>
              </a:rPr>
              <a:t>CityGML</a:t>
            </a:r>
            <a:endParaRPr lang="en-US" sz="3600" dirty="0">
              <a:solidFill>
                <a:srgbClr val="0000FF"/>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37776456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Users\60368\Desktop\13.png"/>
          <p:cNvPicPr/>
          <p:nvPr/>
        </p:nvPicPr>
        <p:blipFill>
          <a:blip r:embed="rId3">
            <a:extLst>
              <a:ext uri="{28A0092B-C50C-407E-A947-70E740481C1C}">
                <a14:useLocalDpi xmlns:a14="http://schemas.microsoft.com/office/drawing/2010/main" val="0"/>
              </a:ext>
            </a:extLst>
          </a:blip>
          <a:srcRect/>
          <a:stretch>
            <a:fillRect/>
          </a:stretch>
        </p:blipFill>
        <p:spPr bwMode="auto">
          <a:xfrm>
            <a:off x="994763" y="1828801"/>
            <a:ext cx="7565909" cy="3432752"/>
          </a:xfrm>
          <a:prstGeom prst="rect">
            <a:avLst/>
          </a:prstGeom>
          <a:noFill/>
          <a:ln>
            <a:noFill/>
          </a:ln>
        </p:spPr>
      </p:pic>
      <p:sp>
        <p:nvSpPr>
          <p:cNvPr id="4" name="Rectangle 3">
            <a:extLst>
              <a:ext uri="{FF2B5EF4-FFF2-40B4-BE49-F238E27FC236}">
                <a16:creationId xmlns:a16="http://schemas.microsoft.com/office/drawing/2014/main" id="{7D6E4219-67F7-D9CC-27B1-74005D9C22C5}"/>
              </a:ext>
            </a:extLst>
          </p:cNvPr>
          <p:cNvSpPr/>
          <p:nvPr/>
        </p:nvSpPr>
        <p:spPr>
          <a:xfrm>
            <a:off x="7239000" y="3886200"/>
            <a:ext cx="1219200" cy="304800"/>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5" name="Slide Number Placeholder 4">
            <a:extLst>
              <a:ext uri="{FF2B5EF4-FFF2-40B4-BE49-F238E27FC236}">
                <a16:creationId xmlns:a16="http://schemas.microsoft.com/office/drawing/2014/main" id="{A767CF59-BA66-B2A7-50FD-82CEDA7187E4}"/>
              </a:ext>
            </a:extLst>
          </p:cNvPr>
          <p:cNvSpPr>
            <a:spLocks noGrp="1"/>
          </p:cNvSpPr>
          <p:nvPr>
            <p:ph type="sldNum" sz="quarter" idx="12"/>
          </p:nvPr>
        </p:nvSpPr>
        <p:spPr/>
        <p:txBody>
          <a:bodyPr/>
          <a:lstStyle/>
          <a:p>
            <a:fld id="{8D237C27-054B-4182-834C-C95A91C37D41}" type="slidenum">
              <a:rPr lang="en-US" smtClean="0"/>
              <a:pPr/>
              <a:t>73</a:t>
            </a:fld>
            <a:endParaRPr lang="en-US" dirty="0"/>
          </a:p>
        </p:txBody>
      </p:sp>
      <p:sp>
        <p:nvSpPr>
          <p:cNvPr id="6" name="TextBox 5"/>
          <p:cNvSpPr txBox="1"/>
          <p:nvPr/>
        </p:nvSpPr>
        <p:spPr>
          <a:xfrm>
            <a:off x="899592" y="188640"/>
            <a:ext cx="8092008" cy="1200329"/>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600" dirty="0">
                <a:solidFill>
                  <a:srgbClr val="0000FF"/>
                </a:solidFill>
                <a:latin typeface="Arial Black" panose="020B0A04020102020204" pitchFamily="34" charset="0"/>
                <a:ea typeface="+mj-ea"/>
                <a:cs typeface="+mj-cs"/>
              </a:rPr>
              <a:t>حداقل ترانسفورمرهای لازم برای تبدیل </a:t>
            </a:r>
            <a:r>
              <a:rPr lang="en-US" sz="3600" dirty="0" err="1">
                <a:solidFill>
                  <a:srgbClr val="0000FF"/>
                </a:solidFill>
                <a:latin typeface="Arial Black" panose="020B0A04020102020204" pitchFamily="34" charset="0"/>
                <a:ea typeface="+mj-ea"/>
                <a:cs typeface="+mj-cs"/>
              </a:rPr>
              <a:t>Shapefile</a:t>
            </a:r>
            <a:r>
              <a:rPr lang="fa-IR" sz="3600" dirty="0">
                <a:solidFill>
                  <a:srgbClr val="0000FF"/>
                </a:solidFill>
                <a:latin typeface="Arial Black" panose="020B0A04020102020204" pitchFamily="34" charset="0"/>
                <a:ea typeface="+mj-ea"/>
                <a:cs typeface="+mj-cs"/>
              </a:rPr>
              <a:t> به </a:t>
            </a:r>
            <a:r>
              <a:rPr lang="en-US" sz="3600" dirty="0" err="1">
                <a:solidFill>
                  <a:srgbClr val="0000FF"/>
                </a:solidFill>
                <a:latin typeface="Arial Black" panose="020B0A04020102020204" pitchFamily="34" charset="0"/>
                <a:ea typeface="+mj-ea"/>
                <a:cs typeface="+mj-cs"/>
              </a:rPr>
              <a:t>CityGML</a:t>
            </a:r>
            <a:endParaRPr lang="en-US" sz="3600" dirty="0">
              <a:solidFill>
                <a:srgbClr val="0000FF"/>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26116705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Users\60368\Desktop\13.png"/>
          <p:cNvPicPr/>
          <p:nvPr/>
        </p:nvPicPr>
        <p:blipFill>
          <a:blip r:embed="rId3">
            <a:extLst>
              <a:ext uri="{28A0092B-C50C-407E-A947-70E740481C1C}">
                <a14:useLocalDpi xmlns:a14="http://schemas.microsoft.com/office/drawing/2010/main" val="0"/>
              </a:ext>
            </a:extLst>
          </a:blip>
          <a:srcRect/>
          <a:stretch>
            <a:fillRect/>
          </a:stretch>
        </p:blipFill>
        <p:spPr bwMode="auto">
          <a:xfrm>
            <a:off x="971600" y="1447276"/>
            <a:ext cx="7200800" cy="3096344"/>
          </a:xfrm>
          <a:prstGeom prst="rect">
            <a:avLst/>
          </a:prstGeom>
          <a:noFill/>
          <a:ln>
            <a:noFill/>
          </a:ln>
        </p:spPr>
      </p:pic>
      <p:pic>
        <p:nvPicPr>
          <p:cNvPr id="17" name="Picture 16" descr="C:\Users\60368\Desktop\16.png"/>
          <p:cNvPicPr/>
          <p:nvPr/>
        </p:nvPicPr>
        <p:blipFill>
          <a:blip r:embed="rId4">
            <a:extLst>
              <a:ext uri="{28A0092B-C50C-407E-A947-70E740481C1C}">
                <a14:useLocalDpi xmlns:a14="http://schemas.microsoft.com/office/drawing/2010/main" val="0"/>
              </a:ext>
            </a:extLst>
          </a:blip>
          <a:srcRect/>
          <a:stretch>
            <a:fillRect/>
          </a:stretch>
        </p:blipFill>
        <p:spPr bwMode="auto">
          <a:xfrm>
            <a:off x="685800" y="4992190"/>
            <a:ext cx="7319736" cy="1663486"/>
          </a:xfrm>
          <a:prstGeom prst="rect">
            <a:avLst/>
          </a:prstGeom>
          <a:noFill/>
          <a:ln>
            <a:noFill/>
          </a:ln>
        </p:spPr>
      </p:pic>
      <p:sp>
        <p:nvSpPr>
          <p:cNvPr id="4" name="Slide Number Placeholder 3">
            <a:extLst>
              <a:ext uri="{FF2B5EF4-FFF2-40B4-BE49-F238E27FC236}">
                <a16:creationId xmlns:a16="http://schemas.microsoft.com/office/drawing/2014/main" id="{4551F3CC-7A06-5DB6-614C-32609BF815F6}"/>
              </a:ext>
            </a:extLst>
          </p:cNvPr>
          <p:cNvSpPr>
            <a:spLocks noGrp="1"/>
          </p:cNvSpPr>
          <p:nvPr>
            <p:ph type="sldNum" sz="quarter" idx="12"/>
          </p:nvPr>
        </p:nvSpPr>
        <p:spPr/>
        <p:txBody>
          <a:bodyPr/>
          <a:lstStyle/>
          <a:p>
            <a:fld id="{8D237C27-054B-4182-834C-C95A91C37D41}" type="slidenum">
              <a:rPr lang="en-US" smtClean="0"/>
              <a:pPr/>
              <a:t>74</a:t>
            </a:fld>
            <a:endParaRPr lang="en-US" dirty="0"/>
          </a:p>
        </p:txBody>
      </p:sp>
      <p:sp>
        <p:nvSpPr>
          <p:cNvPr id="6" name="TextBox 5"/>
          <p:cNvSpPr txBox="1"/>
          <p:nvPr/>
        </p:nvSpPr>
        <p:spPr>
          <a:xfrm>
            <a:off x="899592" y="188640"/>
            <a:ext cx="8092008" cy="1200329"/>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600" dirty="0">
                <a:solidFill>
                  <a:srgbClr val="0000FF"/>
                </a:solidFill>
                <a:latin typeface="Arial Black" panose="020B0A04020102020204" pitchFamily="34" charset="0"/>
                <a:ea typeface="+mj-ea"/>
                <a:cs typeface="+mj-cs"/>
              </a:rPr>
              <a:t>حداقل ترانسفورمرهای لازم برای تبدیل </a:t>
            </a:r>
            <a:r>
              <a:rPr lang="en-US" sz="3600" dirty="0" err="1">
                <a:solidFill>
                  <a:srgbClr val="0000FF"/>
                </a:solidFill>
                <a:latin typeface="Arial Black" panose="020B0A04020102020204" pitchFamily="34" charset="0"/>
                <a:ea typeface="+mj-ea"/>
                <a:cs typeface="+mj-cs"/>
              </a:rPr>
              <a:t>Shapefile</a:t>
            </a:r>
            <a:r>
              <a:rPr lang="fa-IR" sz="3600" dirty="0">
                <a:solidFill>
                  <a:srgbClr val="0000FF"/>
                </a:solidFill>
                <a:latin typeface="Arial Black" panose="020B0A04020102020204" pitchFamily="34" charset="0"/>
                <a:ea typeface="+mj-ea"/>
                <a:cs typeface="+mj-cs"/>
              </a:rPr>
              <a:t> به </a:t>
            </a:r>
            <a:r>
              <a:rPr lang="en-US" sz="3600" dirty="0" err="1">
                <a:solidFill>
                  <a:srgbClr val="0000FF"/>
                </a:solidFill>
                <a:latin typeface="Arial Black" panose="020B0A04020102020204" pitchFamily="34" charset="0"/>
                <a:ea typeface="+mj-ea"/>
                <a:cs typeface="+mj-cs"/>
              </a:rPr>
              <a:t>CityGML</a:t>
            </a:r>
            <a:endParaRPr lang="en-US" sz="3600" dirty="0">
              <a:solidFill>
                <a:srgbClr val="0000FF"/>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18418701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p:nvPr/>
        </p:nvPicPr>
        <p:blipFill>
          <a:blip r:embed="rId3"/>
          <a:stretch>
            <a:fillRect/>
          </a:stretch>
        </p:blipFill>
        <p:spPr>
          <a:xfrm>
            <a:off x="898009" y="1700808"/>
            <a:ext cx="6645791" cy="4320480"/>
          </a:xfrm>
          <a:prstGeom prst="rect">
            <a:avLst/>
          </a:prstGeom>
        </p:spPr>
      </p:pic>
      <p:sp>
        <p:nvSpPr>
          <p:cNvPr id="4" name="Rectangle 3">
            <a:extLst>
              <a:ext uri="{FF2B5EF4-FFF2-40B4-BE49-F238E27FC236}">
                <a16:creationId xmlns:a16="http://schemas.microsoft.com/office/drawing/2014/main" id="{84331FB5-8CAE-9986-FE0F-ED4564C923A2}"/>
              </a:ext>
            </a:extLst>
          </p:cNvPr>
          <p:cNvSpPr/>
          <p:nvPr/>
        </p:nvSpPr>
        <p:spPr>
          <a:xfrm>
            <a:off x="1143000" y="4267200"/>
            <a:ext cx="3886200" cy="304800"/>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5" name="Slide Number Placeholder 4">
            <a:extLst>
              <a:ext uri="{FF2B5EF4-FFF2-40B4-BE49-F238E27FC236}">
                <a16:creationId xmlns:a16="http://schemas.microsoft.com/office/drawing/2014/main" id="{BF27B7AA-AE99-350A-A47B-A7E3E281C63C}"/>
              </a:ext>
            </a:extLst>
          </p:cNvPr>
          <p:cNvSpPr>
            <a:spLocks noGrp="1"/>
          </p:cNvSpPr>
          <p:nvPr>
            <p:ph type="sldNum" sz="quarter" idx="12"/>
          </p:nvPr>
        </p:nvSpPr>
        <p:spPr/>
        <p:txBody>
          <a:bodyPr/>
          <a:lstStyle/>
          <a:p>
            <a:fld id="{8D237C27-054B-4182-834C-C95A91C37D41}" type="slidenum">
              <a:rPr lang="en-US" smtClean="0"/>
              <a:pPr/>
              <a:t>75</a:t>
            </a:fld>
            <a:endParaRPr lang="en-US" dirty="0"/>
          </a:p>
        </p:txBody>
      </p:sp>
      <p:sp>
        <p:nvSpPr>
          <p:cNvPr id="6" name="TextBox 5"/>
          <p:cNvSpPr txBox="1"/>
          <p:nvPr/>
        </p:nvSpPr>
        <p:spPr>
          <a:xfrm>
            <a:off x="899592" y="188640"/>
            <a:ext cx="8092008" cy="1200329"/>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600" dirty="0">
                <a:solidFill>
                  <a:srgbClr val="0000FF"/>
                </a:solidFill>
                <a:latin typeface="Arial Black" panose="020B0A04020102020204" pitchFamily="34" charset="0"/>
                <a:ea typeface="+mj-ea"/>
                <a:cs typeface="+mj-cs"/>
              </a:rPr>
              <a:t>حداقل ترانسفورمرهای لازم برای تبدیل </a:t>
            </a:r>
            <a:r>
              <a:rPr lang="en-US" sz="3600" dirty="0" err="1">
                <a:solidFill>
                  <a:srgbClr val="0000FF"/>
                </a:solidFill>
                <a:latin typeface="Arial Black" panose="020B0A04020102020204" pitchFamily="34" charset="0"/>
                <a:ea typeface="+mj-ea"/>
                <a:cs typeface="+mj-cs"/>
              </a:rPr>
              <a:t>Shapefile</a:t>
            </a:r>
            <a:r>
              <a:rPr lang="fa-IR" sz="3600" dirty="0">
                <a:solidFill>
                  <a:srgbClr val="0000FF"/>
                </a:solidFill>
                <a:latin typeface="Arial Black" panose="020B0A04020102020204" pitchFamily="34" charset="0"/>
                <a:ea typeface="+mj-ea"/>
                <a:cs typeface="+mj-cs"/>
              </a:rPr>
              <a:t> به </a:t>
            </a:r>
            <a:r>
              <a:rPr lang="en-US" sz="3600" dirty="0" err="1">
                <a:solidFill>
                  <a:srgbClr val="0000FF"/>
                </a:solidFill>
                <a:latin typeface="Arial Black" panose="020B0A04020102020204" pitchFamily="34" charset="0"/>
                <a:ea typeface="+mj-ea"/>
                <a:cs typeface="+mj-cs"/>
              </a:rPr>
              <a:t>CityGML</a:t>
            </a:r>
            <a:endParaRPr lang="en-US" sz="3600" dirty="0">
              <a:solidFill>
                <a:srgbClr val="0000FF"/>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19375444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Users\60368\Desktop\9.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848" y="1752600"/>
            <a:ext cx="7463752" cy="3793976"/>
          </a:xfrm>
          <a:prstGeom prst="rect">
            <a:avLst/>
          </a:prstGeom>
          <a:noFill/>
          <a:ln>
            <a:noFill/>
          </a:ln>
        </p:spPr>
      </p:pic>
      <p:sp>
        <p:nvSpPr>
          <p:cNvPr id="4" name="Slide Number Placeholder 3">
            <a:extLst>
              <a:ext uri="{FF2B5EF4-FFF2-40B4-BE49-F238E27FC236}">
                <a16:creationId xmlns:a16="http://schemas.microsoft.com/office/drawing/2014/main" id="{7B2C953F-066D-CF34-1AAE-8B27DC715557}"/>
              </a:ext>
            </a:extLst>
          </p:cNvPr>
          <p:cNvSpPr>
            <a:spLocks noGrp="1"/>
          </p:cNvSpPr>
          <p:nvPr>
            <p:ph type="sldNum" sz="quarter" idx="12"/>
          </p:nvPr>
        </p:nvSpPr>
        <p:spPr/>
        <p:txBody>
          <a:bodyPr/>
          <a:lstStyle/>
          <a:p>
            <a:fld id="{8D237C27-054B-4182-834C-C95A91C37D41}" type="slidenum">
              <a:rPr lang="en-US" smtClean="0"/>
              <a:pPr/>
              <a:t>76</a:t>
            </a:fld>
            <a:endParaRPr lang="en-US" dirty="0"/>
          </a:p>
        </p:txBody>
      </p:sp>
      <p:sp>
        <p:nvSpPr>
          <p:cNvPr id="5" name="TextBox 4"/>
          <p:cNvSpPr txBox="1"/>
          <p:nvPr/>
        </p:nvSpPr>
        <p:spPr>
          <a:xfrm>
            <a:off x="899592" y="188640"/>
            <a:ext cx="8092008" cy="1200329"/>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600" dirty="0">
                <a:solidFill>
                  <a:srgbClr val="0000FF"/>
                </a:solidFill>
                <a:latin typeface="Arial Black" panose="020B0A04020102020204" pitchFamily="34" charset="0"/>
                <a:ea typeface="+mj-ea"/>
                <a:cs typeface="+mj-cs"/>
              </a:rPr>
              <a:t>حداقل ترانسفورمرهای لازم برای تبدیل </a:t>
            </a:r>
            <a:r>
              <a:rPr lang="en-US" sz="3600" dirty="0" err="1">
                <a:solidFill>
                  <a:srgbClr val="0000FF"/>
                </a:solidFill>
                <a:latin typeface="Arial Black" panose="020B0A04020102020204" pitchFamily="34" charset="0"/>
                <a:ea typeface="+mj-ea"/>
                <a:cs typeface="+mj-cs"/>
              </a:rPr>
              <a:t>Shapefile</a:t>
            </a:r>
            <a:r>
              <a:rPr lang="fa-IR" sz="3600" dirty="0">
                <a:solidFill>
                  <a:srgbClr val="0000FF"/>
                </a:solidFill>
                <a:latin typeface="Arial Black" panose="020B0A04020102020204" pitchFamily="34" charset="0"/>
                <a:ea typeface="+mj-ea"/>
                <a:cs typeface="+mj-cs"/>
              </a:rPr>
              <a:t> به </a:t>
            </a:r>
            <a:r>
              <a:rPr lang="en-US" sz="3600" dirty="0" err="1">
                <a:solidFill>
                  <a:srgbClr val="0000FF"/>
                </a:solidFill>
                <a:latin typeface="Arial Black" panose="020B0A04020102020204" pitchFamily="34" charset="0"/>
                <a:ea typeface="+mj-ea"/>
                <a:cs typeface="+mj-cs"/>
              </a:rPr>
              <a:t>CityGML</a:t>
            </a:r>
            <a:endParaRPr lang="en-US" sz="3600" dirty="0">
              <a:solidFill>
                <a:srgbClr val="0000FF"/>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5715858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Users\60368\Desktop\15.png"/>
          <p:cNvPicPr/>
          <p:nvPr/>
        </p:nvPicPr>
        <p:blipFill rotWithShape="1">
          <a:blip r:embed="rId3">
            <a:extLst>
              <a:ext uri="{28A0092B-C50C-407E-A947-70E740481C1C}">
                <a14:useLocalDpi xmlns:a14="http://schemas.microsoft.com/office/drawing/2010/main" val="0"/>
              </a:ext>
            </a:extLst>
          </a:blip>
          <a:srcRect t="20486" b="20585"/>
          <a:stretch/>
        </p:blipFill>
        <p:spPr bwMode="auto">
          <a:xfrm>
            <a:off x="800200" y="1548626"/>
            <a:ext cx="7200800" cy="1651774"/>
          </a:xfrm>
          <a:prstGeom prst="rect">
            <a:avLst/>
          </a:prstGeom>
          <a:noFill/>
          <a:ln>
            <a:noFill/>
          </a:ln>
          <a:extLst>
            <a:ext uri="{53640926-AAD7-44D8-BBD7-CCE9431645EC}">
              <a14:shadowObscured xmlns:a14="http://schemas.microsoft.com/office/drawing/2010/main"/>
            </a:ext>
          </a:extLst>
        </p:spPr>
      </p:pic>
      <p:pic>
        <p:nvPicPr>
          <p:cNvPr id="17" name="Picture 16" descr="C:\Users\60368\Desktop\21.png"/>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337669"/>
            <a:ext cx="5879504" cy="3291731"/>
          </a:xfrm>
          <a:prstGeom prst="rect">
            <a:avLst/>
          </a:prstGeom>
          <a:noFill/>
          <a:ln>
            <a:noFill/>
          </a:ln>
        </p:spPr>
      </p:pic>
      <p:sp>
        <p:nvSpPr>
          <p:cNvPr id="4" name="Arrow: Left 3">
            <a:extLst>
              <a:ext uri="{FF2B5EF4-FFF2-40B4-BE49-F238E27FC236}">
                <a16:creationId xmlns:a16="http://schemas.microsoft.com/office/drawing/2014/main" id="{B4A4ED4F-A590-9237-8F66-D9120C6B3F41}"/>
              </a:ext>
            </a:extLst>
          </p:cNvPr>
          <p:cNvSpPr/>
          <p:nvPr/>
        </p:nvSpPr>
        <p:spPr>
          <a:xfrm>
            <a:off x="4876800" y="5096836"/>
            <a:ext cx="1143000" cy="381000"/>
          </a:xfrm>
          <a:prstGeom prst="leftArrow">
            <a:avLst/>
          </a:prstGeom>
          <a:noFill/>
          <a:ln w="571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5" name="Slide Number Placeholder 4">
            <a:extLst>
              <a:ext uri="{FF2B5EF4-FFF2-40B4-BE49-F238E27FC236}">
                <a16:creationId xmlns:a16="http://schemas.microsoft.com/office/drawing/2014/main" id="{85F21E6E-68FE-2D28-3948-3391113ABAD3}"/>
              </a:ext>
            </a:extLst>
          </p:cNvPr>
          <p:cNvSpPr>
            <a:spLocks noGrp="1"/>
          </p:cNvSpPr>
          <p:nvPr>
            <p:ph type="sldNum" sz="quarter" idx="12"/>
          </p:nvPr>
        </p:nvSpPr>
        <p:spPr/>
        <p:txBody>
          <a:bodyPr/>
          <a:lstStyle/>
          <a:p>
            <a:fld id="{8D237C27-054B-4182-834C-C95A91C37D41}" type="slidenum">
              <a:rPr lang="en-US" smtClean="0"/>
              <a:pPr/>
              <a:t>77</a:t>
            </a:fld>
            <a:endParaRPr lang="en-US" dirty="0"/>
          </a:p>
        </p:txBody>
      </p:sp>
      <p:sp>
        <p:nvSpPr>
          <p:cNvPr id="7" name="TextBox 6"/>
          <p:cNvSpPr txBox="1"/>
          <p:nvPr/>
        </p:nvSpPr>
        <p:spPr>
          <a:xfrm>
            <a:off x="899592" y="188640"/>
            <a:ext cx="8092008" cy="1200329"/>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600" dirty="0">
                <a:solidFill>
                  <a:srgbClr val="0000FF"/>
                </a:solidFill>
                <a:latin typeface="Arial Black" panose="020B0A04020102020204" pitchFamily="34" charset="0"/>
                <a:ea typeface="+mj-ea"/>
                <a:cs typeface="+mj-cs"/>
              </a:rPr>
              <a:t>حداقل ترانسفورمرهای لازم برای تبدیل </a:t>
            </a:r>
            <a:r>
              <a:rPr lang="en-US" sz="3600" dirty="0" err="1">
                <a:solidFill>
                  <a:srgbClr val="0000FF"/>
                </a:solidFill>
                <a:latin typeface="Arial Black" panose="020B0A04020102020204" pitchFamily="34" charset="0"/>
                <a:ea typeface="+mj-ea"/>
                <a:cs typeface="+mj-cs"/>
              </a:rPr>
              <a:t>Shapefile</a:t>
            </a:r>
            <a:r>
              <a:rPr lang="fa-IR" sz="3600" dirty="0">
                <a:solidFill>
                  <a:srgbClr val="0000FF"/>
                </a:solidFill>
                <a:latin typeface="Arial Black" panose="020B0A04020102020204" pitchFamily="34" charset="0"/>
                <a:ea typeface="+mj-ea"/>
                <a:cs typeface="+mj-cs"/>
              </a:rPr>
              <a:t> به </a:t>
            </a:r>
            <a:r>
              <a:rPr lang="en-US" sz="3600" dirty="0" err="1">
                <a:solidFill>
                  <a:srgbClr val="0000FF"/>
                </a:solidFill>
                <a:latin typeface="Arial Black" panose="020B0A04020102020204" pitchFamily="34" charset="0"/>
                <a:ea typeface="+mj-ea"/>
                <a:cs typeface="+mj-cs"/>
              </a:rPr>
              <a:t>CityGML</a:t>
            </a:r>
            <a:endParaRPr lang="en-US" sz="3600" dirty="0">
              <a:solidFill>
                <a:srgbClr val="0000FF"/>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204137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35" presetClass="emph" presetSubtype="0" repeatCount="3000" fill="hold" grpId="1" nodeType="withEffect">
                                  <p:stCondLst>
                                    <p:cond delay="0"/>
                                  </p:stCondLst>
                                  <p:childTnLst>
                                    <p:anim calcmode="discrete" valueType="str">
                                      <p:cBhvr>
                                        <p:cTn id="9"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Users\60368\Desktop\32.png"/>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447800"/>
            <a:ext cx="6096000" cy="2454508"/>
          </a:xfrm>
          <a:prstGeom prst="rect">
            <a:avLst/>
          </a:prstGeom>
          <a:noFill/>
          <a:ln>
            <a:noFill/>
          </a:ln>
        </p:spPr>
      </p:pic>
      <p:pic>
        <p:nvPicPr>
          <p:cNvPr id="14" name="Picture 13"/>
          <p:cNvPicPr/>
          <p:nvPr/>
        </p:nvPicPr>
        <p:blipFill>
          <a:blip r:embed="rId4"/>
          <a:stretch>
            <a:fillRect/>
          </a:stretch>
        </p:blipFill>
        <p:spPr>
          <a:xfrm>
            <a:off x="2143944" y="4135542"/>
            <a:ext cx="4104456" cy="2722458"/>
          </a:xfrm>
          <a:prstGeom prst="rect">
            <a:avLst/>
          </a:prstGeom>
        </p:spPr>
      </p:pic>
      <p:sp>
        <p:nvSpPr>
          <p:cNvPr id="4" name="Rectangle 3">
            <a:extLst>
              <a:ext uri="{FF2B5EF4-FFF2-40B4-BE49-F238E27FC236}">
                <a16:creationId xmlns:a16="http://schemas.microsoft.com/office/drawing/2014/main" id="{48277DCE-9386-80AE-7A54-8A36D018FD20}"/>
              </a:ext>
            </a:extLst>
          </p:cNvPr>
          <p:cNvSpPr/>
          <p:nvPr/>
        </p:nvSpPr>
        <p:spPr>
          <a:xfrm>
            <a:off x="2861440" y="4779580"/>
            <a:ext cx="762000" cy="28378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5" name="Rectangle 4">
            <a:extLst>
              <a:ext uri="{FF2B5EF4-FFF2-40B4-BE49-F238E27FC236}">
                <a16:creationId xmlns:a16="http://schemas.microsoft.com/office/drawing/2014/main" id="{AEBF2E9D-6910-CFA3-EE82-376ABD72359E}"/>
              </a:ext>
            </a:extLst>
          </p:cNvPr>
          <p:cNvSpPr/>
          <p:nvPr/>
        </p:nvSpPr>
        <p:spPr>
          <a:xfrm>
            <a:off x="2861440" y="5115910"/>
            <a:ext cx="2396360" cy="2837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6" name="Slide Number Placeholder 5">
            <a:extLst>
              <a:ext uri="{FF2B5EF4-FFF2-40B4-BE49-F238E27FC236}">
                <a16:creationId xmlns:a16="http://schemas.microsoft.com/office/drawing/2014/main" id="{7507982C-E32C-F4B2-57DC-FB7E2517B2B8}"/>
              </a:ext>
            </a:extLst>
          </p:cNvPr>
          <p:cNvSpPr>
            <a:spLocks noGrp="1"/>
          </p:cNvSpPr>
          <p:nvPr>
            <p:ph type="sldNum" sz="quarter" idx="12"/>
          </p:nvPr>
        </p:nvSpPr>
        <p:spPr/>
        <p:txBody>
          <a:bodyPr/>
          <a:lstStyle/>
          <a:p>
            <a:fld id="{8D237C27-054B-4182-834C-C95A91C37D41}" type="slidenum">
              <a:rPr lang="en-US" smtClean="0"/>
              <a:pPr/>
              <a:t>78</a:t>
            </a:fld>
            <a:endParaRPr lang="en-US" dirty="0"/>
          </a:p>
        </p:txBody>
      </p:sp>
      <p:sp>
        <p:nvSpPr>
          <p:cNvPr id="8" name="TextBox 7"/>
          <p:cNvSpPr txBox="1"/>
          <p:nvPr/>
        </p:nvSpPr>
        <p:spPr>
          <a:xfrm>
            <a:off x="899592" y="188640"/>
            <a:ext cx="8092008" cy="1200329"/>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600" dirty="0">
                <a:solidFill>
                  <a:srgbClr val="0000FF"/>
                </a:solidFill>
                <a:latin typeface="Arial Black" panose="020B0A04020102020204" pitchFamily="34" charset="0"/>
                <a:ea typeface="+mj-ea"/>
                <a:cs typeface="+mj-cs"/>
              </a:rPr>
              <a:t>حداقل ترانسفورمرهای لازم برای تبدیل </a:t>
            </a:r>
            <a:r>
              <a:rPr lang="en-US" sz="3600" dirty="0" err="1">
                <a:solidFill>
                  <a:srgbClr val="0000FF"/>
                </a:solidFill>
                <a:latin typeface="Arial Black" panose="020B0A04020102020204" pitchFamily="34" charset="0"/>
                <a:ea typeface="+mj-ea"/>
                <a:cs typeface="+mj-cs"/>
              </a:rPr>
              <a:t>Shapefile</a:t>
            </a:r>
            <a:r>
              <a:rPr lang="fa-IR" sz="3600" dirty="0">
                <a:solidFill>
                  <a:srgbClr val="0000FF"/>
                </a:solidFill>
                <a:latin typeface="Arial Black" panose="020B0A04020102020204" pitchFamily="34" charset="0"/>
                <a:ea typeface="+mj-ea"/>
                <a:cs typeface="+mj-cs"/>
              </a:rPr>
              <a:t> به </a:t>
            </a:r>
            <a:r>
              <a:rPr lang="en-US" sz="3600" dirty="0" err="1">
                <a:solidFill>
                  <a:srgbClr val="0000FF"/>
                </a:solidFill>
                <a:latin typeface="Arial Black" panose="020B0A04020102020204" pitchFamily="34" charset="0"/>
                <a:ea typeface="+mj-ea"/>
                <a:cs typeface="+mj-cs"/>
              </a:rPr>
              <a:t>CityGML</a:t>
            </a:r>
            <a:endParaRPr lang="en-US" sz="3600" dirty="0">
              <a:solidFill>
                <a:srgbClr val="0000FF"/>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619537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a:blip r:embed="rId3"/>
          <a:stretch>
            <a:fillRect/>
          </a:stretch>
        </p:blipFill>
        <p:spPr>
          <a:xfrm>
            <a:off x="1537138" y="1371600"/>
            <a:ext cx="5092262" cy="1981200"/>
          </a:xfrm>
          <a:prstGeom prst="rect">
            <a:avLst/>
          </a:prstGeom>
        </p:spPr>
      </p:pic>
      <p:pic>
        <p:nvPicPr>
          <p:cNvPr id="17" name="Picture 16"/>
          <p:cNvPicPr/>
          <p:nvPr/>
        </p:nvPicPr>
        <p:blipFill>
          <a:blip r:embed="rId4"/>
          <a:stretch>
            <a:fillRect/>
          </a:stretch>
        </p:blipFill>
        <p:spPr>
          <a:xfrm>
            <a:off x="1676400" y="3810000"/>
            <a:ext cx="4648200" cy="3124200"/>
          </a:xfrm>
          <a:prstGeom prst="rect">
            <a:avLst/>
          </a:prstGeom>
        </p:spPr>
      </p:pic>
      <p:sp>
        <p:nvSpPr>
          <p:cNvPr id="4" name="Rectangle 3">
            <a:extLst>
              <a:ext uri="{FF2B5EF4-FFF2-40B4-BE49-F238E27FC236}">
                <a16:creationId xmlns:a16="http://schemas.microsoft.com/office/drawing/2014/main" id="{C2BEE039-E63E-2BBC-57A2-E870AAFFB52B}"/>
              </a:ext>
            </a:extLst>
          </p:cNvPr>
          <p:cNvSpPr/>
          <p:nvPr/>
        </p:nvSpPr>
        <p:spPr>
          <a:xfrm>
            <a:off x="3810000" y="2309167"/>
            <a:ext cx="1883980" cy="2837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5" name="TextBox 4">
            <a:extLst>
              <a:ext uri="{FF2B5EF4-FFF2-40B4-BE49-F238E27FC236}">
                <a16:creationId xmlns:a16="http://schemas.microsoft.com/office/drawing/2014/main" id="{A02E4B29-6D6D-B94A-88AD-FB17FDBAF08C}"/>
              </a:ext>
            </a:extLst>
          </p:cNvPr>
          <p:cNvSpPr txBox="1"/>
          <p:nvPr/>
        </p:nvSpPr>
        <p:spPr>
          <a:xfrm>
            <a:off x="152400" y="3380969"/>
            <a:ext cx="8915400" cy="369332"/>
          </a:xfrm>
          <a:prstGeom prst="rect">
            <a:avLst/>
          </a:prstGeom>
          <a:noFill/>
        </p:spPr>
        <p:txBody>
          <a:bodyPr wrap="square" rtlCol="0">
            <a:spAutoFit/>
          </a:bodyPr>
          <a:lstStyle/>
          <a:p>
            <a:r>
              <a:rPr lang="en-US" sz="1800" b="1" dirty="0">
                <a:solidFill>
                  <a:srgbClr val="008000"/>
                </a:solidFill>
                <a:effectLst/>
                <a:latin typeface="Times New Roman" panose="02020603050405020304" pitchFamily="18" charset="0"/>
                <a:ea typeface="Calibri" panose="020F0502020204030204" pitchFamily="34" charset="0"/>
                <a:cs typeface="B Nazanin" panose="00000400000000000000" pitchFamily="2" charset="-78"/>
              </a:rPr>
              <a:t>C:\Program Files\FME\xml\</a:t>
            </a:r>
            <a:r>
              <a:rPr lang="en-US" sz="1800" b="1" dirty="0" err="1">
                <a:solidFill>
                  <a:srgbClr val="008000"/>
                </a:solidFill>
                <a:effectLst/>
                <a:latin typeface="Times New Roman" panose="02020603050405020304" pitchFamily="18" charset="0"/>
                <a:ea typeface="Calibri" panose="020F0502020204030204" pitchFamily="34" charset="0"/>
                <a:cs typeface="B Nazanin" panose="00000400000000000000" pitchFamily="2" charset="-78"/>
              </a:rPr>
              <a:t>CityGML</a:t>
            </a:r>
            <a:r>
              <a:rPr lang="en-US" sz="1800" b="1" dirty="0">
                <a:solidFill>
                  <a:srgbClr val="008000"/>
                </a:solidFill>
                <a:effectLst/>
                <a:latin typeface="Times New Roman" panose="02020603050405020304" pitchFamily="18" charset="0"/>
                <a:ea typeface="Calibri" panose="020F0502020204030204" pitchFamily="34" charset="0"/>
                <a:cs typeface="B Nazanin" panose="00000400000000000000" pitchFamily="2" charset="-78"/>
              </a:rPr>
              <a:t>\</a:t>
            </a:r>
            <a:r>
              <a:rPr lang="en-US" sz="1800" b="1" dirty="0" err="1">
                <a:solidFill>
                  <a:srgbClr val="008000"/>
                </a:solidFill>
                <a:effectLst/>
                <a:latin typeface="Times New Roman" panose="02020603050405020304" pitchFamily="18" charset="0"/>
                <a:ea typeface="Calibri" panose="020F0502020204030204" pitchFamily="34" charset="0"/>
                <a:cs typeface="B Nazanin" panose="00000400000000000000" pitchFamily="2" charset="-78"/>
              </a:rPr>
              <a:t>writer_feature_types</a:t>
            </a:r>
            <a:r>
              <a:rPr lang="en-US" sz="1800" b="1" dirty="0">
                <a:solidFill>
                  <a:srgbClr val="008000"/>
                </a:solidFill>
                <a:effectLst/>
                <a:latin typeface="Times New Roman" panose="02020603050405020304" pitchFamily="18" charset="0"/>
                <a:ea typeface="Calibri" panose="020F0502020204030204" pitchFamily="34" charset="0"/>
                <a:cs typeface="B Nazanin" panose="00000400000000000000" pitchFamily="2" charset="-78"/>
              </a:rPr>
              <a:t>\</a:t>
            </a:r>
            <a:r>
              <a:rPr lang="en-US" b="1" dirty="0">
                <a:solidFill>
                  <a:srgbClr val="008000"/>
                </a:solidFill>
                <a:latin typeface="Times New Roman" panose="02020603050405020304" pitchFamily="18" charset="0"/>
                <a:cs typeface="B Nazanin" panose="00000400000000000000" pitchFamily="2" charset="-78"/>
              </a:rPr>
              <a:t>CityGML_feature_types.xml</a:t>
            </a:r>
          </a:p>
        </p:txBody>
      </p:sp>
      <p:sp>
        <p:nvSpPr>
          <p:cNvPr id="8" name="Rectangle 7">
            <a:extLst>
              <a:ext uri="{FF2B5EF4-FFF2-40B4-BE49-F238E27FC236}">
                <a16:creationId xmlns:a16="http://schemas.microsoft.com/office/drawing/2014/main" id="{DE405F56-43C3-FB45-763A-618FDE9D4940}"/>
              </a:ext>
            </a:extLst>
          </p:cNvPr>
          <p:cNvSpPr/>
          <p:nvPr/>
        </p:nvSpPr>
        <p:spPr>
          <a:xfrm>
            <a:off x="1926020" y="4769545"/>
            <a:ext cx="1198180" cy="2837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6" name="Slide Number Placeholder 5">
            <a:extLst>
              <a:ext uri="{FF2B5EF4-FFF2-40B4-BE49-F238E27FC236}">
                <a16:creationId xmlns:a16="http://schemas.microsoft.com/office/drawing/2014/main" id="{33C26CA6-562C-643D-5AA7-8C7C4DB03906}"/>
              </a:ext>
            </a:extLst>
          </p:cNvPr>
          <p:cNvSpPr>
            <a:spLocks noGrp="1"/>
          </p:cNvSpPr>
          <p:nvPr>
            <p:ph type="sldNum" sz="quarter" idx="12"/>
          </p:nvPr>
        </p:nvSpPr>
        <p:spPr/>
        <p:txBody>
          <a:bodyPr/>
          <a:lstStyle/>
          <a:p>
            <a:fld id="{8D237C27-054B-4182-834C-C95A91C37D41}" type="slidenum">
              <a:rPr lang="en-US" smtClean="0"/>
              <a:pPr/>
              <a:t>79</a:t>
            </a:fld>
            <a:endParaRPr lang="en-US" dirty="0"/>
          </a:p>
        </p:txBody>
      </p:sp>
      <p:sp>
        <p:nvSpPr>
          <p:cNvPr id="9" name="TextBox 8"/>
          <p:cNvSpPr txBox="1"/>
          <p:nvPr/>
        </p:nvSpPr>
        <p:spPr>
          <a:xfrm>
            <a:off x="899592" y="188640"/>
            <a:ext cx="8092008" cy="1200329"/>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600" dirty="0">
                <a:solidFill>
                  <a:srgbClr val="0000FF"/>
                </a:solidFill>
                <a:latin typeface="Arial Black" panose="020B0A04020102020204" pitchFamily="34" charset="0"/>
                <a:ea typeface="+mj-ea"/>
                <a:cs typeface="+mj-cs"/>
              </a:rPr>
              <a:t>حداقل ترانسفورمرهای لازم برای تبدیل </a:t>
            </a:r>
            <a:r>
              <a:rPr lang="en-US" sz="3600" dirty="0" err="1">
                <a:solidFill>
                  <a:srgbClr val="0000FF"/>
                </a:solidFill>
                <a:latin typeface="Arial Black" panose="020B0A04020102020204" pitchFamily="34" charset="0"/>
                <a:ea typeface="+mj-ea"/>
                <a:cs typeface="+mj-cs"/>
              </a:rPr>
              <a:t>Shapefile</a:t>
            </a:r>
            <a:r>
              <a:rPr lang="fa-IR" sz="3600" dirty="0">
                <a:solidFill>
                  <a:srgbClr val="0000FF"/>
                </a:solidFill>
                <a:latin typeface="Arial Black" panose="020B0A04020102020204" pitchFamily="34" charset="0"/>
                <a:ea typeface="+mj-ea"/>
                <a:cs typeface="+mj-cs"/>
              </a:rPr>
              <a:t> به </a:t>
            </a:r>
            <a:r>
              <a:rPr lang="en-US" sz="3600" dirty="0" err="1">
                <a:solidFill>
                  <a:srgbClr val="0000FF"/>
                </a:solidFill>
                <a:latin typeface="Arial Black" panose="020B0A04020102020204" pitchFamily="34" charset="0"/>
                <a:ea typeface="+mj-ea"/>
                <a:cs typeface="+mj-cs"/>
              </a:rPr>
              <a:t>CityGML</a:t>
            </a:r>
            <a:endParaRPr lang="en-US" sz="3600" dirty="0">
              <a:solidFill>
                <a:srgbClr val="0000FF"/>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88810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par>
                          <p:cTn id="17" fill="hold">
                            <p:stCondLst>
                              <p:cond delay="0"/>
                            </p:stCondLst>
                            <p:childTnLst>
                              <p:par>
                                <p:cTn id="18" presetID="22" presetClass="entr" presetSubtype="1" fill="hold" grpId="0" nodeType="afterEffect">
                                  <p:stCondLst>
                                    <p:cond delay="100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5"/>
          <p:cNvSpPr>
            <a:spLocks noChangeArrowheads="1"/>
          </p:cNvSpPr>
          <p:nvPr/>
        </p:nvSpPr>
        <p:spPr bwMode="auto">
          <a:xfrm>
            <a:off x="838200" y="1295400"/>
            <a:ext cx="7315199" cy="4191000"/>
          </a:xfrm>
          <a:prstGeom prst="roundRect">
            <a:avLst>
              <a:gd name="adj" fmla="val 16667"/>
            </a:avLst>
          </a:prstGeom>
          <a:solidFill>
            <a:srgbClr val="E5FFE5"/>
          </a:solidFill>
          <a:ln w="28575">
            <a:solidFill>
              <a:srgbClr val="8064A2">
                <a:lumMod val="100000"/>
                <a:lumOff val="0"/>
              </a:srgbClr>
            </a:solidFill>
            <a:round/>
            <a:headEnd/>
            <a:tailEnd/>
          </a:ln>
          <a:effectLst>
            <a:outerShdw dist="107763" dir="18900000" algn="ctr" rotWithShape="0">
              <a:srgbClr val="808080">
                <a:alpha val="50000"/>
              </a:srgbClr>
            </a:outerShdw>
          </a:effectLst>
        </p:spPr>
        <p:txBody>
          <a:bodyPr rot="0" vert="horz" wrap="square" lIns="91440" tIns="45720" rIns="91440" bIns="45720" anchor="t" anchorCtr="0" upright="1">
            <a:noAutofit/>
          </a:bodyPr>
          <a:lstStyle/>
          <a:p>
            <a:pPr algn="ctr">
              <a:lnSpc>
                <a:spcPct val="150000"/>
              </a:lnSpc>
              <a:spcAft>
                <a:spcPts val="0"/>
              </a:spcAft>
            </a:pPr>
            <a:r>
              <a:rPr lang="fa-IR" sz="4800" b="1" dirty="0">
                <a:effectLst>
                  <a:outerShdw blurRad="152400" dist="393700" dir="17040000" sx="97000" sy="97000" kx="-1800000" algn="bl" rotWithShape="0">
                    <a:prstClr val="black">
                      <a:alpha val="32000"/>
                    </a:prstClr>
                  </a:outerShdw>
                </a:effectLst>
                <a:latin typeface="Arial Black" panose="020B0A04020102020204" pitchFamily="34" charset="0"/>
                <a:cs typeface="+mj-cs"/>
              </a:rPr>
              <a:t>رویکردهای کلی</a:t>
            </a:r>
          </a:p>
          <a:p>
            <a:pPr algn="ctr">
              <a:lnSpc>
                <a:spcPct val="150000"/>
              </a:lnSpc>
              <a:spcAft>
                <a:spcPts val="0"/>
              </a:spcAft>
            </a:pPr>
            <a:r>
              <a:rPr lang="fa-IR" sz="4800" b="1" dirty="0">
                <a:effectLst>
                  <a:outerShdw blurRad="152400" dist="393700" dir="17040000" sx="97000" sy="97000" kx="-1800000" algn="bl" rotWithShape="0">
                    <a:prstClr val="black">
                      <a:alpha val="32000"/>
                    </a:prstClr>
                  </a:outerShdw>
                </a:effectLst>
                <a:latin typeface="Arial Black" panose="020B0A04020102020204" pitchFamily="34" charset="0"/>
                <a:cs typeface="+mj-cs"/>
              </a:rPr>
              <a:t>در ارائه مدل‌ها یا سرویس‌های سه‌بعدی مکانی</a:t>
            </a:r>
            <a:endParaRPr lang="fa-IR" sz="5400" b="1" dirty="0">
              <a:effectLst>
                <a:outerShdw blurRad="152400" dist="393700" dir="17040000" sx="97000" sy="97000" kx="-1800000" algn="bl" rotWithShape="0">
                  <a:prstClr val="black">
                    <a:alpha val="32000"/>
                  </a:prstClr>
                </a:outerShdw>
              </a:effectLst>
              <a:latin typeface="Arial Black" panose="020B0A04020102020204" pitchFamily="34" charset="0"/>
              <a:cs typeface="+mj-cs"/>
            </a:endParaRPr>
          </a:p>
          <a:p>
            <a:pPr algn="ctr" rtl="1">
              <a:spcAft>
                <a:spcPts val="0"/>
              </a:spcAft>
            </a:pPr>
            <a:endParaRPr lang="en-US" sz="5400" b="1" dirty="0">
              <a:effectLst>
                <a:outerShdw blurRad="152400" dist="393700" dir="17040000" sx="97000" sy="97000" kx="-1800000" algn="bl" rotWithShape="0">
                  <a:prstClr val="black">
                    <a:alpha val="32000"/>
                  </a:prstClr>
                </a:outerShdw>
              </a:effectLst>
              <a:latin typeface="Arial Black" panose="020B0A04020102020204" pitchFamily="34" charset="0"/>
              <a:cs typeface="+mj-cs"/>
            </a:endParaRPr>
          </a:p>
        </p:txBody>
      </p:sp>
    </p:spTree>
    <p:extLst>
      <p:ext uri="{BB962C8B-B14F-4D97-AF65-F5344CB8AC3E}">
        <p14:creationId xmlns:p14="http://schemas.microsoft.com/office/powerpoint/2010/main" val="209851692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8BBD18-92D4-7E7E-3F96-C5288662FC91}"/>
              </a:ext>
            </a:extLst>
          </p:cNvPr>
          <p:cNvPicPr>
            <a:picLocks noChangeAspect="1"/>
          </p:cNvPicPr>
          <p:nvPr/>
        </p:nvPicPr>
        <p:blipFill rotWithShape="1">
          <a:blip r:embed="rId3">
            <a:extLst>
              <a:ext uri="{28A0092B-C50C-407E-A947-70E740481C1C}">
                <a14:useLocalDpi xmlns:a14="http://schemas.microsoft.com/office/drawing/2010/main" val="0"/>
              </a:ext>
            </a:extLst>
          </a:blip>
          <a:srcRect t="5115" b="6236"/>
          <a:stretch/>
        </p:blipFill>
        <p:spPr bwMode="auto">
          <a:xfrm>
            <a:off x="990600" y="1905000"/>
            <a:ext cx="7568160" cy="2590800"/>
          </a:xfrm>
          <a:prstGeom prst="rect">
            <a:avLst/>
          </a:prstGeom>
          <a:noFill/>
          <a:ln>
            <a:noFill/>
          </a:ln>
          <a:extLst>
            <a:ext uri="{53640926-AAD7-44D8-BBD7-CCE9431645EC}">
              <a14:shadowObscured xmlns:a14="http://schemas.microsoft.com/office/drawing/2010/main"/>
            </a:ext>
          </a:extLst>
        </p:spPr>
      </p:pic>
      <p:sp>
        <p:nvSpPr>
          <p:cNvPr id="3" name="Slide Number Placeholder 2">
            <a:extLst>
              <a:ext uri="{FF2B5EF4-FFF2-40B4-BE49-F238E27FC236}">
                <a16:creationId xmlns:a16="http://schemas.microsoft.com/office/drawing/2014/main" id="{6C701E22-3266-11B5-6DE6-C0F53005E549}"/>
              </a:ext>
            </a:extLst>
          </p:cNvPr>
          <p:cNvSpPr>
            <a:spLocks noGrp="1"/>
          </p:cNvSpPr>
          <p:nvPr>
            <p:ph type="sldNum" sz="quarter" idx="12"/>
          </p:nvPr>
        </p:nvSpPr>
        <p:spPr/>
        <p:txBody>
          <a:bodyPr/>
          <a:lstStyle/>
          <a:p>
            <a:fld id="{8D237C27-054B-4182-834C-C95A91C37D41}" type="slidenum">
              <a:rPr lang="en-US" smtClean="0"/>
              <a:pPr/>
              <a:t>80</a:t>
            </a:fld>
            <a:endParaRPr lang="en-US" dirty="0"/>
          </a:p>
        </p:txBody>
      </p:sp>
      <p:sp>
        <p:nvSpPr>
          <p:cNvPr id="5" name="TextBox 4"/>
          <p:cNvSpPr txBox="1"/>
          <p:nvPr/>
        </p:nvSpPr>
        <p:spPr>
          <a:xfrm>
            <a:off x="899592" y="188640"/>
            <a:ext cx="8092008" cy="1200329"/>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600" dirty="0">
                <a:solidFill>
                  <a:srgbClr val="0000FF"/>
                </a:solidFill>
                <a:latin typeface="Arial Black" panose="020B0A04020102020204" pitchFamily="34" charset="0"/>
                <a:ea typeface="+mj-ea"/>
                <a:cs typeface="+mj-cs"/>
              </a:rPr>
              <a:t>حداقل ترانسفورمرهای لازم برای تبدیل </a:t>
            </a:r>
            <a:r>
              <a:rPr lang="en-US" sz="3600" dirty="0" err="1">
                <a:solidFill>
                  <a:srgbClr val="0000FF"/>
                </a:solidFill>
                <a:latin typeface="Arial Black" panose="020B0A04020102020204" pitchFamily="34" charset="0"/>
                <a:ea typeface="+mj-ea"/>
                <a:cs typeface="+mj-cs"/>
              </a:rPr>
              <a:t>Shapefile</a:t>
            </a:r>
            <a:r>
              <a:rPr lang="fa-IR" sz="3600" dirty="0">
                <a:solidFill>
                  <a:srgbClr val="0000FF"/>
                </a:solidFill>
                <a:latin typeface="Arial Black" panose="020B0A04020102020204" pitchFamily="34" charset="0"/>
                <a:ea typeface="+mj-ea"/>
                <a:cs typeface="+mj-cs"/>
              </a:rPr>
              <a:t> به </a:t>
            </a:r>
            <a:r>
              <a:rPr lang="en-US" sz="3600" dirty="0" err="1">
                <a:solidFill>
                  <a:srgbClr val="0000FF"/>
                </a:solidFill>
                <a:latin typeface="Arial Black" panose="020B0A04020102020204" pitchFamily="34" charset="0"/>
                <a:ea typeface="+mj-ea"/>
                <a:cs typeface="+mj-cs"/>
              </a:rPr>
              <a:t>CityGML</a:t>
            </a:r>
            <a:endParaRPr lang="en-US" sz="3600" dirty="0">
              <a:solidFill>
                <a:srgbClr val="0000FF"/>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9360098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9B7A50-4123-A91D-C2D3-85CAAAB7E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317650"/>
            <a:ext cx="6217389" cy="5422875"/>
          </a:xfrm>
          <a:prstGeom prst="rect">
            <a:avLst/>
          </a:prstGeom>
        </p:spPr>
      </p:pic>
      <p:sp>
        <p:nvSpPr>
          <p:cNvPr id="3" name="Rectangle 2"/>
          <p:cNvSpPr/>
          <p:nvPr/>
        </p:nvSpPr>
        <p:spPr>
          <a:xfrm>
            <a:off x="1990725" y="2219325"/>
            <a:ext cx="1259160" cy="216024"/>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324301" y="2332969"/>
            <a:ext cx="1019100" cy="4172483"/>
          </a:xfrm>
          <a:custGeom>
            <a:avLst/>
            <a:gdLst>
              <a:gd name="connsiteX0" fmla="*/ 0 w 1030779"/>
              <a:gd name="connsiteY0" fmla="*/ 0 h 4231314"/>
              <a:gd name="connsiteX1" fmla="*/ 149630 w 1030779"/>
              <a:gd name="connsiteY1" fmla="*/ 8313 h 4231314"/>
              <a:gd name="connsiteX2" fmla="*/ 149630 w 1030779"/>
              <a:gd name="connsiteY2" fmla="*/ 8313 h 4231314"/>
              <a:gd name="connsiteX3" fmla="*/ 257695 w 1030779"/>
              <a:gd name="connsiteY3" fmla="*/ 99753 h 4231314"/>
              <a:gd name="connsiteX4" fmla="*/ 340822 w 1030779"/>
              <a:gd name="connsiteY4" fmla="*/ 315884 h 4231314"/>
              <a:gd name="connsiteX5" fmla="*/ 407324 w 1030779"/>
              <a:gd name="connsiteY5" fmla="*/ 540327 h 4231314"/>
              <a:gd name="connsiteX6" fmla="*/ 440575 w 1030779"/>
              <a:gd name="connsiteY6" fmla="*/ 864524 h 4231314"/>
              <a:gd name="connsiteX7" fmla="*/ 473826 w 1030779"/>
              <a:gd name="connsiteY7" fmla="*/ 1255222 h 4231314"/>
              <a:gd name="connsiteX8" fmla="*/ 482139 w 1030779"/>
              <a:gd name="connsiteY8" fmla="*/ 1720735 h 4231314"/>
              <a:gd name="connsiteX9" fmla="*/ 507077 w 1030779"/>
              <a:gd name="connsiteY9" fmla="*/ 2144684 h 4231314"/>
              <a:gd name="connsiteX10" fmla="*/ 540328 w 1030779"/>
              <a:gd name="connsiteY10" fmla="*/ 2618509 h 4231314"/>
              <a:gd name="connsiteX11" fmla="*/ 573579 w 1030779"/>
              <a:gd name="connsiteY11" fmla="*/ 3142211 h 4231314"/>
              <a:gd name="connsiteX12" fmla="*/ 590204 w 1030779"/>
              <a:gd name="connsiteY12" fmla="*/ 3466407 h 4231314"/>
              <a:gd name="connsiteX13" fmla="*/ 623455 w 1030779"/>
              <a:gd name="connsiteY13" fmla="*/ 3674225 h 4231314"/>
              <a:gd name="connsiteX14" fmla="*/ 673331 w 1030779"/>
              <a:gd name="connsiteY14" fmla="*/ 3940233 h 4231314"/>
              <a:gd name="connsiteX15" fmla="*/ 764771 w 1030779"/>
              <a:gd name="connsiteY15" fmla="*/ 4114800 h 4231314"/>
              <a:gd name="connsiteX16" fmla="*/ 839586 w 1030779"/>
              <a:gd name="connsiteY16" fmla="*/ 4214553 h 4231314"/>
              <a:gd name="connsiteX17" fmla="*/ 1014153 w 1030779"/>
              <a:gd name="connsiteY17" fmla="*/ 4231178 h 4231314"/>
              <a:gd name="connsiteX18" fmla="*/ 1014153 w 1030779"/>
              <a:gd name="connsiteY18" fmla="*/ 4231178 h 4231314"/>
              <a:gd name="connsiteX19" fmla="*/ 1030779 w 1030779"/>
              <a:gd name="connsiteY19" fmla="*/ 4231178 h 423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30779" h="4231314">
                <a:moveTo>
                  <a:pt x="0" y="0"/>
                </a:moveTo>
                <a:lnTo>
                  <a:pt x="149630" y="8313"/>
                </a:lnTo>
                <a:lnTo>
                  <a:pt x="149630" y="8313"/>
                </a:lnTo>
                <a:cubicBezTo>
                  <a:pt x="167641" y="23553"/>
                  <a:pt x="225830" y="48491"/>
                  <a:pt x="257695" y="99753"/>
                </a:cubicBezTo>
                <a:cubicBezTo>
                  <a:pt x="289560" y="151015"/>
                  <a:pt x="315884" y="242455"/>
                  <a:pt x="340822" y="315884"/>
                </a:cubicBezTo>
                <a:cubicBezTo>
                  <a:pt x="365760" y="389313"/>
                  <a:pt x="390699" y="448887"/>
                  <a:pt x="407324" y="540327"/>
                </a:cubicBezTo>
                <a:cubicBezTo>
                  <a:pt x="423949" y="631767"/>
                  <a:pt x="429491" y="745375"/>
                  <a:pt x="440575" y="864524"/>
                </a:cubicBezTo>
                <a:cubicBezTo>
                  <a:pt x="451659" y="983673"/>
                  <a:pt x="466899" y="1112520"/>
                  <a:pt x="473826" y="1255222"/>
                </a:cubicBezTo>
                <a:cubicBezTo>
                  <a:pt x="480753" y="1397924"/>
                  <a:pt x="476597" y="1572491"/>
                  <a:pt x="482139" y="1720735"/>
                </a:cubicBezTo>
                <a:cubicBezTo>
                  <a:pt x="487681" y="1868979"/>
                  <a:pt x="497379" y="1995055"/>
                  <a:pt x="507077" y="2144684"/>
                </a:cubicBezTo>
                <a:cubicBezTo>
                  <a:pt x="516775" y="2294313"/>
                  <a:pt x="529244" y="2452254"/>
                  <a:pt x="540328" y="2618509"/>
                </a:cubicBezTo>
                <a:cubicBezTo>
                  <a:pt x="551412" y="2784764"/>
                  <a:pt x="565266" y="3000895"/>
                  <a:pt x="573579" y="3142211"/>
                </a:cubicBezTo>
                <a:cubicBezTo>
                  <a:pt x="581892" y="3283527"/>
                  <a:pt x="581891" y="3377738"/>
                  <a:pt x="590204" y="3466407"/>
                </a:cubicBezTo>
                <a:cubicBezTo>
                  <a:pt x="598517" y="3555076"/>
                  <a:pt x="609601" y="3595254"/>
                  <a:pt x="623455" y="3674225"/>
                </a:cubicBezTo>
                <a:cubicBezTo>
                  <a:pt x="637310" y="3753196"/>
                  <a:pt x="649778" y="3866804"/>
                  <a:pt x="673331" y="3940233"/>
                </a:cubicBezTo>
                <a:cubicBezTo>
                  <a:pt x="696884" y="4013662"/>
                  <a:pt x="737062" y="4069080"/>
                  <a:pt x="764771" y="4114800"/>
                </a:cubicBezTo>
                <a:cubicBezTo>
                  <a:pt x="792480" y="4160520"/>
                  <a:pt x="798022" y="4195157"/>
                  <a:pt x="839586" y="4214553"/>
                </a:cubicBezTo>
                <a:cubicBezTo>
                  <a:pt x="881150" y="4233949"/>
                  <a:pt x="1014153" y="4231178"/>
                  <a:pt x="1014153" y="4231178"/>
                </a:cubicBezTo>
                <a:lnTo>
                  <a:pt x="1014153" y="4231178"/>
                </a:lnTo>
                <a:lnTo>
                  <a:pt x="1030779" y="4231178"/>
                </a:lnTo>
              </a:path>
            </a:pathLst>
          </a:cu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442460" y="6421632"/>
            <a:ext cx="1729740" cy="216024"/>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9576FC8-0CFC-4FFB-9BBE-B2185924FEE9}"/>
              </a:ext>
            </a:extLst>
          </p:cNvPr>
          <p:cNvCxnSpPr/>
          <p:nvPr/>
        </p:nvCxnSpPr>
        <p:spPr>
          <a:xfrm>
            <a:off x="3352800" y="1682775"/>
            <a:ext cx="762000"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
        <p:nvSpPr>
          <p:cNvPr id="4" name="Slide Number Placeholder 3">
            <a:extLst>
              <a:ext uri="{FF2B5EF4-FFF2-40B4-BE49-F238E27FC236}">
                <a16:creationId xmlns:a16="http://schemas.microsoft.com/office/drawing/2014/main" id="{D3FE726F-E15C-930E-468C-C2602F0E1C2E}"/>
              </a:ext>
            </a:extLst>
          </p:cNvPr>
          <p:cNvSpPr>
            <a:spLocks noGrp="1"/>
          </p:cNvSpPr>
          <p:nvPr>
            <p:ph type="sldNum" sz="quarter" idx="12"/>
          </p:nvPr>
        </p:nvSpPr>
        <p:spPr/>
        <p:txBody>
          <a:bodyPr/>
          <a:lstStyle/>
          <a:p>
            <a:fld id="{8D237C27-054B-4182-834C-C95A91C37D41}" type="slidenum">
              <a:rPr lang="en-US" smtClean="0"/>
              <a:pPr/>
              <a:t>81</a:t>
            </a:fld>
            <a:endParaRPr lang="en-US" dirty="0"/>
          </a:p>
        </p:txBody>
      </p:sp>
      <p:sp>
        <p:nvSpPr>
          <p:cNvPr id="10" name="TextBox 9"/>
          <p:cNvSpPr txBox="1"/>
          <p:nvPr/>
        </p:nvSpPr>
        <p:spPr>
          <a:xfrm>
            <a:off x="899592" y="188640"/>
            <a:ext cx="8092008" cy="1200329"/>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600" dirty="0">
                <a:solidFill>
                  <a:srgbClr val="0000FF"/>
                </a:solidFill>
                <a:latin typeface="Arial Black" panose="020B0A04020102020204" pitchFamily="34" charset="0"/>
                <a:ea typeface="+mj-ea"/>
                <a:cs typeface="+mj-cs"/>
              </a:rPr>
              <a:t>حداقل ترانسفورمرهای لازم برای تبدیل </a:t>
            </a:r>
            <a:r>
              <a:rPr lang="en-US" sz="3600" dirty="0" err="1">
                <a:solidFill>
                  <a:srgbClr val="0000FF"/>
                </a:solidFill>
                <a:latin typeface="Arial Black" panose="020B0A04020102020204" pitchFamily="34" charset="0"/>
                <a:ea typeface="+mj-ea"/>
                <a:cs typeface="+mj-cs"/>
              </a:rPr>
              <a:t>Shapefile</a:t>
            </a:r>
            <a:r>
              <a:rPr lang="fa-IR" sz="3600" dirty="0">
                <a:solidFill>
                  <a:srgbClr val="0000FF"/>
                </a:solidFill>
                <a:latin typeface="Arial Black" panose="020B0A04020102020204" pitchFamily="34" charset="0"/>
                <a:ea typeface="+mj-ea"/>
                <a:cs typeface="+mj-cs"/>
              </a:rPr>
              <a:t> به </a:t>
            </a:r>
            <a:r>
              <a:rPr lang="en-US" sz="3600" dirty="0" err="1">
                <a:solidFill>
                  <a:srgbClr val="0000FF"/>
                </a:solidFill>
                <a:latin typeface="Arial Black" panose="020B0A04020102020204" pitchFamily="34" charset="0"/>
                <a:ea typeface="+mj-ea"/>
                <a:cs typeface="+mj-cs"/>
              </a:rPr>
              <a:t>CityGML</a:t>
            </a:r>
            <a:endParaRPr lang="en-US" sz="3600" dirty="0">
              <a:solidFill>
                <a:srgbClr val="0000FF"/>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336025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upRight)">
                                      <p:cBhvr>
                                        <p:cTn id="7" dur="500"/>
                                        <p:tgtEl>
                                          <p:spTgt spid="9"/>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par>
                          <p:cTn id="12" fill="hold">
                            <p:stCondLst>
                              <p:cond delay="25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3000"/>
                            </p:stCondLst>
                            <p:childTnLst>
                              <p:par>
                                <p:cTn id="17" presetID="4" presetClass="entr" presetSubtype="16"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ox(in)">
                                      <p:cBhvr>
                                        <p:cTn id="1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8EF0BA-325B-5CC8-0FC6-9E893D768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6400"/>
            <a:ext cx="9166694" cy="4667071"/>
          </a:xfrm>
          <a:prstGeom prst="rect">
            <a:avLst/>
          </a:prstGeom>
        </p:spPr>
      </p:pic>
      <p:sp>
        <p:nvSpPr>
          <p:cNvPr id="3" name="Slide Number Placeholder 2">
            <a:extLst>
              <a:ext uri="{FF2B5EF4-FFF2-40B4-BE49-F238E27FC236}">
                <a16:creationId xmlns:a16="http://schemas.microsoft.com/office/drawing/2014/main" id="{1D6AFC54-694C-9C66-D957-894C9790B50F}"/>
              </a:ext>
            </a:extLst>
          </p:cNvPr>
          <p:cNvSpPr>
            <a:spLocks noGrp="1"/>
          </p:cNvSpPr>
          <p:nvPr>
            <p:ph type="sldNum" sz="quarter" idx="12"/>
          </p:nvPr>
        </p:nvSpPr>
        <p:spPr/>
        <p:txBody>
          <a:bodyPr/>
          <a:lstStyle/>
          <a:p>
            <a:fld id="{8D237C27-054B-4182-834C-C95A91C37D41}" type="slidenum">
              <a:rPr lang="en-US" smtClean="0"/>
              <a:pPr/>
              <a:t>82</a:t>
            </a:fld>
            <a:endParaRPr lang="en-US" dirty="0"/>
          </a:p>
        </p:txBody>
      </p:sp>
      <p:sp>
        <p:nvSpPr>
          <p:cNvPr id="6" name="TextBox 5"/>
          <p:cNvSpPr txBox="1"/>
          <p:nvPr/>
        </p:nvSpPr>
        <p:spPr>
          <a:xfrm>
            <a:off x="899592" y="188640"/>
            <a:ext cx="8092008" cy="1200329"/>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600" dirty="0">
                <a:solidFill>
                  <a:srgbClr val="0000FF"/>
                </a:solidFill>
                <a:latin typeface="Arial Black" panose="020B0A04020102020204" pitchFamily="34" charset="0"/>
                <a:ea typeface="+mj-ea"/>
                <a:cs typeface="+mj-cs"/>
              </a:rPr>
              <a:t>حداقل ترانسفورمرهای لازم برای تبدیل </a:t>
            </a:r>
            <a:r>
              <a:rPr lang="en-US" sz="3600" dirty="0" err="1">
                <a:solidFill>
                  <a:srgbClr val="0000FF"/>
                </a:solidFill>
                <a:latin typeface="Arial Black" panose="020B0A04020102020204" pitchFamily="34" charset="0"/>
                <a:ea typeface="+mj-ea"/>
                <a:cs typeface="+mj-cs"/>
              </a:rPr>
              <a:t>Shapefile</a:t>
            </a:r>
            <a:r>
              <a:rPr lang="fa-IR" sz="3600" dirty="0">
                <a:solidFill>
                  <a:srgbClr val="0000FF"/>
                </a:solidFill>
                <a:latin typeface="Arial Black" panose="020B0A04020102020204" pitchFamily="34" charset="0"/>
                <a:ea typeface="+mj-ea"/>
                <a:cs typeface="+mj-cs"/>
              </a:rPr>
              <a:t> به </a:t>
            </a:r>
            <a:r>
              <a:rPr lang="en-US" sz="3600" dirty="0" err="1">
                <a:solidFill>
                  <a:srgbClr val="0000FF"/>
                </a:solidFill>
                <a:latin typeface="Arial Black" panose="020B0A04020102020204" pitchFamily="34" charset="0"/>
                <a:ea typeface="+mj-ea"/>
                <a:cs typeface="+mj-cs"/>
              </a:rPr>
              <a:t>CityGML</a:t>
            </a:r>
            <a:endParaRPr lang="en-US" sz="3600" dirty="0">
              <a:solidFill>
                <a:srgbClr val="0000FF"/>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25763047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Users\60368\Desktop\18.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774586"/>
            <a:ext cx="6912768" cy="1578214"/>
          </a:xfrm>
          <a:prstGeom prst="rect">
            <a:avLst/>
          </a:prstGeom>
          <a:noFill/>
          <a:ln>
            <a:noFill/>
          </a:ln>
        </p:spPr>
      </p:pic>
      <p:pic>
        <p:nvPicPr>
          <p:cNvPr id="15" name="Picture 14"/>
          <p:cNvPicPr/>
          <p:nvPr/>
        </p:nvPicPr>
        <p:blipFill>
          <a:blip r:embed="rId4"/>
          <a:stretch>
            <a:fillRect/>
          </a:stretch>
        </p:blipFill>
        <p:spPr>
          <a:xfrm>
            <a:off x="956792" y="3783732"/>
            <a:ext cx="7272808" cy="2159868"/>
          </a:xfrm>
          <a:prstGeom prst="rect">
            <a:avLst/>
          </a:prstGeom>
        </p:spPr>
      </p:pic>
      <p:sp>
        <p:nvSpPr>
          <p:cNvPr id="3" name="Rectangle 2">
            <a:extLst>
              <a:ext uri="{FF2B5EF4-FFF2-40B4-BE49-F238E27FC236}">
                <a16:creationId xmlns:a16="http://schemas.microsoft.com/office/drawing/2014/main" id="{F71E051F-AD8D-C1E0-49A4-513DE39AEE52}"/>
              </a:ext>
            </a:extLst>
          </p:cNvPr>
          <p:cNvSpPr/>
          <p:nvPr/>
        </p:nvSpPr>
        <p:spPr>
          <a:xfrm>
            <a:off x="5798820" y="5570220"/>
            <a:ext cx="1158240" cy="304800"/>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4" name="Slide Number Placeholder 3">
            <a:extLst>
              <a:ext uri="{FF2B5EF4-FFF2-40B4-BE49-F238E27FC236}">
                <a16:creationId xmlns:a16="http://schemas.microsoft.com/office/drawing/2014/main" id="{C52FEF49-F246-CFB9-BC01-A71D770A4FA1}"/>
              </a:ext>
            </a:extLst>
          </p:cNvPr>
          <p:cNvSpPr>
            <a:spLocks noGrp="1"/>
          </p:cNvSpPr>
          <p:nvPr>
            <p:ph type="sldNum" sz="quarter" idx="12"/>
          </p:nvPr>
        </p:nvSpPr>
        <p:spPr/>
        <p:txBody>
          <a:bodyPr/>
          <a:lstStyle/>
          <a:p>
            <a:fld id="{8D237C27-054B-4182-834C-C95A91C37D41}" type="slidenum">
              <a:rPr lang="en-US" smtClean="0"/>
              <a:pPr/>
              <a:t>83</a:t>
            </a:fld>
            <a:endParaRPr lang="en-US" dirty="0"/>
          </a:p>
        </p:txBody>
      </p:sp>
      <p:sp>
        <p:nvSpPr>
          <p:cNvPr id="8" name="TextBox 7"/>
          <p:cNvSpPr txBox="1"/>
          <p:nvPr/>
        </p:nvSpPr>
        <p:spPr>
          <a:xfrm>
            <a:off x="899592" y="188640"/>
            <a:ext cx="8092008" cy="1200329"/>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600" dirty="0">
                <a:solidFill>
                  <a:srgbClr val="0000FF"/>
                </a:solidFill>
                <a:latin typeface="Arial Black" panose="020B0A04020102020204" pitchFamily="34" charset="0"/>
                <a:ea typeface="+mj-ea"/>
                <a:cs typeface="+mj-cs"/>
              </a:rPr>
              <a:t>حداقل ترانسفورمرهای لازم برای تبدیل </a:t>
            </a:r>
            <a:r>
              <a:rPr lang="en-US" sz="3600" dirty="0" err="1">
                <a:solidFill>
                  <a:srgbClr val="0000FF"/>
                </a:solidFill>
                <a:latin typeface="Arial Black" panose="020B0A04020102020204" pitchFamily="34" charset="0"/>
                <a:ea typeface="+mj-ea"/>
                <a:cs typeface="+mj-cs"/>
              </a:rPr>
              <a:t>Shapefile</a:t>
            </a:r>
            <a:r>
              <a:rPr lang="fa-IR" sz="3600" dirty="0">
                <a:solidFill>
                  <a:srgbClr val="0000FF"/>
                </a:solidFill>
                <a:latin typeface="Arial Black" panose="020B0A04020102020204" pitchFamily="34" charset="0"/>
                <a:ea typeface="+mj-ea"/>
                <a:cs typeface="+mj-cs"/>
              </a:rPr>
              <a:t> به </a:t>
            </a:r>
            <a:r>
              <a:rPr lang="en-US" sz="3600" dirty="0" err="1">
                <a:solidFill>
                  <a:srgbClr val="0000FF"/>
                </a:solidFill>
                <a:latin typeface="Arial Black" panose="020B0A04020102020204" pitchFamily="34" charset="0"/>
                <a:ea typeface="+mj-ea"/>
                <a:cs typeface="+mj-cs"/>
              </a:rPr>
              <a:t>CityGML</a:t>
            </a:r>
            <a:endParaRPr lang="en-US" sz="3600" dirty="0">
              <a:solidFill>
                <a:srgbClr val="0000FF"/>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61522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Users\60368\Desktop\20.png"/>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47590"/>
            <a:ext cx="8153400" cy="3734010"/>
          </a:xfrm>
          <a:prstGeom prst="rect">
            <a:avLst/>
          </a:prstGeom>
          <a:noFill/>
          <a:ln>
            <a:noFill/>
          </a:ln>
        </p:spPr>
      </p:pic>
      <p:sp>
        <p:nvSpPr>
          <p:cNvPr id="3" name="TextBox 2">
            <a:extLst>
              <a:ext uri="{FF2B5EF4-FFF2-40B4-BE49-F238E27FC236}">
                <a16:creationId xmlns:a16="http://schemas.microsoft.com/office/drawing/2014/main" id="{A86E3A95-5480-494D-4A2F-7678B8B640FD}"/>
              </a:ext>
            </a:extLst>
          </p:cNvPr>
          <p:cNvSpPr txBox="1"/>
          <p:nvPr/>
        </p:nvSpPr>
        <p:spPr>
          <a:xfrm>
            <a:off x="533400" y="381000"/>
            <a:ext cx="8153400" cy="646331"/>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600" dirty="0">
                <a:solidFill>
                  <a:srgbClr val="0000FF"/>
                </a:solidFill>
                <a:latin typeface="Arial Black" panose="020B0A04020102020204" pitchFamily="34" charset="0"/>
                <a:ea typeface="+mj-ea"/>
                <a:cs typeface="+mj-cs"/>
              </a:rPr>
              <a:t>پیش‌نمایش </a:t>
            </a:r>
            <a:r>
              <a:rPr lang="en-US" sz="3600" dirty="0" err="1">
                <a:solidFill>
                  <a:srgbClr val="0000FF"/>
                </a:solidFill>
                <a:latin typeface="Arial Black" panose="020B0A04020102020204" pitchFamily="34" charset="0"/>
                <a:ea typeface="+mj-ea"/>
                <a:cs typeface="+mj-cs"/>
              </a:rPr>
              <a:t>CityGML</a:t>
            </a:r>
            <a:r>
              <a:rPr lang="fa-IR" sz="3600" dirty="0">
                <a:solidFill>
                  <a:srgbClr val="0000FF"/>
                </a:solidFill>
                <a:latin typeface="Arial Black" panose="020B0A04020102020204" pitchFamily="34" charset="0"/>
                <a:ea typeface="+mj-ea"/>
                <a:cs typeface="+mj-cs"/>
              </a:rPr>
              <a:t> ایجاد شده در </a:t>
            </a:r>
            <a:r>
              <a:rPr lang="en-US" sz="3600" dirty="0">
                <a:solidFill>
                  <a:srgbClr val="0000FF"/>
                </a:solidFill>
                <a:latin typeface="Arial Black" panose="020B0A04020102020204" pitchFamily="34" charset="0"/>
                <a:ea typeface="+mj-ea"/>
                <a:cs typeface="+mj-cs"/>
              </a:rPr>
              <a:t>FME</a:t>
            </a:r>
          </a:p>
        </p:txBody>
      </p:sp>
      <p:sp>
        <p:nvSpPr>
          <p:cNvPr id="4" name="Slide Number Placeholder 3">
            <a:extLst>
              <a:ext uri="{FF2B5EF4-FFF2-40B4-BE49-F238E27FC236}">
                <a16:creationId xmlns:a16="http://schemas.microsoft.com/office/drawing/2014/main" id="{E85A6BF1-02BB-DCF1-3785-86F19D745BEA}"/>
              </a:ext>
            </a:extLst>
          </p:cNvPr>
          <p:cNvSpPr>
            <a:spLocks noGrp="1"/>
          </p:cNvSpPr>
          <p:nvPr>
            <p:ph type="sldNum" sz="quarter" idx="12"/>
          </p:nvPr>
        </p:nvSpPr>
        <p:spPr/>
        <p:txBody>
          <a:bodyPr/>
          <a:lstStyle/>
          <a:p>
            <a:fld id="{8D237C27-054B-4182-834C-C95A91C37D41}" type="slidenum">
              <a:rPr lang="en-US" smtClean="0"/>
              <a:pPr/>
              <a:t>84</a:t>
            </a:fld>
            <a:endParaRPr lang="en-US" dirty="0"/>
          </a:p>
        </p:txBody>
      </p:sp>
    </p:spTree>
    <p:extLst>
      <p:ext uri="{BB962C8B-B14F-4D97-AF65-F5344CB8AC3E}">
        <p14:creationId xmlns:p14="http://schemas.microsoft.com/office/powerpoint/2010/main" val="8403877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Users\60368\Desktop\22.png"/>
          <p:cNvPicPr/>
          <p:nvPr/>
        </p:nvPicPr>
        <p:blipFill>
          <a:blip r:embed="rId3">
            <a:extLst>
              <a:ext uri="{28A0092B-C50C-407E-A947-70E740481C1C}">
                <a14:useLocalDpi xmlns:a14="http://schemas.microsoft.com/office/drawing/2010/main" val="0"/>
              </a:ext>
            </a:extLst>
          </a:blip>
          <a:srcRect/>
          <a:stretch>
            <a:fillRect/>
          </a:stretch>
        </p:blipFill>
        <p:spPr bwMode="auto">
          <a:xfrm>
            <a:off x="685800" y="908720"/>
            <a:ext cx="7649616" cy="5688632"/>
          </a:xfrm>
          <a:prstGeom prst="rect">
            <a:avLst/>
          </a:prstGeom>
          <a:noFill/>
          <a:ln>
            <a:noFill/>
          </a:ln>
        </p:spPr>
      </p:pic>
      <p:sp>
        <p:nvSpPr>
          <p:cNvPr id="4" name="Slide Number Placeholder 3">
            <a:extLst>
              <a:ext uri="{FF2B5EF4-FFF2-40B4-BE49-F238E27FC236}">
                <a16:creationId xmlns:a16="http://schemas.microsoft.com/office/drawing/2014/main" id="{63126C40-2449-BF1B-EE97-B3BBC83B9417}"/>
              </a:ext>
            </a:extLst>
          </p:cNvPr>
          <p:cNvSpPr>
            <a:spLocks noGrp="1"/>
          </p:cNvSpPr>
          <p:nvPr>
            <p:ph type="sldNum" sz="quarter" idx="12"/>
          </p:nvPr>
        </p:nvSpPr>
        <p:spPr/>
        <p:txBody>
          <a:bodyPr/>
          <a:lstStyle/>
          <a:p>
            <a:fld id="{8D237C27-054B-4182-834C-C95A91C37D41}" type="slidenum">
              <a:rPr lang="en-US" smtClean="0"/>
              <a:pPr/>
              <a:t>85</a:t>
            </a:fld>
            <a:endParaRPr lang="en-US" dirty="0"/>
          </a:p>
        </p:txBody>
      </p:sp>
      <p:sp>
        <p:nvSpPr>
          <p:cNvPr id="5" name="TextBox 4">
            <a:extLst>
              <a:ext uri="{FF2B5EF4-FFF2-40B4-BE49-F238E27FC236}">
                <a16:creationId xmlns:a16="http://schemas.microsoft.com/office/drawing/2014/main" id="{A86E3A95-5480-494D-4A2F-7678B8B640FD}"/>
              </a:ext>
            </a:extLst>
          </p:cNvPr>
          <p:cNvSpPr txBox="1"/>
          <p:nvPr/>
        </p:nvSpPr>
        <p:spPr>
          <a:xfrm>
            <a:off x="685800" y="287129"/>
            <a:ext cx="8153400" cy="646331"/>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600" dirty="0">
                <a:solidFill>
                  <a:srgbClr val="0000FF"/>
                </a:solidFill>
                <a:latin typeface="Arial Black" panose="020B0A04020102020204" pitchFamily="34" charset="0"/>
                <a:ea typeface="+mj-ea"/>
                <a:cs typeface="+mj-cs"/>
              </a:rPr>
              <a:t>پیش‌نمایش </a:t>
            </a:r>
            <a:r>
              <a:rPr lang="en-US" sz="3600" dirty="0" err="1">
                <a:solidFill>
                  <a:srgbClr val="0000FF"/>
                </a:solidFill>
                <a:latin typeface="Arial Black" panose="020B0A04020102020204" pitchFamily="34" charset="0"/>
                <a:ea typeface="+mj-ea"/>
                <a:cs typeface="+mj-cs"/>
              </a:rPr>
              <a:t>CityGML</a:t>
            </a:r>
            <a:r>
              <a:rPr lang="fa-IR" sz="3600" dirty="0">
                <a:solidFill>
                  <a:srgbClr val="0000FF"/>
                </a:solidFill>
                <a:latin typeface="Arial Black" panose="020B0A04020102020204" pitchFamily="34" charset="0"/>
                <a:ea typeface="+mj-ea"/>
                <a:cs typeface="+mj-cs"/>
              </a:rPr>
              <a:t> ایجاد شده در </a:t>
            </a:r>
            <a:r>
              <a:rPr lang="en-US" sz="3600" dirty="0">
                <a:solidFill>
                  <a:srgbClr val="0000FF"/>
                </a:solidFill>
                <a:latin typeface="Arial Black" panose="020B0A04020102020204" pitchFamily="34" charset="0"/>
                <a:ea typeface="+mj-ea"/>
                <a:cs typeface="+mj-cs"/>
              </a:rPr>
              <a:t>FME</a:t>
            </a:r>
          </a:p>
        </p:txBody>
      </p:sp>
    </p:spTree>
    <p:extLst>
      <p:ext uri="{BB962C8B-B14F-4D97-AF65-F5344CB8AC3E}">
        <p14:creationId xmlns:p14="http://schemas.microsoft.com/office/powerpoint/2010/main" val="2818309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Users\60368\Desktop\6.png"/>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310680"/>
            <a:ext cx="4191000" cy="2389089"/>
          </a:xfrm>
          <a:prstGeom prst="rect">
            <a:avLst/>
          </a:prstGeom>
          <a:noFill/>
          <a:ln>
            <a:noFill/>
          </a:ln>
        </p:spPr>
      </p:pic>
      <p:pic>
        <p:nvPicPr>
          <p:cNvPr id="14" name="Picture 13"/>
          <p:cNvPicPr/>
          <p:nvPr/>
        </p:nvPicPr>
        <p:blipFill>
          <a:blip r:embed="rId4"/>
          <a:stretch>
            <a:fillRect/>
          </a:stretch>
        </p:blipFill>
        <p:spPr>
          <a:xfrm>
            <a:off x="1295400" y="3962399"/>
            <a:ext cx="6248400" cy="2759075"/>
          </a:xfrm>
          <a:prstGeom prst="rect">
            <a:avLst/>
          </a:prstGeom>
        </p:spPr>
      </p:pic>
      <p:sp>
        <p:nvSpPr>
          <p:cNvPr id="3" name="TextBox 2">
            <a:extLst>
              <a:ext uri="{FF2B5EF4-FFF2-40B4-BE49-F238E27FC236}">
                <a16:creationId xmlns:a16="http://schemas.microsoft.com/office/drawing/2014/main" id="{97949762-2B94-4CD3-9A21-BC0AF0338C40}"/>
              </a:ext>
            </a:extLst>
          </p:cNvPr>
          <p:cNvSpPr txBox="1"/>
          <p:nvPr/>
        </p:nvSpPr>
        <p:spPr>
          <a:xfrm>
            <a:off x="533400" y="228600"/>
            <a:ext cx="8153400" cy="646331"/>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600" dirty="0">
                <a:solidFill>
                  <a:srgbClr val="0000FF"/>
                </a:solidFill>
                <a:latin typeface="Arial Black" panose="020B0A04020102020204" pitchFamily="34" charset="0"/>
                <a:ea typeface="+mj-ea"/>
                <a:cs typeface="+mj-cs"/>
              </a:rPr>
              <a:t>تبدیل </a:t>
            </a:r>
            <a:r>
              <a:rPr lang="en-US" sz="3600" dirty="0" err="1">
                <a:solidFill>
                  <a:srgbClr val="0000FF"/>
                </a:solidFill>
                <a:latin typeface="Arial Black" panose="020B0A04020102020204" pitchFamily="34" charset="0"/>
                <a:ea typeface="+mj-ea"/>
                <a:cs typeface="+mj-cs"/>
              </a:rPr>
              <a:t>CityGML</a:t>
            </a:r>
            <a:r>
              <a:rPr lang="fa-IR" sz="3600" dirty="0">
                <a:solidFill>
                  <a:srgbClr val="0000FF"/>
                </a:solidFill>
                <a:latin typeface="Arial Black" panose="020B0A04020102020204" pitchFamily="34" charset="0"/>
                <a:ea typeface="+mj-ea"/>
                <a:cs typeface="+mj-cs"/>
              </a:rPr>
              <a:t> به </a:t>
            </a:r>
            <a:r>
              <a:rPr lang="en-US" sz="3600" dirty="0">
                <a:solidFill>
                  <a:srgbClr val="0000FF"/>
                </a:solidFill>
                <a:latin typeface="Arial Black" panose="020B0A04020102020204" pitchFamily="34" charset="0"/>
                <a:ea typeface="+mj-ea"/>
                <a:cs typeface="+mj-cs"/>
              </a:rPr>
              <a:t>3D Tiles</a:t>
            </a:r>
            <a:r>
              <a:rPr lang="fa-IR" sz="3600" dirty="0">
                <a:solidFill>
                  <a:srgbClr val="0000FF"/>
                </a:solidFill>
                <a:latin typeface="Arial Black" panose="020B0A04020102020204" pitchFamily="34" charset="0"/>
                <a:ea typeface="+mj-ea"/>
                <a:cs typeface="+mj-cs"/>
              </a:rPr>
              <a:t> در </a:t>
            </a:r>
            <a:r>
              <a:rPr lang="en-US" sz="3600" dirty="0">
                <a:solidFill>
                  <a:srgbClr val="0000FF"/>
                </a:solidFill>
                <a:latin typeface="Arial Black" panose="020B0A04020102020204" pitchFamily="34" charset="0"/>
                <a:ea typeface="+mj-ea"/>
                <a:cs typeface="+mj-cs"/>
              </a:rPr>
              <a:t>FME</a:t>
            </a:r>
          </a:p>
        </p:txBody>
      </p:sp>
      <p:sp>
        <p:nvSpPr>
          <p:cNvPr id="4" name="Slide Number Placeholder 3">
            <a:extLst>
              <a:ext uri="{FF2B5EF4-FFF2-40B4-BE49-F238E27FC236}">
                <a16:creationId xmlns:a16="http://schemas.microsoft.com/office/drawing/2014/main" id="{86B37D80-8FE5-0B3E-55C7-6E7BCD432C69}"/>
              </a:ext>
            </a:extLst>
          </p:cNvPr>
          <p:cNvSpPr>
            <a:spLocks noGrp="1"/>
          </p:cNvSpPr>
          <p:nvPr>
            <p:ph type="sldNum" sz="quarter" idx="12"/>
          </p:nvPr>
        </p:nvSpPr>
        <p:spPr/>
        <p:txBody>
          <a:bodyPr/>
          <a:lstStyle/>
          <a:p>
            <a:fld id="{8D237C27-054B-4182-834C-C95A91C37D41}" type="slidenum">
              <a:rPr lang="en-US" smtClean="0"/>
              <a:pPr/>
              <a:t>86</a:t>
            </a:fld>
            <a:endParaRPr lang="en-US" dirty="0"/>
          </a:p>
        </p:txBody>
      </p:sp>
    </p:spTree>
    <p:extLst>
      <p:ext uri="{BB962C8B-B14F-4D97-AF65-F5344CB8AC3E}">
        <p14:creationId xmlns:p14="http://schemas.microsoft.com/office/powerpoint/2010/main" val="21321104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4B0FB9-104A-5871-B4C7-63EEF30A50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71600"/>
            <a:ext cx="6696039" cy="3672364"/>
          </a:xfrm>
          <a:prstGeom prst="rect">
            <a:avLst/>
          </a:prstGeom>
          <a:noFill/>
          <a:ln>
            <a:noFill/>
          </a:ln>
        </p:spPr>
      </p:pic>
      <p:sp>
        <p:nvSpPr>
          <p:cNvPr id="5" name="Slide Number Placeholder 4">
            <a:extLst>
              <a:ext uri="{FF2B5EF4-FFF2-40B4-BE49-F238E27FC236}">
                <a16:creationId xmlns:a16="http://schemas.microsoft.com/office/drawing/2014/main" id="{1ADABCC9-7F83-7CB9-4F89-64939A657241}"/>
              </a:ext>
            </a:extLst>
          </p:cNvPr>
          <p:cNvSpPr>
            <a:spLocks noGrp="1"/>
          </p:cNvSpPr>
          <p:nvPr>
            <p:ph type="sldNum" sz="quarter" idx="12"/>
          </p:nvPr>
        </p:nvSpPr>
        <p:spPr/>
        <p:txBody>
          <a:bodyPr/>
          <a:lstStyle/>
          <a:p>
            <a:fld id="{8D237C27-054B-4182-834C-C95A91C37D41}" type="slidenum">
              <a:rPr lang="en-US" smtClean="0"/>
              <a:pPr/>
              <a:t>87</a:t>
            </a:fld>
            <a:endParaRPr lang="en-US" dirty="0"/>
          </a:p>
        </p:txBody>
      </p:sp>
      <p:sp>
        <p:nvSpPr>
          <p:cNvPr id="7" name="TextBox 6">
            <a:extLst>
              <a:ext uri="{FF2B5EF4-FFF2-40B4-BE49-F238E27FC236}">
                <a16:creationId xmlns:a16="http://schemas.microsoft.com/office/drawing/2014/main" id="{97949762-2B94-4CD3-9A21-BC0AF0338C40}"/>
              </a:ext>
            </a:extLst>
          </p:cNvPr>
          <p:cNvSpPr txBox="1"/>
          <p:nvPr/>
        </p:nvSpPr>
        <p:spPr>
          <a:xfrm>
            <a:off x="533400" y="228600"/>
            <a:ext cx="8153400" cy="646331"/>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600" dirty="0">
                <a:solidFill>
                  <a:srgbClr val="0000FF"/>
                </a:solidFill>
                <a:latin typeface="Arial Black" panose="020B0A04020102020204" pitchFamily="34" charset="0"/>
                <a:ea typeface="+mj-ea"/>
                <a:cs typeface="+mj-cs"/>
              </a:rPr>
              <a:t>تبدیل </a:t>
            </a:r>
            <a:r>
              <a:rPr lang="en-US" sz="3600" dirty="0" err="1">
                <a:solidFill>
                  <a:srgbClr val="0000FF"/>
                </a:solidFill>
                <a:latin typeface="Arial Black" panose="020B0A04020102020204" pitchFamily="34" charset="0"/>
                <a:ea typeface="+mj-ea"/>
                <a:cs typeface="+mj-cs"/>
              </a:rPr>
              <a:t>CityGML</a:t>
            </a:r>
            <a:r>
              <a:rPr lang="fa-IR" sz="3600" dirty="0">
                <a:solidFill>
                  <a:srgbClr val="0000FF"/>
                </a:solidFill>
                <a:latin typeface="Arial Black" panose="020B0A04020102020204" pitchFamily="34" charset="0"/>
                <a:ea typeface="+mj-ea"/>
                <a:cs typeface="+mj-cs"/>
              </a:rPr>
              <a:t> به </a:t>
            </a:r>
            <a:r>
              <a:rPr lang="en-US" sz="3600" dirty="0">
                <a:solidFill>
                  <a:srgbClr val="0000FF"/>
                </a:solidFill>
                <a:latin typeface="Arial Black" panose="020B0A04020102020204" pitchFamily="34" charset="0"/>
                <a:ea typeface="+mj-ea"/>
                <a:cs typeface="+mj-cs"/>
              </a:rPr>
              <a:t>3D Tiles</a:t>
            </a:r>
            <a:r>
              <a:rPr lang="fa-IR" sz="3600" dirty="0">
                <a:solidFill>
                  <a:srgbClr val="0000FF"/>
                </a:solidFill>
                <a:latin typeface="Arial Black" panose="020B0A04020102020204" pitchFamily="34" charset="0"/>
                <a:ea typeface="+mj-ea"/>
                <a:cs typeface="+mj-cs"/>
              </a:rPr>
              <a:t> در </a:t>
            </a:r>
            <a:r>
              <a:rPr lang="en-US" sz="3600" dirty="0">
                <a:solidFill>
                  <a:srgbClr val="0000FF"/>
                </a:solidFill>
                <a:latin typeface="Arial Black" panose="020B0A04020102020204" pitchFamily="34" charset="0"/>
                <a:ea typeface="+mj-ea"/>
                <a:cs typeface="+mj-cs"/>
              </a:rPr>
              <a:t>FME</a:t>
            </a:r>
          </a:p>
        </p:txBody>
      </p:sp>
    </p:spTree>
    <p:extLst>
      <p:ext uri="{BB962C8B-B14F-4D97-AF65-F5344CB8AC3E}">
        <p14:creationId xmlns:p14="http://schemas.microsoft.com/office/powerpoint/2010/main" val="26267046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C1342B-3969-F3A6-E689-82F69F1887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599" y="1285764"/>
            <a:ext cx="4196699" cy="2676635"/>
          </a:xfrm>
          <a:prstGeom prst="rect">
            <a:avLst/>
          </a:prstGeom>
          <a:noFill/>
          <a:ln>
            <a:noFill/>
          </a:ln>
        </p:spPr>
      </p:pic>
      <p:pic>
        <p:nvPicPr>
          <p:cNvPr id="6" name="Picture 5">
            <a:extLst>
              <a:ext uri="{FF2B5EF4-FFF2-40B4-BE49-F238E27FC236}">
                <a16:creationId xmlns:a16="http://schemas.microsoft.com/office/drawing/2014/main" id="{054BBBEA-558B-F9A1-9BA5-FC7972C905EA}"/>
              </a:ext>
            </a:extLst>
          </p:cNvPr>
          <p:cNvPicPr>
            <a:picLocks noChangeAspect="1"/>
          </p:cNvPicPr>
          <p:nvPr/>
        </p:nvPicPr>
        <p:blipFill>
          <a:blip r:embed="rId4"/>
          <a:stretch>
            <a:fillRect/>
          </a:stretch>
        </p:blipFill>
        <p:spPr>
          <a:xfrm>
            <a:off x="1981200" y="4561414"/>
            <a:ext cx="4572000" cy="2260491"/>
          </a:xfrm>
          <a:prstGeom prst="rect">
            <a:avLst/>
          </a:prstGeom>
        </p:spPr>
      </p:pic>
      <p:sp>
        <p:nvSpPr>
          <p:cNvPr id="7" name="Arrow: Down 6">
            <a:extLst>
              <a:ext uri="{FF2B5EF4-FFF2-40B4-BE49-F238E27FC236}">
                <a16:creationId xmlns:a16="http://schemas.microsoft.com/office/drawing/2014/main" id="{8E12C3E7-D3CB-0031-C1C7-2EAF9D36DC78}"/>
              </a:ext>
            </a:extLst>
          </p:cNvPr>
          <p:cNvSpPr/>
          <p:nvPr/>
        </p:nvSpPr>
        <p:spPr>
          <a:xfrm>
            <a:off x="3581400" y="4038600"/>
            <a:ext cx="1371600" cy="457200"/>
          </a:xfrm>
          <a:prstGeom prst="downArrow">
            <a:avLst/>
          </a:prstGeom>
          <a:solidFill>
            <a:srgbClr val="FFFF97"/>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4" name="Rectangle: Rounded Corners 3">
            <a:extLst>
              <a:ext uri="{FF2B5EF4-FFF2-40B4-BE49-F238E27FC236}">
                <a16:creationId xmlns:a16="http://schemas.microsoft.com/office/drawing/2014/main" id="{B0893FDD-5D31-7128-D411-F49D70D74FDE}"/>
              </a:ext>
            </a:extLst>
          </p:cNvPr>
          <p:cNvSpPr/>
          <p:nvPr/>
        </p:nvSpPr>
        <p:spPr>
          <a:xfrm>
            <a:off x="2846904" y="1950377"/>
            <a:ext cx="886896" cy="26733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8" name="Rectangle: Rounded Corners 7">
            <a:extLst>
              <a:ext uri="{FF2B5EF4-FFF2-40B4-BE49-F238E27FC236}">
                <a16:creationId xmlns:a16="http://schemas.microsoft.com/office/drawing/2014/main" id="{B50EAFFF-599E-FA9E-ECFA-753D82FE8921}"/>
              </a:ext>
            </a:extLst>
          </p:cNvPr>
          <p:cNvSpPr/>
          <p:nvPr/>
        </p:nvSpPr>
        <p:spPr>
          <a:xfrm>
            <a:off x="2846904" y="2247266"/>
            <a:ext cx="2410896" cy="26733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9" name="Slide Number Placeholder 8">
            <a:extLst>
              <a:ext uri="{FF2B5EF4-FFF2-40B4-BE49-F238E27FC236}">
                <a16:creationId xmlns:a16="http://schemas.microsoft.com/office/drawing/2014/main" id="{7099A448-CF0F-4A5B-E836-9EE7B45D17C6}"/>
              </a:ext>
            </a:extLst>
          </p:cNvPr>
          <p:cNvSpPr>
            <a:spLocks noGrp="1"/>
          </p:cNvSpPr>
          <p:nvPr>
            <p:ph type="sldNum" sz="quarter" idx="12"/>
          </p:nvPr>
        </p:nvSpPr>
        <p:spPr/>
        <p:txBody>
          <a:bodyPr/>
          <a:lstStyle/>
          <a:p>
            <a:fld id="{8D237C27-054B-4182-834C-C95A91C37D41}" type="slidenum">
              <a:rPr lang="en-US" smtClean="0"/>
              <a:pPr/>
              <a:t>88</a:t>
            </a:fld>
            <a:endParaRPr lang="en-US" dirty="0"/>
          </a:p>
        </p:txBody>
      </p:sp>
      <p:sp>
        <p:nvSpPr>
          <p:cNvPr id="10" name="TextBox 9">
            <a:extLst>
              <a:ext uri="{FF2B5EF4-FFF2-40B4-BE49-F238E27FC236}">
                <a16:creationId xmlns:a16="http://schemas.microsoft.com/office/drawing/2014/main" id="{97949762-2B94-4CD3-9A21-BC0AF0338C40}"/>
              </a:ext>
            </a:extLst>
          </p:cNvPr>
          <p:cNvSpPr txBox="1"/>
          <p:nvPr/>
        </p:nvSpPr>
        <p:spPr>
          <a:xfrm>
            <a:off x="533400" y="228600"/>
            <a:ext cx="8153400" cy="646331"/>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600" dirty="0">
                <a:solidFill>
                  <a:srgbClr val="0000FF"/>
                </a:solidFill>
                <a:latin typeface="Arial Black" panose="020B0A04020102020204" pitchFamily="34" charset="0"/>
                <a:ea typeface="+mj-ea"/>
                <a:cs typeface="+mj-cs"/>
              </a:rPr>
              <a:t>تبدیل </a:t>
            </a:r>
            <a:r>
              <a:rPr lang="en-US" sz="3600" dirty="0" err="1">
                <a:solidFill>
                  <a:srgbClr val="0000FF"/>
                </a:solidFill>
                <a:latin typeface="Arial Black" panose="020B0A04020102020204" pitchFamily="34" charset="0"/>
                <a:ea typeface="+mj-ea"/>
                <a:cs typeface="+mj-cs"/>
              </a:rPr>
              <a:t>CityGML</a:t>
            </a:r>
            <a:r>
              <a:rPr lang="fa-IR" sz="3600" dirty="0">
                <a:solidFill>
                  <a:srgbClr val="0000FF"/>
                </a:solidFill>
                <a:latin typeface="Arial Black" panose="020B0A04020102020204" pitchFamily="34" charset="0"/>
                <a:ea typeface="+mj-ea"/>
                <a:cs typeface="+mj-cs"/>
              </a:rPr>
              <a:t> به </a:t>
            </a:r>
            <a:r>
              <a:rPr lang="en-US" sz="3600" dirty="0">
                <a:solidFill>
                  <a:srgbClr val="0000FF"/>
                </a:solidFill>
                <a:latin typeface="Arial Black" panose="020B0A04020102020204" pitchFamily="34" charset="0"/>
                <a:ea typeface="+mj-ea"/>
                <a:cs typeface="+mj-cs"/>
              </a:rPr>
              <a:t>3D Tiles</a:t>
            </a:r>
            <a:r>
              <a:rPr lang="fa-IR" sz="3600" dirty="0">
                <a:solidFill>
                  <a:srgbClr val="0000FF"/>
                </a:solidFill>
                <a:latin typeface="Arial Black" panose="020B0A04020102020204" pitchFamily="34" charset="0"/>
                <a:ea typeface="+mj-ea"/>
                <a:cs typeface="+mj-cs"/>
              </a:rPr>
              <a:t> در </a:t>
            </a:r>
            <a:r>
              <a:rPr lang="en-US" sz="3600" dirty="0">
                <a:solidFill>
                  <a:srgbClr val="0000FF"/>
                </a:solidFill>
                <a:latin typeface="Arial Black" panose="020B0A04020102020204" pitchFamily="34" charset="0"/>
                <a:ea typeface="+mj-ea"/>
                <a:cs typeface="+mj-cs"/>
              </a:rPr>
              <a:t>FME</a:t>
            </a:r>
          </a:p>
        </p:txBody>
      </p:sp>
    </p:spTree>
    <p:extLst>
      <p:ext uri="{BB962C8B-B14F-4D97-AF65-F5344CB8AC3E}">
        <p14:creationId xmlns:p14="http://schemas.microsoft.com/office/powerpoint/2010/main" val="246063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p:tgtEl>
                                          <p:spTgt spid="7"/>
                                        </p:tgtEl>
                                        <p:attrNameLst>
                                          <p:attrName>ppt_y</p:attrName>
                                        </p:attrNameLst>
                                      </p:cBhvr>
                                      <p:tavLst>
                                        <p:tav tm="0">
                                          <p:val>
                                            <p:strVal val="#ppt_y-#ppt_h*1.125000"/>
                                          </p:val>
                                        </p:tav>
                                        <p:tav tm="100000">
                                          <p:val>
                                            <p:strVal val="#ppt_y"/>
                                          </p:val>
                                        </p:tav>
                                      </p:tavLst>
                                    </p:anim>
                                    <p:animEffect transition="in" filter="wipe(down)">
                                      <p:cBhvr>
                                        <p:cTn id="17" dur="500"/>
                                        <p:tgtEl>
                                          <p:spTgt spid="7"/>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Users\60368\Desktop\5.png"/>
          <p:cNvPicPr/>
          <p:nvPr/>
        </p:nvPicPr>
        <p:blipFill rotWithShape="1">
          <a:blip r:embed="rId3">
            <a:extLst>
              <a:ext uri="{28A0092B-C50C-407E-A947-70E740481C1C}">
                <a14:useLocalDpi xmlns:a14="http://schemas.microsoft.com/office/drawing/2010/main" val="0"/>
              </a:ext>
            </a:extLst>
          </a:blip>
          <a:srcRect t="11167"/>
          <a:stretch/>
        </p:blipFill>
        <p:spPr bwMode="auto">
          <a:xfrm>
            <a:off x="1600200" y="1905000"/>
            <a:ext cx="5688632" cy="1440160"/>
          </a:xfrm>
          <a:prstGeom prst="rect">
            <a:avLst/>
          </a:prstGeom>
          <a:noFill/>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56BAE97A-4A58-1A1E-B027-1CC53CF6C84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317008"/>
            <a:ext cx="7077421" cy="875665"/>
          </a:xfrm>
          <a:prstGeom prst="rect">
            <a:avLst/>
          </a:prstGeom>
          <a:noFill/>
          <a:ln>
            <a:noFill/>
          </a:ln>
        </p:spPr>
      </p:pic>
      <p:sp>
        <p:nvSpPr>
          <p:cNvPr id="6" name="Arrow: Down 5">
            <a:extLst>
              <a:ext uri="{FF2B5EF4-FFF2-40B4-BE49-F238E27FC236}">
                <a16:creationId xmlns:a16="http://schemas.microsoft.com/office/drawing/2014/main" id="{FAC4FB62-236E-F6DF-6D83-CEF59B3E5146}"/>
              </a:ext>
            </a:extLst>
          </p:cNvPr>
          <p:cNvSpPr/>
          <p:nvPr/>
        </p:nvSpPr>
        <p:spPr>
          <a:xfrm>
            <a:off x="3758716" y="3345160"/>
            <a:ext cx="1371600" cy="909911"/>
          </a:xfrm>
          <a:prstGeom prst="downArrow">
            <a:avLst/>
          </a:prstGeom>
          <a:solidFill>
            <a:srgbClr val="FFFF97"/>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5" name="Slide Number Placeholder 4">
            <a:extLst>
              <a:ext uri="{FF2B5EF4-FFF2-40B4-BE49-F238E27FC236}">
                <a16:creationId xmlns:a16="http://schemas.microsoft.com/office/drawing/2014/main" id="{7BFA8180-9C68-E3D3-B29B-D1941BC782C8}"/>
              </a:ext>
            </a:extLst>
          </p:cNvPr>
          <p:cNvSpPr>
            <a:spLocks noGrp="1"/>
          </p:cNvSpPr>
          <p:nvPr>
            <p:ph type="sldNum" sz="quarter" idx="12"/>
          </p:nvPr>
        </p:nvSpPr>
        <p:spPr/>
        <p:txBody>
          <a:bodyPr/>
          <a:lstStyle/>
          <a:p>
            <a:fld id="{8D237C27-054B-4182-834C-C95A91C37D41}" type="slidenum">
              <a:rPr lang="en-US" smtClean="0"/>
              <a:pPr/>
              <a:t>89</a:t>
            </a:fld>
            <a:endParaRPr lang="en-US" dirty="0"/>
          </a:p>
        </p:txBody>
      </p:sp>
      <p:sp>
        <p:nvSpPr>
          <p:cNvPr id="7" name="TextBox 6">
            <a:extLst>
              <a:ext uri="{FF2B5EF4-FFF2-40B4-BE49-F238E27FC236}">
                <a16:creationId xmlns:a16="http://schemas.microsoft.com/office/drawing/2014/main" id="{97949762-2B94-4CD3-9A21-BC0AF0338C40}"/>
              </a:ext>
            </a:extLst>
          </p:cNvPr>
          <p:cNvSpPr txBox="1"/>
          <p:nvPr/>
        </p:nvSpPr>
        <p:spPr>
          <a:xfrm>
            <a:off x="533400" y="228600"/>
            <a:ext cx="8153400" cy="646331"/>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600" dirty="0">
                <a:solidFill>
                  <a:srgbClr val="0000FF"/>
                </a:solidFill>
                <a:latin typeface="Arial Black" panose="020B0A04020102020204" pitchFamily="34" charset="0"/>
                <a:ea typeface="+mj-ea"/>
                <a:cs typeface="+mj-cs"/>
              </a:rPr>
              <a:t>تبدیل </a:t>
            </a:r>
            <a:r>
              <a:rPr lang="en-US" sz="3600" dirty="0" err="1">
                <a:solidFill>
                  <a:srgbClr val="0000FF"/>
                </a:solidFill>
                <a:latin typeface="Arial Black" panose="020B0A04020102020204" pitchFamily="34" charset="0"/>
                <a:ea typeface="+mj-ea"/>
                <a:cs typeface="+mj-cs"/>
              </a:rPr>
              <a:t>CityGML</a:t>
            </a:r>
            <a:r>
              <a:rPr lang="fa-IR" sz="3600" dirty="0">
                <a:solidFill>
                  <a:srgbClr val="0000FF"/>
                </a:solidFill>
                <a:latin typeface="Arial Black" panose="020B0A04020102020204" pitchFamily="34" charset="0"/>
                <a:ea typeface="+mj-ea"/>
                <a:cs typeface="+mj-cs"/>
              </a:rPr>
              <a:t> به </a:t>
            </a:r>
            <a:r>
              <a:rPr lang="en-US" sz="3600" dirty="0">
                <a:solidFill>
                  <a:srgbClr val="0000FF"/>
                </a:solidFill>
                <a:latin typeface="Arial Black" panose="020B0A04020102020204" pitchFamily="34" charset="0"/>
                <a:ea typeface="+mj-ea"/>
                <a:cs typeface="+mj-cs"/>
              </a:rPr>
              <a:t>3D Tiles</a:t>
            </a:r>
            <a:r>
              <a:rPr lang="fa-IR" sz="3600" dirty="0">
                <a:solidFill>
                  <a:srgbClr val="0000FF"/>
                </a:solidFill>
                <a:latin typeface="Arial Black" panose="020B0A04020102020204" pitchFamily="34" charset="0"/>
                <a:ea typeface="+mj-ea"/>
                <a:cs typeface="+mj-cs"/>
              </a:rPr>
              <a:t> در </a:t>
            </a:r>
            <a:r>
              <a:rPr lang="en-US" sz="3600" dirty="0">
                <a:solidFill>
                  <a:srgbClr val="0000FF"/>
                </a:solidFill>
                <a:latin typeface="Arial Black" panose="020B0A04020102020204" pitchFamily="34" charset="0"/>
                <a:ea typeface="+mj-ea"/>
                <a:cs typeface="+mj-cs"/>
              </a:rPr>
              <a:t>FME</a:t>
            </a:r>
          </a:p>
        </p:txBody>
      </p:sp>
    </p:spTree>
    <p:extLst>
      <p:ext uri="{BB962C8B-B14F-4D97-AF65-F5344CB8AC3E}">
        <p14:creationId xmlns:p14="http://schemas.microsoft.com/office/powerpoint/2010/main" val="83307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467544" y="332656"/>
            <a:ext cx="8219256" cy="1200329"/>
          </a:xfrm>
          <a:prstGeom prst="rect">
            <a:avLst/>
          </a:prstGeom>
          <a:noFill/>
        </p:spPr>
        <p:txBody>
          <a:bodyPr wrap="square" rtlCol="0">
            <a:spAutoFit/>
          </a:bodyPr>
          <a:lstStyle/>
          <a:p>
            <a:pPr algn="ctr" rtl="1">
              <a:defRPr/>
            </a:pPr>
            <a:r>
              <a:rPr lang="fa-IR" sz="3600" b="1" dirty="0">
                <a:solidFill>
                  <a:prstClr val="black"/>
                </a:solidFill>
                <a:latin typeface="Times New Roman" panose="02020603050405020304" pitchFamily="18" charset="0"/>
                <a:cs typeface="B Titr" panose="00000700000000000000" pitchFamily="2" charset="-78"/>
              </a:rPr>
              <a:t>دومین رویکرد کلی در ارائه مدل یا سرویس مکانی سه‌بعدی: </a:t>
            </a:r>
            <a:r>
              <a:rPr lang="en-US" sz="3600" b="1" dirty="0">
                <a:solidFill>
                  <a:prstClr val="black"/>
                </a:solidFill>
                <a:latin typeface="Times New Roman" panose="02020603050405020304" pitchFamily="18" charset="0"/>
                <a:cs typeface="B Titr" panose="00000700000000000000" pitchFamily="2" charset="-78"/>
              </a:rPr>
              <a:t>3D-Point Cloud</a:t>
            </a:r>
          </a:p>
        </p:txBody>
      </p:sp>
      <p:sp>
        <p:nvSpPr>
          <p:cNvPr id="2" name="Slide Number Placeholder 1"/>
          <p:cNvSpPr>
            <a:spLocks noGrp="1"/>
          </p:cNvSpPr>
          <p:nvPr>
            <p:ph type="sldNum" sz="quarter" idx="12"/>
          </p:nvPr>
        </p:nvSpPr>
        <p:spPr/>
        <p:txBody>
          <a:bodyPr/>
          <a:lstStyle/>
          <a:p>
            <a:r>
              <a:rPr lang="en-US" dirty="0">
                <a:solidFill>
                  <a:prstClr val="black">
                    <a:tint val="75000"/>
                  </a:prstClr>
                </a:solidFill>
              </a:rPr>
              <a:t>5</a:t>
            </a:r>
            <a:endParaRPr lang="fa-IR" dirty="0">
              <a:solidFill>
                <a:prstClr val="black">
                  <a:tint val="75000"/>
                </a:prstClr>
              </a:solidFill>
            </a:endParaRPr>
          </a:p>
        </p:txBody>
      </p:sp>
      <p:pic>
        <p:nvPicPr>
          <p:cNvPr id="7" name="Picture 6" descr="Aerial view of a city&#10;&#10;Description automatically generated">
            <a:extLst>
              <a:ext uri="{FF2B5EF4-FFF2-40B4-BE49-F238E27FC236}">
                <a16:creationId xmlns:a16="http://schemas.microsoft.com/office/drawing/2014/main" id="{32995478-BEBD-99AB-568A-A8EF5AA2826E}"/>
              </a:ext>
            </a:extLst>
          </p:cNvPr>
          <p:cNvPicPr>
            <a:picLocks noChangeAspect="1"/>
          </p:cNvPicPr>
          <p:nvPr/>
        </p:nvPicPr>
        <p:blipFill rotWithShape="1">
          <a:blip r:embed="rId3">
            <a:extLst>
              <a:ext uri="{28A0092B-C50C-407E-A947-70E740481C1C}">
                <a14:useLocalDpi xmlns:a14="http://schemas.microsoft.com/office/drawing/2010/main" val="0"/>
              </a:ext>
            </a:extLst>
          </a:blip>
          <a:srcRect l="6998" r="11290"/>
          <a:stretch/>
        </p:blipFill>
        <p:spPr>
          <a:xfrm>
            <a:off x="378202" y="1572315"/>
            <a:ext cx="8537198" cy="4784036"/>
          </a:xfrm>
          <a:prstGeom prst="rect">
            <a:avLst/>
          </a:prstGeom>
        </p:spPr>
      </p:pic>
    </p:spTree>
    <p:extLst>
      <p:ext uri="{BB962C8B-B14F-4D97-AF65-F5344CB8AC3E}">
        <p14:creationId xmlns:p14="http://schemas.microsoft.com/office/powerpoint/2010/main" val="8677522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Users\60368\Desktop\6.png"/>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40632"/>
            <a:ext cx="5201252" cy="1969368"/>
          </a:xfrm>
          <a:prstGeom prst="rect">
            <a:avLst/>
          </a:prstGeom>
          <a:noFill/>
          <a:ln>
            <a:noFill/>
          </a:ln>
        </p:spPr>
      </p:pic>
      <p:sp>
        <p:nvSpPr>
          <p:cNvPr id="4" name="TextBox 3">
            <a:extLst>
              <a:ext uri="{FF2B5EF4-FFF2-40B4-BE49-F238E27FC236}">
                <a16:creationId xmlns:a16="http://schemas.microsoft.com/office/drawing/2014/main" id="{F3409494-F0CA-D53F-DBD2-FFFE1FD4240C}"/>
              </a:ext>
            </a:extLst>
          </p:cNvPr>
          <p:cNvSpPr txBox="1"/>
          <p:nvPr/>
        </p:nvSpPr>
        <p:spPr>
          <a:xfrm>
            <a:off x="6743700" y="2677199"/>
            <a:ext cx="2400300" cy="830997"/>
          </a:xfrm>
          <a:prstGeom prst="rect">
            <a:avLst/>
          </a:prstGeom>
          <a:noFill/>
        </p:spPr>
        <p:txBody>
          <a:bodyPr wrap="square" rtlCol="0">
            <a:spAutoFit/>
          </a:bodyPr>
          <a:lstStyle/>
          <a:p>
            <a:r>
              <a:rPr lang="en-US" sz="4800" b="1" dirty="0">
                <a:solidFill>
                  <a:srgbClr val="8C53FF"/>
                </a:solidFill>
              </a:rPr>
              <a:t>.b3dm</a:t>
            </a:r>
          </a:p>
        </p:txBody>
      </p:sp>
      <p:sp>
        <p:nvSpPr>
          <p:cNvPr id="5" name="Rectangle: Rounded Corners 4">
            <a:extLst>
              <a:ext uri="{FF2B5EF4-FFF2-40B4-BE49-F238E27FC236}">
                <a16:creationId xmlns:a16="http://schemas.microsoft.com/office/drawing/2014/main" id="{DA63FA02-C347-C972-5BDA-434F733ED719}"/>
              </a:ext>
            </a:extLst>
          </p:cNvPr>
          <p:cNvSpPr/>
          <p:nvPr/>
        </p:nvSpPr>
        <p:spPr>
          <a:xfrm>
            <a:off x="4134452" y="3317696"/>
            <a:ext cx="1600200" cy="381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6" name="Arrow: Right 5">
            <a:extLst>
              <a:ext uri="{FF2B5EF4-FFF2-40B4-BE49-F238E27FC236}">
                <a16:creationId xmlns:a16="http://schemas.microsoft.com/office/drawing/2014/main" id="{23ED36CE-7971-0661-0D40-32494814B457}"/>
              </a:ext>
            </a:extLst>
          </p:cNvPr>
          <p:cNvSpPr/>
          <p:nvPr/>
        </p:nvSpPr>
        <p:spPr>
          <a:xfrm>
            <a:off x="5150778" y="3061875"/>
            <a:ext cx="1592922" cy="224999"/>
          </a:xfrm>
          <a:prstGeom prst="rightArrow">
            <a:avLst/>
          </a:pr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7" name="Slide Number Placeholder 6">
            <a:extLst>
              <a:ext uri="{FF2B5EF4-FFF2-40B4-BE49-F238E27FC236}">
                <a16:creationId xmlns:a16="http://schemas.microsoft.com/office/drawing/2014/main" id="{EC8A9CD7-9785-70EA-625F-C6FD49C4F622}"/>
              </a:ext>
            </a:extLst>
          </p:cNvPr>
          <p:cNvSpPr>
            <a:spLocks noGrp="1"/>
          </p:cNvSpPr>
          <p:nvPr>
            <p:ph type="sldNum" sz="quarter" idx="12"/>
          </p:nvPr>
        </p:nvSpPr>
        <p:spPr/>
        <p:txBody>
          <a:bodyPr/>
          <a:lstStyle/>
          <a:p>
            <a:fld id="{8D237C27-054B-4182-834C-C95A91C37D41}" type="slidenum">
              <a:rPr lang="en-US" smtClean="0"/>
              <a:pPr/>
              <a:t>90</a:t>
            </a:fld>
            <a:endParaRPr lang="en-US" dirty="0"/>
          </a:p>
        </p:txBody>
      </p:sp>
      <p:sp>
        <p:nvSpPr>
          <p:cNvPr id="8" name="TextBox 7">
            <a:extLst>
              <a:ext uri="{FF2B5EF4-FFF2-40B4-BE49-F238E27FC236}">
                <a16:creationId xmlns:a16="http://schemas.microsoft.com/office/drawing/2014/main" id="{97949762-2B94-4CD3-9A21-BC0AF0338C40}"/>
              </a:ext>
            </a:extLst>
          </p:cNvPr>
          <p:cNvSpPr txBox="1"/>
          <p:nvPr/>
        </p:nvSpPr>
        <p:spPr>
          <a:xfrm>
            <a:off x="533400" y="228600"/>
            <a:ext cx="8153400" cy="646331"/>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600" dirty="0">
                <a:solidFill>
                  <a:srgbClr val="0000FF"/>
                </a:solidFill>
                <a:latin typeface="Arial Black" panose="020B0A04020102020204" pitchFamily="34" charset="0"/>
                <a:ea typeface="+mj-ea"/>
                <a:cs typeface="+mj-cs"/>
              </a:rPr>
              <a:t>تبدیل </a:t>
            </a:r>
            <a:r>
              <a:rPr lang="en-US" sz="3600" dirty="0" err="1">
                <a:solidFill>
                  <a:srgbClr val="0000FF"/>
                </a:solidFill>
                <a:latin typeface="Arial Black" panose="020B0A04020102020204" pitchFamily="34" charset="0"/>
                <a:ea typeface="+mj-ea"/>
                <a:cs typeface="+mj-cs"/>
              </a:rPr>
              <a:t>CityGML</a:t>
            </a:r>
            <a:r>
              <a:rPr lang="fa-IR" sz="3600" dirty="0">
                <a:solidFill>
                  <a:srgbClr val="0000FF"/>
                </a:solidFill>
                <a:latin typeface="Arial Black" panose="020B0A04020102020204" pitchFamily="34" charset="0"/>
                <a:ea typeface="+mj-ea"/>
                <a:cs typeface="+mj-cs"/>
              </a:rPr>
              <a:t> به </a:t>
            </a:r>
            <a:r>
              <a:rPr lang="en-US" sz="3600" dirty="0">
                <a:solidFill>
                  <a:srgbClr val="0000FF"/>
                </a:solidFill>
                <a:latin typeface="Arial Black" panose="020B0A04020102020204" pitchFamily="34" charset="0"/>
                <a:ea typeface="+mj-ea"/>
                <a:cs typeface="+mj-cs"/>
              </a:rPr>
              <a:t>3D Tiles</a:t>
            </a:r>
            <a:r>
              <a:rPr lang="fa-IR" sz="3600" dirty="0">
                <a:solidFill>
                  <a:srgbClr val="0000FF"/>
                </a:solidFill>
                <a:latin typeface="Arial Black" panose="020B0A04020102020204" pitchFamily="34" charset="0"/>
                <a:ea typeface="+mj-ea"/>
                <a:cs typeface="+mj-cs"/>
              </a:rPr>
              <a:t> در </a:t>
            </a:r>
            <a:r>
              <a:rPr lang="en-US" sz="3600" dirty="0">
                <a:solidFill>
                  <a:srgbClr val="0000FF"/>
                </a:solidFill>
                <a:latin typeface="Arial Black" panose="020B0A04020102020204" pitchFamily="34" charset="0"/>
                <a:ea typeface="+mj-ea"/>
                <a:cs typeface="+mj-cs"/>
              </a:rPr>
              <a:t>FME</a:t>
            </a:r>
          </a:p>
        </p:txBody>
      </p:sp>
    </p:spTree>
    <p:extLst>
      <p:ext uri="{BB962C8B-B14F-4D97-AF65-F5344CB8AC3E}">
        <p14:creationId xmlns:p14="http://schemas.microsoft.com/office/powerpoint/2010/main" val="422530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upRight)">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edg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08784" y="914400"/>
            <a:ext cx="3276600" cy="523220"/>
          </a:xfrm>
          <a:prstGeom prst="rect">
            <a:avLst/>
          </a:prstGeom>
          <a:noFill/>
        </p:spPr>
        <p:txBody>
          <a:bodyPr wrap="square" rtlCol="0">
            <a:spAutoFit/>
          </a:bodyPr>
          <a:lstStyle/>
          <a:p>
            <a:r>
              <a:rPr lang="en-US" sz="2800" b="1" dirty="0">
                <a:solidFill>
                  <a:srgbClr val="008000"/>
                </a:solidFill>
                <a:cs typeface="B Nazanin" panose="00000400000000000000" pitchFamily="2" charset="-78"/>
              </a:rPr>
              <a:t>Installing </a:t>
            </a:r>
            <a:r>
              <a:rPr lang="en-US" sz="2800" b="1" dirty="0" err="1">
                <a:solidFill>
                  <a:srgbClr val="008000"/>
                </a:solidFill>
                <a:cs typeface="B Nazanin" panose="00000400000000000000" pitchFamily="2" charset="-78"/>
              </a:rPr>
              <a:t>CesiumJS</a:t>
            </a:r>
            <a:endParaRPr lang="en-US" sz="2600" b="1" dirty="0">
              <a:solidFill>
                <a:srgbClr val="008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940341" y="2539425"/>
            <a:ext cx="5527259" cy="584775"/>
          </a:xfrm>
          <a:prstGeom prst="rect">
            <a:avLst/>
          </a:prstGeom>
          <a:noFill/>
        </p:spPr>
        <p:txBody>
          <a:bodyPr wrap="square" rtlCol="0">
            <a:spAutoFit/>
          </a:bodyPr>
          <a:lstStyle/>
          <a:p>
            <a:pPr algn="l" rtl="0"/>
            <a:r>
              <a:rPr lang="en-US" sz="3200" b="1" u="sng" dirty="0">
                <a:solidFill>
                  <a:srgbClr val="FF505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https://cesium.com/downloads</a:t>
            </a:r>
            <a:r>
              <a:rPr lang="fa-IR" sz="3200" b="1" u="sng" dirty="0">
                <a:solidFill>
                  <a:srgbClr val="FF505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a:t>
            </a:r>
            <a:endParaRPr lang="en-US" sz="3200" b="1" dirty="0">
              <a:solidFill>
                <a:srgbClr val="FF5050"/>
              </a:solidFill>
              <a:latin typeface="Times New Roman" panose="02020603050405020304" pitchFamily="18" charset="0"/>
              <a:cs typeface="Times New Roman" panose="02020603050405020304" pitchFamily="18" charset="0"/>
            </a:endParaRPr>
          </a:p>
        </p:txBody>
      </p:sp>
      <p:pic>
        <p:nvPicPr>
          <p:cNvPr id="14" name="Picture 13" descr="C:\Users\60368\Desktop\2.png"/>
          <p:cNvPicPr/>
          <p:nvPr/>
        </p:nvPicPr>
        <p:blipFill>
          <a:blip r:embed="rId4">
            <a:extLst>
              <a:ext uri="{28A0092B-C50C-407E-A947-70E740481C1C}">
                <a14:useLocalDpi xmlns:a14="http://schemas.microsoft.com/office/drawing/2010/main" val="0"/>
              </a:ext>
            </a:extLst>
          </a:blip>
          <a:srcRect/>
          <a:stretch>
            <a:fillRect/>
          </a:stretch>
        </p:blipFill>
        <p:spPr bwMode="auto">
          <a:xfrm>
            <a:off x="1702769" y="3593296"/>
            <a:ext cx="5688631" cy="1969304"/>
          </a:xfrm>
          <a:prstGeom prst="rect">
            <a:avLst/>
          </a:prstGeom>
          <a:noFill/>
          <a:ln>
            <a:noFill/>
          </a:ln>
        </p:spPr>
      </p:pic>
      <p:sp>
        <p:nvSpPr>
          <p:cNvPr id="8" name="TextBox 7">
            <a:extLst>
              <a:ext uri="{FF2B5EF4-FFF2-40B4-BE49-F238E27FC236}">
                <a16:creationId xmlns:a16="http://schemas.microsoft.com/office/drawing/2014/main" id="{CDE622E2-2740-89B2-A9B2-220A6C6FBC4E}"/>
              </a:ext>
            </a:extLst>
          </p:cNvPr>
          <p:cNvSpPr txBox="1"/>
          <p:nvPr/>
        </p:nvSpPr>
        <p:spPr>
          <a:xfrm>
            <a:off x="533400" y="228600"/>
            <a:ext cx="8153400" cy="584775"/>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200" dirty="0">
                <a:solidFill>
                  <a:srgbClr val="0000FF"/>
                </a:solidFill>
                <a:latin typeface="Arial Black" panose="020B0A04020102020204" pitchFamily="34" charset="0"/>
                <a:ea typeface="+mj-ea"/>
                <a:cs typeface="+mj-cs"/>
              </a:rPr>
              <a:t>نمایش </a:t>
            </a:r>
            <a:r>
              <a:rPr lang="en-US" sz="3200" dirty="0">
                <a:solidFill>
                  <a:srgbClr val="0000FF"/>
                </a:solidFill>
                <a:latin typeface="Arial Black" panose="020B0A04020102020204" pitchFamily="34" charset="0"/>
                <a:ea typeface="+mj-ea"/>
                <a:cs typeface="+mj-cs"/>
              </a:rPr>
              <a:t>3D Tiles</a:t>
            </a:r>
            <a:r>
              <a:rPr lang="fa-IR" sz="3200" dirty="0">
                <a:solidFill>
                  <a:srgbClr val="0000FF"/>
                </a:solidFill>
                <a:latin typeface="Arial Black" panose="020B0A04020102020204" pitchFamily="34" charset="0"/>
                <a:ea typeface="+mj-ea"/>
                <a:cs typeface="+mj-cs"/>
              </a:rPr>
              <a:t> در </a:t>
            </a:r>
            <a:r>
              <a:rPr lang="en-US" sz="3200" dirty="0" err="1">
                <a:solidFill>
                  <a:srgbClr val="0000FF"/>
                </a:solidFill>
                <a:latin typeface="Arial Black" panose="020B0A04020102020204" pitchFamily="34" charset="0"/>
                <a:ea typeface="+mj-ea"/>
                <a:cs typeface="+mj-cs"/>
              </a:rPr>
              <a:t>CesiumJS</a:t>
            </a:r>
            <a:endParaRPr lang="en-US" sz="3200" dirty="0">
              <a:solidFill>
                <a:srgbClr val="0000FF"/>
              </a:solidFill>
              <a:latin typeface="Arial Black" panose="020B0A04020102020204" pitchFamily="34" charset="0"/>
              <a:ea typeface="+mj-ea"/>
              <a:cs typeface="+mj-cs"/>
            </a:endParaRPr>
          </a:p>
        </p:txBody>
      </p:sp>
      <p:sp>
        <p:nvSpPr>
          <p:cNvPr id="4" name="Arrow: Right 3">
            <a:extLst>
              <a:ext uri="{FF2B5EF4-FFF2-40B4-BE49-F238E27FC236}">
                <a16:creationId xmlns:a16="http://schemas.microsoft.com/office/drawing/2014/main" id="{58A4458A-FBEF-805B-92B3-597662C842BB}"/>
              </a:ext>
            </a:extLst>
          </p:cNvPr>
          <p:cNvSpPr/>
          <p:nvPr/>
        </p:nvSpPr>
        <p:spPr>
          <a:xfrm>
            <a:off x="698985" y="2380180"/>
            <a:ext cx="838200" cy="1066800"/>
          </a:xfrm>
          <a:prstGeom prst="rightArrow">
            <a:avLst/>
          </a:prstGeom>
          <a:noFill/>
          <a:ln w="571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5" name="Slide Number Placeholder 4">
            <a:extLst>
              <a:ext uri="{FF2B5EF4-FFF2-40B4-BE49-F238E27FC236}">
                <a16:creationId xmlns:a16="http://schemas.microsoft.com/office/drawing/2014/main" id="{A9A15174-E71D-B478-F80E-3293A921ADB8}"/>
              </a:ext>
            </a:extLst>
          </p:cNvPr>
          <p:cNvSpPr>
            <a:spLocks noGrp="1"/>
          </p:cNvSpPr>
          <p:nvPr>
            <p:ph type="sldNum" sz="quarter" idx="12"/>
          </p:nvPr>
        </p:nvSpPr>
        <p:spPr/>
        <p:txBody>
          <a:bodyPr/>
          <a:lstStyle/>
          <a:p>
            <a:fld id="{8D237C27-054B-4182-834C-C95A91C37D41}" type="slidenum">
              <a:rPr lang="en-US" smtClean="0"/>
              <a:pPr/>
              <a:t>91</a:t>
            </a:fld>
            <a:endParaRPr lang="en-US" dirty="0"/>
          </a:p>
        </p:txBody>
      </p:sp>
    </p:spTree>
    <p:extLst>
      <p:ext uri="{BB962C8B-B14F-4D97-AF65-F5344CB8AC3E}">
        <p14:creationId xmlns:p14="http://schemas.microsoft.com/office/powerpoint/2010/main" val="406207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afterEffect">
                                  <p:stCondLst>
                                    <p:cond delay="0"/>
                                  </p:stCondLst>
                                  <p:childTnLst>
                                    <p:animEffect transition="out" filter="fade">
                                      <p:cBhvr>
                                        <p:cTn id="6" dur="1000" tmFilter="0, 0; .2, .5; .8, .5; 1, 0"/>
                                        <p:tgtEl>
                                          <p:spTgt spid="4"/>
                                        </p:tgtEl>
                                      </p:cBhvr>
                                    </p:animEffect>
                                    <p:animScale>
                                      <p:cBhvr>
                                        <p:cTn id="7" dur="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Users\60368\Desktop\1.png"/>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810325"/>
            <a:ext cx="1656184" cy="4859035"/>
          </a:xfrm>
          <a:prstGeom prst="rect">
            <a:avLst/>
          </a:prstGeom>
          <a:noFill/>
          <a:ln>
            <a:noFill/>
          </a:ln>
        </p:spPr>
      </p:pic>
      <p:pic>
        <p:nvPicPr>
          <p:cNvPr id="11" name="Picture 10"/>
          <p:cNvPicPr>
            <a:picLocks noChangeAspect="1"/>
          </p:cNvPicPr>
          <p:nvPr/>
        </p:nvPicPr>
        <p:blipFill>
          <a:blip r:embed="rId4"/>
          <a:stretch>
            <a:fillRect/>
          </a:stretch>
        </p:blipFill>
        <p:spPr>
          <a:xfrm>
            <a:off x="4499992" y="2784348"/>
            <a:ext cx="2284530" cy="2089968"/>
          </a:xfrm>
          <a:prstGeom prst="rect">
            <a:avLst/>
          </a:prstGeom>
        </p:spPr>
      </p:pic>
      <p:sp>
        <p:nvSpPr>
          <p:cNvPr id="17" name="Right Arrow 16"/>
          <p:cNvSpPr/>
          <p:nvPr/>
        </p:nvSpPr>
        <p:spPr>
          <a:xfrm>
            <a:off x="3059832" y="3284984"/>
            <a:ext cx="1224136" cy="1152128"/>
          </a:xfrm>
          <a:prstGeom prst="rightArrow">
            <a:avLst/>
          </a:prstGeom>
          <a:solidFill>
            <a:srgbClr val="FF74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716016" y="4829090"/>
            <a:ext cx="1728192" cy="400110"/>
          </a:xfrm>
          <a:prstGeom prst="rect">
            <a:avLst/>
          </a:prstGeom>
          <a:noFill/>
        </p:spPr>
        <p:txBody>
          <a:bodyPr wrap="square" rtlCol="0">
            <a:spAutoFit/>
          </a:bodyPr>
          <a:lstStyle/>
          <a:p>
            <a:pPr algn="l" rtl="0"/>
            <a:r>
              <a:rPr lang="en-US" sz="2000" b="1" dirty="0" err="1">
                <a:latin typeface="Times New Roman" panose="02020603050405020304" pitchFamily="18" charset="0"/>
                <a:cs typeface="Times New Roman" panose="02020603050405020304" pitchFamily="18" charset="0"/>
              </a:rPr>
              <a:t>MyCesiumJS</a:t>
            </a:r>
            <a:endParaRPr lang="en-US"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76CCEA0-964F-F2A4-B8E9-CC9189DF8E67}"/>
              </a:ext>
            </a:extLst>
          </p:cNvPr>
          <p:cNvSpPr txBox="1"/>
          <p:nvPr/>
        </p:nvSpPr>
        <p:spPr>
          <a:xfrm>
            <a:off x="2908784" y="914400"/>
            <a:ext cx="3276600" cy="523220"/>
          </a:xfrm>
          <a:prstGeom prst="rect">
            <a:avLst/>
          </a:prstGeom>
          <a:noFill/>
        </p:spPr>
        <p:txBody>
          <a:bodyPr wrap="square" rtlCol="0">
            <a:spAutoFit/>
          </a:bodyPr>
          <a:lstStyle/>
          <a:p>
            <a:r>
              <a:rPr lang="en-US" sz="2800" b="1" dirty="0">
                <a:solidFill>
                  <a:srgbClr val="008000"/>
                </a:solidFill>
                <a:cs typeface="B Nazanin" panose="00000400000000000000" pitchFamily="2" charset="-78"/>
              </a:rPr>
              <a:t>Installing </a:t>
            </a:r>
            <a:r>
              <a:rPr lang="en-US" sz="2800" b="1" dirty="0" err="1">
                <a:solidFill>
                  <a:srgbClr val="008000"/>
                </a:solidFill>
                <a:cs typeface="B Nazanin" panose="00000400000000000000" pitchFamily="2" charset="-78"/>
              </a:rPr>
              <a:t>CesiumJS</a:t>
            </a:r>
            <a:endParaRPr lang="en-US" sz="2600" b="1" dirty="0">
              <a:solidFill>
                <a:srgbClr val="008000"/>
              </a:solidFill>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599727B6-36CF-3A21-26F2-E38A41A46A18}"/>
              </a:ext>
            </a:extLst>
          </p:cNvPr>
          <p:cNvSpPr>
            <a:spLocks noGrp="1"/>
          </p:cNvSpPr>
          <p:nvPr>
            <p:ph type="sldNum" sz="quarter" idx="12"/>
          </p:nvPr>
        </p:nvSpPr>
        <p:spPr/>
        <p:txBody>
          <a:bodyPr/>
          <a:lstStyle/>
          <a:p>
            <a:fld id="{8D237C27-054B-4182-834C-C95A91C37D41}" type="slidenum">
              <a:rPr lang="en-US" smtClean="0"/>
              <a:pPr/>
              <a:t>92</a:t>
            </a:fld>
            <a:endParaRPr lang="en-US" dirty="0"/>
          </a:p>
        </p:txBody>
      </p:sp>
      <p:sp>
        <p:nvSpPr>
          <p:cNvPr id="9" name="TextBox 8">
            <a:extLst>
              <a:ext uri="{FF2B5EF4-FFF2-40B4-BE49-F238E27FC236}">
                <a16:creationId xmlns:a16="http://schemas.microsoft.com/office/drawing/2014/main" id="{CDE622E2-2740-89B2-A9B2-220A6C6FBC4E}"/>
              </a:ext>
            </a:extLst>
          </p:cNvPr>
          <p:cNvSpPr txBox="1"/>
          <p:nvPr/>
        </p:nvSpPr>
        <p:spPr>
          <a:xfrm>
            <a:off x="533400" y="228600"/>
            <a:ext cx="8153400" cy="584775"/>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200" dirty="0">
                <a:solidFill>
                  <a:srgbClr val="0000FF"/>
                </a:solidFill>
                <a:latin typeface="Arial Black" panose="020B0A04020102020204" pitchFamily="34" charset="0"/>
                <a:ea typeface="+mj-ea"/>
                <a:cs typeface="+mj-cs"/>
              </a:rPr>
              <a:t>نمایش </a:t>
            </a:r>
            <a:r>
              <a:rPr lang="en-US" sz="3200" dirty="0">
                <a:solidFill>
                  <a:srgbClr val="0000FF"/>
                </a:solidFill>
                <a:latin typeface="Arial Black" panose="020B0A04020102020204" pitchFamily="34" charset="0"/>
                <a:ea typeface="+mj-ea"/>
                <a:cs typeface="+mj-cs"/>
              </a:rPr>
              <a:t>3D Tiles</a:t>
            </a:r>
            <a:r>
              <a:rPr lang="fa-IR" sz="3200" dirty="0">
                <a:solidFill>
                  <a:srgbClr val="0000FF"/>
                </a:solidFill>
                <a:latin typeface="Arial Black" panose="020B0A04020102020204" pitchFamily="34" charset="0"/>
                <a:ea typeface="+mj-ea"/>
                <a:cs typeface="+mj-cs"/>
              </a:rPr>
              <a:t> در </a:t>
            </a:r>
            <a:r>
              <a:rPr lang="en-US" sz="3200" dirty="0" err="1">
                <a:solidFill>
                  <a:srgbClr val="0000FF"/>
                </a:solidFill>
                <a:latin typeface="Arial Black" panose="020B0A04020102020204" pitchFamily="34" charset="0"/>
                <a:ea typeface="+mj-ea"/>
                <a:cs typeface="+mj-cs"/>
              </a:rPr>
              <a:t>CesiumJS</a:t>
            </a:r>
            <a:endParaRPr lang="en-US" sz="3200" dirty="0">
              <a:solidFill>
                <a:srgbClr val="0000FF"/>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381574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trips(upRight)">
                                      <p:cBhvr>
                                        <p:cTn id="7" dur="500"/>
                                        <p:tgtEl>
                                          <p:spTgt spid="17"/>
                                        </p:tgtEl>
                                      </p:cBhvr>
                                    </p:animEffect>
                                  </p:childTnLst>
                                </p:cTn>
                              </p:par>
                            </p:childTnLst>
                          </p:cTn>
                        </p:par>
                        <p:par>
                          <p:cTn id="8" fill="hold">
                            <p:stCondLst>
                              <p:cond delay="500"/>
                            </p:stCondLst>
                            <p:childTnLst>
                              <p:par>
                                <p:cTn id="9" presetID="26" presetClass="emph" presetSubtype="0" repeatCount="5000" fill="hold" grpId="0" nodeType="afterEffect">
                                  <p:stCondLst>
                                    <p:cond delay="0"/>
                                  </p:stCondLst>
                                  <p:childTnLst>
                                    <p:animEffect transition="out" filter="fade">
                                      <p:cBhvr>
                                        <p:cTn id="10" dur="500" tmFilter="0, 0; .2, .5; .8, .5; 1, 0"/>
                                        <p:tgtEl>
                                          <p:spTgt spid="17"/>
                                        </p:tgtEl>
                                      </p:cBhvr>
                                    </p:animEffect>
                                    <p:animScale>
                                      <p:cBhvr>
                                        <p:cTn id="11" dur="250" autoRev="1" fill="hold"/>
                                        <p:tgtEl>
                                          <p:spTgt spid="17"/>
                                        </p:tgtEl>
                                      </p:cBhvr>
                                      <p:by x="105000" y="105000"/>
                                    </p:animScale>
                                  </p:childTnLst>
                                </p:cTn>
                              </p:par>
                            </p:childTnLst>
                          </p:cTn>
                        </p:par>
                        <p:par>
                          <p:cTn id="12" fill="hold">
                            <p:stCondLst>
                              <p:cond delay="3000"/>
                            </p:stCondLst>
                            <p:childTnLst>
                              <p:par>
                                <p:cTn id="13" presetID="18" presetClass="entr" presetSubtype="3"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strips(upRight)">
                                      <p:cBhvr>
                                        <p:cTn id="15" dur="500"/>
                                        <p:tgtEl>
                                          <p:spTgt spid="11"/>
                                        </p:tgtEl>
                                      </p:cBhvr>
                                    </p:animEffect>
                                  </p:childTnLst>
                                </p:cTn>
                              </p:par>
                            </p:childTnLst>
                          </p:cTn>
                        </p:par>
                        <p:par>
                          <p:cTn id="16" fill="hold">
                            <p:stCondLst>
                              <p:cond delay="3500"/>
                            </p:stCondLst>
                            <p:childTnLst>
                              <p:par>
                                <p:cTn id="17" presetID="18" presetClass="entr" presetSubtype="3"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strips(upRight)">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2346325"/>
            <a:ext cx="4978027" cy="3895003"/>
          </a:xfrm>
          <a:prstGeom prst="rect">
            <a:avLst/>
          </a:prstGeom>
        </p:spPr>
      </p:pic>
      <p:sp>
        <p:nvSpPr>
          <p:cNvPr id="17" name="Right Arrow 16"/>
          <p:cNvSpPr/>
          <p:nvPr/>
        </p:nvSpPr>
        <p:spPr>
          <a:xfrm>
            <a:off x="1979712" y="3861048"/>
            <a:ext cx="720080" cy="1008842"/>
          </a:xfrm>
          <a:prstGeom prst="rightArrow">
            <a:avLst/>
          </a:prstGeom>
          <a:solidFill>
            <a:srgbClr val="FF74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4"/>
          <a:stretch>
            <a:fillRect/>
          </a:stretch>
        </p:blipFill>
        <p:spPr>
          <a:xfrm>
            <a:off x="467544" y="3632184"/>
            <a:ext cx="1381944" cy="1264251"/>
          </a:xfrm>
          <a:prstGeom prst="rect">
            <a:avLst/>
          </a:prstGeom>
        </p:spPr>
      </p:pic>
      <p:sp>
        <p:nvSpPr>
          <p:cNvPr id="19" name="TextBox 18"/>
          <p:cNvSpPr txBox="1"/>
          <p:nvPr/>
        </p:nvSpPr>
        <p:spPr>
          <a:xfrm>
            <a:off x="340273" y="4797152"/>
            <a:ext cx="1728192" cy="400110"/>
          </a:xfrm>
          <a:prstGeom prst="rect">
            <a:avLst/>
          </a:prstGeom>
          <a:noFill/>
        </p:spPr>
        <p:txBody>
          <a:bodyPr wrap="square" rtlCol="0">
            <a:spAutoFit/>
          </a:bodyPr>
          <a:lstStyle/>
          <a:p>
            <a:pPr algn="l" rtl="0"/>
            <a:r>
              <a:rPr lang="en-US" sz="2000" b="1" dirty="0" err="1">
                <a:latin typeface="Times New Roman" panose="02020603050405020304" pitchFamily="18" charset="0"/>
                <a:cs typeface="Times New Roman" panose="02020603050405020304" pitchFamily="18" charset="0"/>
              </a:rPr>
              <a:t>MyCesiumJS</a:t>
            </a:r>
            <a:endParaRPr lang="en-US"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CC832AE-67F7-A8F6-5262-0B95B6733DC3}"/>
              </a:ext>
            </a:extLst>
          </p:cNvPr>
          <p:cNvSpPr txBox="1"/>
          <p:nvPr/>
        </p:nvSpPr>
        <p:spPr>
          <a:xfrm>
            <a:off x="2908784" y="914400"/>
            <a:ext cx="3276600" cy="523220"/>
          </a:xfrm>
          <a:prstGeom prst="rect">
            <a:avLst/>
          </a:prstGeom>
          <a:noFill/>
        </p:spPr>
        <p:txBody>
          <a:bodyPr wrap="square" rtlCol="0">
            <a:spAutoFit/>
          </a:bodyPr>
          <a:lstStyle/>
          <a:p>
            <a:r>
              <a:rPr lang="en-US" sz="2800" b="1" dirty="0">
                <a:solidFill>
                  <a:srgbClr val="008000"/>
                </a:solidFill>
                <a:cs typeface="B Nazanin" panose="00000400000000000000" pitchFamily="2" charset="-78"/>
              </a:rPr>
              <a:t>Installing </a:t>
            </a:r>
            <a:r>
              <a:rPr lang="en-US" sz="2800" b="1" dirty="0" err="1">
                <a:solidFill>
                  <a:srgbClr val="008000"/>
                </a:solidFill>
                <a:cs typeface="B Nazanin" panose="00000400000000000000" pitchFamily="2" charset="-78"/>
              </a:rPr>
              <a:t>CesiumJS</a:t>
            </a:r>
            <a:endParaRPr lang="en-US" sz="2600" b="1" dirty="0">
              <a:solidFill>
                <a:srgbClr val="008000"/>
              </a:solidFill>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8B388ABE-A978-D3A8-84E8-AEE2972C7428}"/>
              </a:ext>
            </a:extLst>
          </p:cNvPr>
          <p:cNvSpPr>
            <a:spLocks noGrp="1"/>
          </p:cNvSpPr>
          <p:nvPr>
            <p:ph type="sldNum" sz="quarter" idx="12"/>
          </p:nvPr>
        </p:nvSpPr>
        <p:spPr/>
        <p:txBody>
          <a:bodyPr/>
          <a:lstStyle/>
          <a:p>
            <a:fld id="{8D237C27-054B-4182-834C-C95A91C37D41}" type="slidenum">
              <a:rPr lang="en-US" smtClean="0"/>
              <a:pPr/>
              <a:t>93</a:t>
            </a:fld>
            <a:endParaRPr lang="en-US" dirty="0"/>
          </a:p>
        </p:txBody>
      </p:sp>
      <p:sp>
        <p:nvSpPr>
          <p:cNvPr id="10" name="TextBox 9">
            <a:extLst>
              <a:ext uri="{FF2B5EF4-FFF2-40B4-BE49-F238E27FC236}">
                <a16:creationId xmlns:a16="http://schemas.microsoft.com/office/drawing/2014/main" id="{CDE622E2-2740-89B2-A9B2-220A6C6FBC4E}"/>
              </a:ext>
            </a:extLst>
          </p:cNvPr>
          <p:cNvSpPr txBox="1"/>
          <p:nvPr/>
        </p:nvSpPr>
        <p:spPr>
          <a:xfrm>
            <a:off x="533400" y="228600"/>
            <a:ext cx="8153400" cy="584775"/>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200" dirty="0">
                <a:solidFill>
                  <a:srgbClr val="0000FF"/>
                </a:solidFill>
                <a:latin typeface="Arial Black" panose="020B0A04020102020204" pitchFamily="34" charset="0"/>
                <a:ea typeface="+mj-ea"/>
                <a:cs typeface="+mj-cs"/>
              </a:rPr>
              <a:t>نمایش </a:t>
            </a:r>
            <a:r>
              <a:rPr lang="en-US" sz="3200" dirty="0">
                <a:solidFill>
                  <a:srgbClr val="0000FF"/>
                </a:solidFill>
                <a:latin typeface="Arial Black" panose="020B0A04020102020204" pitchFamily="34" charset="0"/>
                <a:ea typeface="+mj-ea"/>
                <a:cs typeface="+mj-cs"/>
              </a:rPr>
              <a:t>3D Tiles</a:t>
            </a:r>
            <a:r>
              <a:rPr lang="fa-IR" sz="3200" dirty="0">
                <a:solidFill>
                  <a:srgbClr val="0000FF"/>
                </a:solidFill>
                <a:latin typeface="Arial Black" panose="020B0A04020102020204" pitchFamily="34" charset="0"/>
                <a:ea typeface="+mj-ea"/>
                <a:cs typeface="+mj-cs"/>
              </a:rPr>
              <a:t> در </a:t>
            </a:r>
            <a:r>
              <a:rPr lang="en-US" sz="3200" dirty="0" err="1">
                <a:solidFill>
                  <a:srgbClr val="0000FF"/>
                </a:solidFill>
                <a:latin typeface="Arial Black" panose="020B0A04020102020204" pitchFamily="34" charset="0"/>
                <a:ea typeface="+mj-ea"/>
                <a:cs typeface="+mj-cs"/>
              </a:rPr>
              <a:t>CesiumJS</a:t>
            </a:r>
            <a:endParaRPr lang="en-US" sz="3200" dirty="0">
              <a:solidFill>
                <a:srgbClr val="0000FF"/>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53117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fill="hold" grpId="0" nodeType="withEffect">
                                  <p:stCondLst>
                                    <p:cond delay="0"/>
                                  </p:stCondLst>
                                  <p:childTnLst>
                                    <p:animEffect transition="out" filter="fade">
                                      <p:cBhvr>
                                        <p:cTn id="6" dur="1000" tmFilter="0, 0; .2, .5; .8, .5; 1, 0"/>
                                        <p:tgtEl>
                                          <p:spTgt spid="17"/>
                                        </p:tgtEl>
                                      </p:cBhvr>
                                    </p:animEffect>
                                    <p:animScale>
                                      <p:cBhvr>
                                        <p:cTn id="7" dur="50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872660"/>
            <a:ext cx="4974704" cy="492443"/>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2600" b="1" dirty="0">
                <a:solidFill>
                  <a:srgbClr val="008000"/>
                </a:solidFill>
                <a:latin typeface="Times New Roman" panose="02020603050405020304" pitchFamily="18" charset="0"/>
                <a:cs typeface="Times New Roman" panose="02020603050405020304" pitchFamily="18" charset="0"/>
              </a:rPr>
              <a:t>Verifying </a:t>
            </a:r>
            <a:r>
              <a:rPr lang="en-US" sz="2600" b="1" dirty="0" err="1">
                <a:solidFill>
                  <a:srgbClr val="008000"/>
                </a:solidFill>
                <a:latin typeface="Times New Roman" panose="02020603050405020304" pitchFamily="18" charset="0"/>
                <a:cs typeface="Times New Roman" panose="02020603050405020304" pitchFamily="18" charset="0"/>
              </a:rPr>
              <a:t>CeisumJS</a:t>
            </a:r>
            <a:r>
              <a:rPr lang="en-US" sz="2600" b="1" dirty="0">
                <a:solidFill>
                  <a:srgbClr val="008000"/>
                </a:solidFill>
                <a:latin typeface="Times New Roman" panose="02020603050405020304" pitchFamily="18" charset="0"/>
                <a:cs typeface="Times New Roman" panose="02020603050405020304" pitchFamily="18" charset="0"/>
              </a:rPr>
              <a:t> Installation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066727"/>
            <a:ext cx="6232786" cy="4791273"/>
          </a:xfrm>
          <a:prstGeom prst="rect">
            <a:avLst/>
          </a:prstGeom>
        </p:spPr>
      </p:pic>
      <p:sp>
        <p:nvSpPr>
          <p:cNvPr id="4" name="Slide Number Placeholder 3">
            <a:extLst>
              <a:ext uri="{FF2B5EF4-FFF2-40B4-BE49-F238E27FC236}">
                <a16:creationId xmlns:a16="http://schemas.microsoft.com/office/drawing/2014/main" id="{D8D7C36A-AAC5-F6C6-D144-4EC347C2284F}"/>
              </a:ext>
            </a:extLst>
          </p:cNvPr>
          <p:cNvSpPr>
            <a:spLocks noGrp="1"/>
          </p:cNvSpPr>
          <p:nvPr>
            <p:ph type="sldNum" sz="quarter" idx="12"/>
          </p:nvPr>
        </p:nvSpPr>
        <p:spPr/>
        <p:txBody>
          <a:bodyPr/>
          <a:lstStyle/>
          <a:p>
            <a:fld id="{8D237C27-054B-4182-834C-C95A91C37D41}" type="slidenum">
              <a:rPr lang="en-US" smtClean="0"/>
              <a:pPr/>
              <a:t>94</a:t>
            </a:fld>
            <a:endParaRPr lang="en-US" dirty="0"/>
          </a:p>
        </p:txBody>
      </p:sp>
      <p:sp>
        <p:nvSpPr>
          <p:cNvPr id="6" name="TextBox 5">
            <a:extLst>
              <a:ext uri="{FF2B5EF4-FFF2-40B4-BE49-F238E27FC236}">
                <a16:creationId xmlns:a16="http://schemas.microsoft.com/office/drawing/2014/main" id="{CDE622E2-2740-89B2-A9B2-220A6C6FBC4E}"/>
              </a:ext>
            </a:extLst>
          </p:cNvPr>
          <p:cNvSpPr txBox="1"/>
          <p:nvPr/>
        </p:nvSpPr>
        <p:spPr>
          <a:xfrm>
            <a:off x="533400" y="228600"/>
            <a:ext cx="8153400" cy="584775"/>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200" dirty="0">
                <a:solidFill>
                  <a:srgbClr val="0000FF"/>
                </a:solidFill>
                <a:latin typeface="Arial Black" panose="020B0A04020102020204" pitchFamily="34" charset="0"/>
                <a:ea typeface="+mj-ea"/>
                <a:cs typeface="+mj-cs"/>
              </a:rPr>
              <a:t>نمایش </a:t>
            </a:r>
            <a:r>
              <a:rPr lang="en-US" sz="3200" dirty="0">
                <a:solidFill>
                  <a:srgbClr val="0000FF"/>
                </a:solidFill>
                <a:latin typeface="Arial Black" panose="020B0A04020102020204" pitchFamily="34" charset="0"/>
                <a:ea typeface="+mj-ea"/>
                <a:cs typeface="+mj-cs"/>
              </a:rPr>
              <a:t>3D Tiles</a:t>
            </a:r>
            <a:r>
              <a:rPr lang="fa-IR" sz="3200" dirty="0">
                <a:solidFill>
                  <a:srgbClr val="0000FF"/>
                </a:solidFill>
                <a:latin typeface="Arial Black" panose="020B0A04020102020204" pitchFamily="34" charset="0"/>
                <a:ea typeface="+mj-ea"/>
                <a:cs typeface="+mj-cs"/>
              </a:rPr>
              <a:t> در </a:t>
            </a:r>
            <a:r>
              <a:rPr lang="en-US" sz="3200" dirty="0" err="1">
                <a:solidFill>
                  <a:srgbClr val="0000FF"/>
                </a:solidFill>
                <a:latin typeface="Arial Black" panose="020B0A04020102020204" pitchFamily="34" charset="0"/>
                <a:ea typeface="+mj-ea"/>
                <a:cs typeface="+mj-cs"/>
              </a:rPr>
              <a:t>CesiumJS</a:t>
            </a:r>
            <a:endParaRPr lang="en-US" sz="3200" dirty="0">
              <a:solidFill>
                <a:srgbClr val="0000FF"/>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38658148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837" y="2286000"/>
            <a:ext cx="7216326" cy="4648200"/>
          </a:xfrm>
          <a:prstGeom prst="rect">
            <a:avLst/>
          </a:prstGeom>
        </p:spPr>
      </p:pic>
      <p:sp>
        <p:nvSpPr>
          <p:cNvPr id="8" name="TextBox 7">
            <a:extLst>
              <a:ext uri="{FF2B5EF4-FFF2-40B4-BE49-F238E27FC236}">
                <a16:creationId xmlns:a16="http://schemas.microsoft.com/office/drawing/2014/main" id="{0193912B-C088-6F01-7319-0F454207AA42}"/>
              </a:ext>
            </a:extLst>
          </p:cNvPr>
          <p:cNvSpPr txBox="1"/>
          <p:nvPr/>
        </p:nvSpPr>
        <p:spPr>
          <a:xfrm>
            <a:off x="2362200" y="872660"/>
            <a:ext cx="4974704" cy="492443"/>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2600" b="1" dirty="0">
                <a:solidFill>
                  <a:srgbClr val="008000"/>
                </a:solidFill>
                <a:latin typeface="Times New Roman" panose="02020603050405020304" pitchFamily="18" charset="0"/>
                <a:cs typeface="Times New Roman" panose="02020603050405020304" pitchFamily="18" charset="0"/>
              </a:rPr>
              <a:t>Verifying </a:t>
            </a:r>
            <a:r>
              <a:rPr lang="en-US" sz="2600" b="1" dirty="0" err="1">
                <a:solidFill>
                  <a:srgbClr val="008000"/>
                </a:solidFill>
                <a:latin typeface="Times New Roman" panose="02020603050405020304" pitchFamily="18" charset="0"/>
                <a:cs typeface="Times New Roman" panose="02020603050405020304" pitchFamily="18" charset="0"/>
              </a:rPr>
              <a:t>CeisumJS</a:t>
            </a:r>
            <a:r>
              <a:rPr lang="en-US" sz="2600" b="1" dirty="0">
                <a:solidFill>
                  <a:srgbClr val="008000"/>
                </a:solidFill>
                <a:latin typeface="Times New Roman" panose="02020603050405020304" pitchFamily="18" charset="0"/>
                <a:cs typeface="Times New Roman" panose="02020603050405020304" pitchFamily="18" charset="0"/>
              </a:rPr>
              <a:t> Installation</a:t>
            </a:r>
          </a:p>
        </p:txBody>
      </p:sp>
      <p:sp>
        <p:nvSpPr>
          <p:cNvPr id="4" name="TextBox 3">
            <a:extLst>
              <a:ext uri="{FF2B5EF4-FFF2-40B4-BE49-F238E27FC236}">
                <a16:creationId xmlns:a16="http://schemas.microsoft.com/office/drawing/2014/main" id="{544FFD5C-02DB-4B18-3BE0-0EEE1A440524}"/>
              </a:ext>
            </a:extLst>
          </p:cNvPr>
          <p:cNvSpPr txBox="1"/>
          <p:nvPr/>
        </p:nvSpPr>
        <p:spPr>
          <a:xfrm>
            <a:off x="1219200" y="1701225"/>
            <a:ext cx="6858000" cy="584775"/>
          </a:xfrm>
          <a:prstGeom prst="rect">
            <a:avLst/>
          </a:prstGeom>
          <a:noFill/>
        </p:spPr>
        <p:txBody>
          <a:bodyPr wrap="square" rtlCol="0">
            <a:spAutoFit/>
          </a:bodyPr>
          <a:lstStyle/>
          <a:p>
            <a:pPr algn="l" rtl="0"/>
            <a:r>
              <a:rPr lang="en-US" sz="3200" b="1" u="sng" dirty="0">
                <a:solidFill>
                  <a:srgbClr val="FF505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https://localhost:9090/</a:t>
            </a:r>
            <a:r>
              <a:rPr lang="en-US" sz="3200" b="1" u="sng" dirty="0">
                <a:solidFill>
                  <a:srgbClr val="FF5050"/>
                </a:solidFill>
                <a:latin typeface="Times New Roman" panose="02020603050405020304" pitchFamily="18" charset="0"/>
                <a:cs typeface="Times New Roman" panose="02020603050405020304" pitchFamily="18" charset="0"/>
              </a:rPr>
              <a:t>My_CesiumJS</a:t>
            </a:r>
            <a:endParaRPr lang="en-US" sz="3200" b="1" dirty="0">
              <a:solidFill>
                <a:srgbClr val="FF5050"/>
              </a:solidFill>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A6635DC0-F73D-D00C-C52E-CA49161D590D}"/>
              </a:ext>
            </a:extLst>
          </p:cNvPr>
          <p:cNvSpPr>
            <a:spLocks noGrp="1"/>
          </p:cNvSpPr>
          <p:nvPr>
            <p:ph type="sldNum" sz="quarter" idx="12"/>
          </p:nvPr>
        </p:nvSpPr>
        <p:spPr/>
        <p:txBody>
          <a:bodyPr/>
          <a:lstStyle/>
          <a:p>
            <a:fld id="{8D237C27-054B-4182-834C-C95A91C37D41}" type="slidenum">
              <a:rPr lang="en-US" smtClean="0"/>
              <a:pPr/>
              <a:t>95</a:t>
            </a:fld>
            <a:endParaRPr lang="en-US" dirty="0"/>
          </a:p>
        </p:txBody>
      </p:sp>
      <p:sp>
        <p:nvSpPr>
          <p:cNvPr id="9" name="TextBox 8">
            <a:extLst>
              <a:ext uri="{FF2B5EF4-FFF2-40B4-BE49-F238E27FC236}">
                <a16:creationId xmlns:a16="http://schemas.microsoft.com/office/drawing/2014/main" id="{CDE622E2-2740-89B2-A9B2-220A6C6FBC4E}"/>
              </a:ext>
            </a:extLst>
          </p:cNvPr>
          <p:cNvSpPr txBox="1"/>
          <p:nvPr/>
        </p:nvSpPr>
        <p:spPr>
          <a:xfrm>
            <a:off x="533400" y="228600"/>
            <a:ext cx="8153400" cy="584775"/>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200" dirty="0">
                <a:solidFill>
                  <a:srgbClr val="0000FF"/>
                </a:solidFill>
                <a:latin typeface="Arial Black" panose="020B0A04020102020204" pitchFamily="34" charset="0"/>
                <a:ea typeface="+mj-ea"/>
                <a:cs typeface="+mj-cs"/>
              </a:rPr>
              <a:t>نمایش </a:t>
            </a:r>
            <a:r>
              <a:rPr lang="en-US" sz="3200" dirty="0">
                <a:solidFill>
                  <a:srgbClr val="0000FF"/>
                </a:solidFill>
                <a:latin typeface="Arial Black" panose="020B0A04020102020204" pitchFamily="34" charset="0"/>
                <a:ea typeface="+mj-ea"/>
                <a:cs typeface="+mj-cs"/>
              </a:rPr>
              <a:t>3D Tiles</a:t>
            </a:r>
            <a:r>
              <a:rPr lang="fa-IR" sz="3200" dirty="0">
                <a:solidFill>
                  <a:srgbClr val="0000FF"/>
                </a:solidFill>
                <a:latin typeface="Arial Black" panose="020B0A04020102020204" pitchFamily="34" charset="0"/>
                <a:ea typeface="+mj-ea"/>
                <a:cs typeface="+mj-cs"/>
              </a:rPr>
              <a:t> در </a:t>
            </a:r>
            <a:r>
              <a:rPr lang="en-US" sz="3200" dirty="0" err="1">
                <a:solidFill>
                  <a:srgbClr val="0000FF"/>
                </a:solidFill>
                <a:latin typeface="Arial Black" panose="020B0A04020102020204" pitchFamily="34" charset="0"/>
                <a:ea typeface="+mj-ea"/>
                <a:cs typeface="+mj-cs"/>
              </a:rPr>
              <a:t>CesiumJS</a:t>
            </a:r>
            <a:endParaRPr lang="en-US" sz="3200" dirty="0">
              <a:solidFill>
                <a:srgbClr val="0000FF"/>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154434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afterEffect">
                                  <p:stCondLst>
                                    <p:cond delay="2000"/>
                                  </p:stCondLst>
                                  <p:childTnLst>
                                    <p:animEffect transition="out" filter="fade">
                                      <p:cBhvr>
                                        <p:cTn id="6" dur="1000" tmFilter="0, 0; .2, .5; .8, .5; 1, 0"/>
                                        <p:tgtEl>
                                          <p:spTgt spid="4"/>
                                        </p:tgtEl>
                                      </p:cBhvr>
                                    </p:animEffect>
                                    <p:animScale>
                                      <p:cBhvr>
                                        <p:cTn id="7" dur="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EC5E0D3-61D2-B1CD-03A6-42A9CF4100CB}"/>
              </a:ext>
            </a:extLst>
          </p:cNvPr>
          <p:cNvSpPr txBox="1"/>
          <p:nvPr/>
        </p:nvSpPr>
        <p:spPr>
          <a:xfrm>
            <a:off x="533400" y="228600"/>
            <a:ext cx="8153400" cy="1077218"/>
          </a:xfrm>
          <a:prstGeom prst="rect">
            <a:avLst/>
          </a:prstGeom>
          <a:noFill/>
        </p:spPr>
        <p:txBody>
          <a:bodyPr wrap="square" rtlCol="0">
            <a:spAutoFit/>
          </a:bodyPr>
          <a:lstStyle/>
          <a:p>
            <a:pPr marR="0" lvl="0" indent="0" algn="ctr" fontAlgn="auto">
              <a:lnSpc>
                <a:spcPct val="100000"/>
              </a:lnSpc>
              <a:spcBef>
                <a:spcPct val="0"/>
              </a:spcBef>
              <a:spcAft>
                <a:spcPts val="0"/>
              </a:spcAft>
              <a:buClrTx/>
              <a:buSzTx/>
              <a:tabLst/>
              <a:defRPr/>
            </a:pPr>
            <a:r>
              <a:rPr lang="en-US" sz="3200" dirty="0">
                <a:solidFill>
                  <a:srgbClr val="0000FF"/>
                </a:solidFill>
                <a:latin typeface="Arial Black" panose="020B0A04020102020204" pitchFamily="34" charset="0"/>
                <a:ea typeface="+mj-ea"/>
                <a:cs typeface="+mj-cs"/>
              </a:rPr>
              <a:t>Installing </a:t>
            </a:r>
            <a:r>
              <a:rPr lang="en-US" sz="3200" dirty="0" err="1">
                <a:solidFill>
                  <a:srgbClr val="0000FF"/>
                </a:solidFill>
                <a:latin typeface="Arial Black" panose="020B0A04020102020204" pitchFamily="34" charset="0"/>
                <a:ea typeface="+mj-ea"/>
                <a:cs typeface="+mj-cs"/>
              </a:rPr>
              <a:t>CesiumJS</a:t>
            </a:r>
            <a:endParaRPr lang="fa-IR" sz="3200" dirty="0">
              <a:solidFill>
                <a:srgbClr val="0000FF"/>
              </a:solidFill>
              <a:latin typeface="Arial Black" panose="020B0A04020102020204" pitchFamily="34" charset="0"/>
              <a:ea typeface="+mj-ea"/>
              <a:cs typeface="+mj-cs"/>
            </a:endParaRPr>
          </a:p>
          <a:p>
            <a:pPr marR="0" lvl="0" indent="0" algn="ctr" fontAlgn="auto">
              <a:lnSpc>
                <a:spcPct val="100000"/>
              </a:lnSpc>
              <a:spcBef>
                <a:spcPct val="0"/>
              </a:spcBef>
              <a:spcAft>
                <a:spcPts val="0"/>
              </a:spcAft>
              <a:buClrTx/>
              <a:buSzTx/>
              <a:tabLst/>
              <a:defRPr/>
            </a:pPr>
            <a:r>
              <a:rPr lang="fa-IR" sz="3200" dirty="0">
                <a:solidFill>
                  <a:srgbClr val="0000FF"/>
                </a:solidFill>
                <a:latin typeface="Arial Black" panose="020B0A04020102020204" pitchFamily="34" charset="0"/>
                <a:ea typeface="+mj-ea"/>
                <a:cs typeface="+mj-cs"/>
              </a:rPr>
              <a:t>(کلیپ 12)</a:t>
            </a:r>
            <a:endParaRPr lang="en-US" sz="3200" dirty="0">
              <a:solidFill>
                <a:srgbClr val="0000FF"/>
              </a:solidFill>
              <a:latin typeface="Arial Black" panose="020B0A04020102020204" pitchFamily="34" charset="0"/>
              <a:ea typeface="+mj-ea"/>
              <a:cs typeface="+mj-cs"/>
            </a:endParaRPr>
          </a:p>
        </p:txBody>
      </p:sp>
      <p:sp>
        <p:nvSpPr>
          <p:cNvPr id="5" name="Slide Number Placeholder 4">
            <a:extLst>
              <a:ext uri="{FF2B5EF4-FFF2-40B4-BE49-F238E27FC236}">
                <a16:creationId xmlns:a16="http://schemas.microsoft.com/office/drawing/2014/main" id="{A6635DC0-F73D-D00C-C52E-CA49161D590D}"/>
              </a:ext>
            </a:extLst>
          </p:cNvPr>
          <p:cNvSpPr>
            <a:spLocks noGrp="1"/>
          </p:cNvSpPr>
          <p:nvPr>
            <p:ph type="sldNum" sz="quarter" idx="12"/>
          </p:nvPr>
        </p:nvSpPr>
        <p:spPr/>
        <p:txBody>
          <a:bodyPr/>
          <a:lstStyle/>
          <a:p>
            <a:fld id="{8D237C27-054B-4182-834C-C95A91C37D41}" type="slidenum">
              <a:rPr lang="en-US" smtClean="0"/>
              <a:pPr/>
              <a:t>96</a:t>
            </a:fld>
            <a:endParaRPr lang="en-US" dirty="0"/>
          </a:p>
        </p:txBody>
      </p:sp>
      <p:pic>
        <p:nvPicPr>
          <p:cNvPr id="3" name="Picture 2">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3258" y="1524000"/>
            <a:ext cx="4343400" cy="4343400"/>
          </a:xfrm>
          <a:prstGeom prst="rect">
            <a:avLst/>
          </a:prstGeom>
        </p:spPr>
      </p:pic>
    </p:spTree>
    <p:extLst>
      <p:ext uri="{BB962C8B-B14F-4D97-AF65-F5344CB8AC3E}">
        <p14:creationId xmlns:p14="http://schemas.microsoft.com/office/powerpoint/2010/main" val="28710603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7232" y="4191000"/>
            <a:ext cx="7594768" cy="461665"/>
          </a:xfrm>
          <a:prstGeom prst="rect">
            <a:avLst/>
          </a:prstGeom>
          <a:noFill/>
        </p:spPr>
        <p:txBody>
          <a:bodyPr wrap="square" rtlCol="0">
            <a:spAutoFit/>
          </a:bodyPr>
          <a:lstStyle/>
          <a:p>
            <a:pPr algn="l" rtl="0"/>
            <a:r>
              <a:rPr lang="en-US" sz="2400" b="1" dirty="0">
                <a:latin typeface="Times New Roman" panose="02020603050405020304" pitchFamily="18" charset="0"/>
                <a:cs typeface="Times New Roman" panose="02020603050405020304" pitchFamily="18" charset="0"/>
              </a:rPr>
              <a:t>…\</a:t>
            </a:r>
            <a:r>
              <a:rPr lang="en-US" sz="2400" b="1" dirty="0" err="1">
                <a:latin typeface="Times New Roman" panose="02020603050405020304" pitchFamily="18" charset="0"/>
                <a:cs typeface="Times New Roman" panose="02020603050405020304" pitchFamily="18" charset="0"/>
              </a:rPr>
              <a:t>webapps</a:t>
            </a:r>
            <a:r>
              <a:rPr lang="en-US" sz="2400" b="1" dirty="0">
                <a:latin typeface="Times New Roman" panose="02020603050405020304" pitchFamily="18" charset="0"/>
                <a:cs typeface="Times New Roman" panose="02020603050405020304" pitchFamily="18" charset="0"/>
              </a:rPr>
              <a:t>\</a:t>
            </a:r>
            <a:r>
              <a:rPr lang="en-US" sz="2400" b="1" dirty="0" err="1">
                <a:latin typeface="Times New Roman" panose="02020603050405020304" pitchFamily="18" charset="0"/>
                <a:cs typeface="Times New Roman" panose="02020603050405020304" pitchFamily="18" charset="0"/>
              </a:rPr>
              <a:t>My_CesiumJS</a:t>
            </a:r>
            <a:r>
              <a:rPr lang="en-US" sz="2400" b="1" dirty="0">
                <a:latin typeface="Times New Roman" panose="02020603050405020304" pitchFamily="18" charset="0"/>
                <a:cs typeface="Times New Roman" panose="02020603050405020304" pitchFamily="18" charset="0"/>
              </a:rPr>
              <a:t>\Specs\Data\Cesium3DTiles</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896" y="2398048"/>
            <a:ext cx="1725323" cy="894611"/>
          </a:xfrm>
          <a:prstGeom prst="rect">
            <a:avLst/>
          </a:prstGeom>
        </p:spPr>
      </p:pic>
      <p:sp>
        <p:nvSpPr>
          <p:cNvPr id="14" name="Oval 13"/>
          <p:cNvSpPr/>
          <p:nvPr/>
        </p:nvSpPr>
        <p:spPr>
          <a:xfrm>
            <a:off x="1948880" y="2341298"/>
            <a:ext cx="1800200" cy="10081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4"/>
          <a:stretch>
            <a:fillRect/>
          </a:stretch>
        </p:blipFill>
        <p:spPr>
          <a:xfrm>
            <a:off x="4312471" y="2133600"/>
            <a:ext cx="2316929" cy="1359826"/>
          </a:xfrm>
          <a:prstGeom prst="rect">
            <a:avLst/>
          </a:prstGeom>
        </p:spPr>
      </p:pic>
      <p:sp>
        <p:nvSpPr>
          <p:cNvPr id="15" name="TextBox 14"/>
          <p:cNvSpPr txBox="1"/>
          <p:nvPr/>
        </p:nvSpPr>
        <p:spPr>
          <a:xfrm>
            <a:off x="4397152" y="2672755"/>
            <a:ext cx="2130573" cy="400110"/>
          </a:xfrm>
          <a:prstGeom prst="rect">
            <a:avLst/>
          </a:prstGeom>
          <a:noFill/>
        </p:spPr>
        <p:txBody>
          <a:bodyPr wrap="square" rtlCol="0">
            <a:spAutoFit/>
          </a:bodyPr>
          <a:lstStyle/>
          <a:p>
            <a:pPr algn="l" rtl="0"/>
            <a:r>
              <a:rPr lang="en-US" sz="2000" b="1" dirty="0">
                <a:latin typeface="Times New Roman" panose="02020603050405020304" pitchFamily="18" charset="0"/>
                <a:cs typeface="Times New Roman" panose="02020603050405020304" pitchFamily="18" charset="0"/>
              </a:rPr>
              <a:t>Building_3DTiles</a:t>
            </a:r>
            <a:endParaRPr lang="en-US" b="1" dirty="0">
              <a:latin typeface="Times New Roman" panose="02020603050405020304" pitchFamily="18" charset="0"/>
              <a:cs typeface="Times New Roman" panose="02020603050405020304" pitchFamily="18" charset="0"/>
            </a:endParaRPr>
          </a:p>
        </p:txBody>
      </p:sp>
      <p:sp>
        <p:nvSpPr>
          <p:cNvPr id="17" name="Right Arrow 16"/>
          <p:cNvSpPr/>
          <p:nvPr/>
        </p:nvSpPr>
        <p:spPr>
          <a:xfrm>
            <a:off x="3849112" y="2572357"/>
            <a:ext cx="494252" cy="492442"/>
          </a:xfrm>
          <a:prstGeom prst="right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4973216" y="3493426"/>
            <a:ext cx="936104" cy="640824"/>
          </a:xfrm>
          <a:prstGeom prst="down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DA0A5A2-9CB5-70E9-F3EB-D51D67889E3E}"/>
              </a:ext>
            </a:extLst>
          </p:cNvPr>
          <p:cNvSpPr txBox="1"/>
          <p:nvPr/>
        </p:nvSpPr>
        <p:spPr>
          <a:xfrm>
            <a:off x="1676400" y="1221730"/>
            <a:ext cx="5715000" cy="492443"/>
          </a:xfrm>
          <a:prstGeom prst="rect">
            <a:avLst/>
          </a:prstGeom>
          <a:noFill/>
        </p:spPr>
        <p:txBody>
          <a:bodyPr wrap="square" rtlCol="0">
            <a:spAutoFit/>
          </a:bodyPr>
          <a:lstStyle/>
          <a:p>
            <a:pPr lvl="0" algn="l"/>
            <a:r>
              <a:rPr lang="en-US" sz="2600" b="1" dirty="0">
                <a:solidFill>
                  <a:srgbClr val="008000"/>
                </a:solidFill>
                <a:cs typeface="B Nazanin" panose="00000400000000000000" pitchFamily="2" charset="-78"/>
              </a:rPr>
              <a:t>Inserting 3D Tiles data into </a:t>
            </a:r>
            <a:r>
              <a:rPr lang="en-US" sz="2600" b="1" dirty="0" err="1">
                <a:solidFill>
                  <a:srgbClr val="008000"/>
                </a:solidFill>
                <a:cs typeface="B Nazanin" panose="00000400000000000000" pitchFamily="2" charset="-78"/>
              </a:rPr>
              <a:t>CesiumJS</a:t>
            </a:r>
            <a:r>
              <a:rPr lang="en-US" sz="2600" b="1" dirty="0">
                <a:solidFill>
                  <a:srgbClr val="008000"/>
                </a:solidFill>
                <a:cs typeface="B Nazanin" panose="00000400000000000000" pitchFamily="2" charset="-78"/>
              </a:rPr>
              <a:t> </a:t>
            </a:r>
            <a:endParaRPr kumimoji="0" lang="en-US" sz="26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3575CEB-DDF4-9BC1-CABD-BDC7F6E42DDB}"/>
              </a:ext>
            </a:extLst>
          </p:cNvPr>
          <p:cNvSpPr>
            <a:spLocks noGrp="1"/>
          </p:cNvSpPr>
          <p:nvPr>
            <p:ph type="sldNum" sz="quarter" idx="12"/>
          </p:nvPr>
        </p:nvSpPr>
        <p:spPr/>
        <p:txBody>
          <a:bodyPr/>
          <a:lstStyle/>
          <a:p>
            <a:fld id="{8D237C27-054B-4182-834C-C95A91C37D41}" type="slidenum">
              <a:rPr lang="en-US" smtClean="0"/>
              <a:pPr/>
              <a:t>97</a:t>
            </a:fld>
            <a:endParaRPr lang="en-US" dirty="0"/>
          </a:p>
        </p:txBody>
      </p:sp>
      <p:sp>
        <p:nvSpPr>
          <p:cNvPr id="12" name="TextBox 11">
            <a:extLst>
              <a:ext uri="{FF2B5EF4-FFF2-40B4-BE49-F238E27FC236}">
                <a16:creationId xmlns:a16="http://schemas.microsoft.com/office/drawing/2014/main" id="{CDE622E2-2740-89B2-A9B2-220A6C6FBC4E}"/>
              </a:ext>
            </a:extLst>
          </p:cNvPr>
          <p:cNvSpPr txBox="1"/>
          <p:nvPr/>
        </p:nvSpPr>
        <p:spPr>
          <a:xfrm>
            <a:off x="533400" y="228600"/>
            <a:ext cx="8153400" cy="584775"/>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200" dirty="0">
                <a:solidFill>
                  <a:srgbClr val="0000FF"/>
                </a:solidFill>
                <a:latin typeface="Arial Black" panose="020B0A04020102020204" pitchFamily="34" charset="0"/>
                <a:ea typeface="+mj-ea"/>
                <a:cs typeface="+mj-cs"/>
              </a:rPr>
              <a:t>نمایش </a:t>
            </a:r>
            <a:r>
              <a:rPr lang="en-US" sz="3200" dirty="0">
                <a:solidFill>
                  <a:srgbClr val="0000FF"/>
                </a:solidFill>
                <a:latin typeface="Arial Black" panose="020B0A04020102020204" pitchFamily="34" charset="0"/>
                <a:ea typeface="+mj-ea"/>
                <a:cs typeface="+mj-cs"/>
              </a:rPr>
              <a:t>3D Tiles</a:t>
            </a:r>
            <a:r>
              <a:rPr lang="fa-IR" sz="3200" dirty="0">
                <a:solidFill>
                  <a:srgbClr val="0000FF"/>
                </a:solidFill>
                <a:latin typeface="Arial Black" panose="020B0A04020102020204" pitchFamily="34" charset="0"/>
                <a:ea typeface="+mj-ea"/>
                <a:cs typeface="+mj-cs"/>
              </a:rPr>
              <a:t> در </a:t>
            </a:r>
            <a:r>
              <a:rPr lang="en-US" sz="3200" dirty="0" err="1">
                <a:solidFill>
                  <a:srgbClr val="0000FF"/>
                </a:solidFill>
                <a:latin typeface="Arial Black" panose="020B0A04020102020204" pitchFamily="34" charset="0"/>
                <a:ea typeface="+mj-ea"/>
                <a:cs typeface="+mj-cs"/>
              </a:rPr>
              <a:t>CesiumJS</a:t>
            </a:r>
            <a:endParaRPr lang="en-US" sz="3200" dirty="0">
              <a:solidFill>
                <a:srgbClr val="0000FF"/>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106705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par>
                          <p:cTn id="8" fill="hold">
                            <p:stCondLst>
                              <p:cond delay="2000"/>
                            </p:stCondLst>
                            <p:childTnLst>
                              <p:par>
                                <p:cTn id="9" presetID="5"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checkerboard(across)">
                                      <p:cBhvr>
                                        <p:cTn id="11" dur="500"/>
                                        <p:tgtEl>
                                          <p:spTgt spid="17"/>
                                        </p:tgtEl>
                                      </p:cBhvr>
                                    </p:animEffect>
                                  </p:childTnLst>
                                </p:cTn>
                              </p:par>
                            </p:childTnLst>
                          </p:cTn>
                        </p:par>
                        <p:par>
                          <p:cTn id="12" fill="hold">
                            <p:stCondLst>
                              <p:cond delay="2500"/>
                            </p:stCondLst>
                            <p:childTnLst>
                              <p:par>
                                <p:cTn id="13" presetID="22" presetClass="entr" presetSubtype="4"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3000"/>
                            </p:stCondLst>
                            <p:childTnLst>
                              <p:par>
                                <p:cTn id="20" presetID="18" presetClass="entr" presetSubtype="12"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strips(downLeft)">
                                      <p:cBhvr>
                                        <p:cTn id="22" dur="500"/>
                                        <p:tgtEl>
                                          <p:spTgt spid="19"/>
                                        </p:tgtEl>
                                      </p:cBhvr>
                                    </p:animEffect>
                                  </p:childTnLst>
                                </p:cTn>
                              </p:par>
                            </p:childTnLst>
                          </p:cTn>
                        </p:par>
                        <p:par>
                          <p:cTn id="23" fill="hold">
                            <p:stCondLst>
                              <p:cond delay="3500"/>
                            </p:stCondLst>
                            <p:childTnLst>
                              <p:par>
                                <p:cTn id="24" presetID="9" presetClass="entr" presetSubtype="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dissolv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P spid="15" grpId="0"/>
      <p:bldP spid="17" grpId="0" animBg="1"/>
      <p:bldP spid="1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533400" y="1892110"/>
            <a:ext cx="3490664" cy="492443"/>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2600" b="1" dirty="0">
                <a:solidFill>
                  <a:srgbClr val="FF0000"/>
                </a:solidFill>
                <a:cs typeface="B Nazanin" panose="00000400000000000000" pitchFamily="2" charset="-78"/>
              </a:rPr>
              <a:t>Create an HTML file</a:t>
            </a:r>
          </a:p>
        </p:txBody>
      </p:sp>
      <p:sp>
        <p:nvSpPr>
          <p:cNvPr id="2" name="TextBox 1"/>
          <p:cNvSpPr txBox="1"/>
          <p:nvPr/>
        </p:nvSpPr>
        <p:spPr>
          <a:xfrm>
            <a:off x="316645" y="2510135"/>
            <a:ext cx="4947214" cy="461665"/>
          </a:xfrm>
          <a:prstGeom prst="rect">
            <a:avLst/>
          </a:prstGeom>
          <a:noFill/>
        </p:spPr>
        <p:txBody>
          <a:bodyPr wrap="square" rtlCol="0">
            <a:spAutoFit/>
          </a:bodyPr>
          <a:lstStyle/>
          <a:p>
            <a:pPr lvl="0" algn="l" rtl="0"/>
            <a:r>
              <a:rPr lang="en-US" sz="2400" b="1" dirty="0">
                <a:solidFill>
                  <a:prstClr val="black"/>
                </a:solidFill>
                <a:latin typeface="Times New Roman" panose="02020603050405020304" pitchFamily="18" charset="0"/>
                <a:cs typeface="Times New Roman" panose="02020603050405020304" pitchFamily="18" charset="0"/>
              </a:rPr>
              <a:t>…\</a:t>
            </a:r>
            <a:r>
              <a:rPr lang="en-US" sz="2400" b="1" dirty="0" err="1">
                <a:solidFill>
                  <a:prstClr val="black"/>
                </a:solidFill>
                <a:latin typeface="Times New Roman" panose="02020603050405020304" pitchFamily="18" charset="0"/>
                <a:cs typeface="Times New Roman" panose="02020603050405020304" pitchFamily="18" charset="0"/>
              </a:rPr>
              <a:t>webapps</a:t>
            </a:r>
            <a:r>
              <a:rPr lang="en-US" sz="2400" b="1" dirty="0">
                <a:solidFill>
                  <a:prstClr val="black"/>
                </a:solidFill>
                <a:latin typeface="Times New Roman" panose="02020603050405020304" pitchFamily="18" charset="0"/>
                <a:cs typeface="Times New Roman" panose="02020603050405020304" pitchFamily="18" charset="0"/>
              </a:rPr>
              <a:t>\</a:t>
            </a:r>
            <a:r>
              <a:rPr lang="en-US" sz="2400" b="1" dirty="0" err="1">
                <a:solidFill>
                  <a:prstClr val="black"/>
                </a:solidFill>
                <a:latin typeface="Times New Roman" panose="02020603050405020304" pitchFamily="18" charset="0"/>
                <a:cs typeface="Times New Roman" panose="02020603050405020304" pitchFamily="18" charset="0"/>
              </a:rPr>
              <a:t>My_CesiumJS</a:t>
            </a:r>
            <a:r>
              <a:rPr lang="en-US" sz="2400" b="1" dirty="0">
                <a:solidFill>
                  <a:prstClr val="black"/>
                </a:solidFill>
                <a:latin typeface="Times New Roman" panose="02020603050405020304" pitchFamily="18" charset="0"/>
                <a:cs typeface="Times New Roman" panose="02020603050405020304" pitchFamily="18" charset="0"/>
              </a:rPr>
              <a:t>\Apps</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Down Arrow 18"/>
          <p:cNvSpPr/>
          <p:nvPr/>
        </p:nvSpPr>
        <p:spPr>
          <a:xfrm>
            <a:off x="6157867" y="3115655"/>
            <a:ext cx="936104" cy="1151545"/>
          </a:xfrm>
          <a:prstGeom prst="down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ight Arrow 21"/>
          <p:cNvSpPr/>
          <p:nvPr/>
        </p:nvSpPr>
        <p:spPr>
          <a:xfrm>
            <a:off x="4757347" y="2590688"/>
            <a:ext cx="750757" cy="457312"/>
          </a:xfrm>
          <a:prstGeom prst="right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6567" y="2567390"/>
            <a:ext cx="2203785" cy="556810"/>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3245" y="4351825"/>
            <a:ext cx="3240360" cy="524975"/>
          </a:xfrm>
          <a:prstGeom prst="rect">
            <a:avLst/>
          </a:prstGeom>
        </p:spPr>
      </p:pic>
      <p:sp>
        <p:nvSpPr>
          <p:cNvPr id="25" name="TextBox 24"/>
          <p:cNvSpPr txBox="1"/>
          <p:nvPr/>
        </p:nvSpPr>
        <p:spPr>
          <a:xfrm>
            <a:off x="3755282" y="3272135"/>
            <a:ext cx="2797918" cy="461665"/>
          </a:xfrm>
          <a:prstGeom prst="rect">
            <a:avLst/>
          </a:prstGeom>
          <a:noFill/>
        </p:spPr>
        <p:txBody>
          <a:bodyPr wrap="square" rtlCol="0">
            <a:spAutoFit/>
          </a:bodyPr>
          <a:lstStyle/>
          <a:p>
            <a:pPr lvl="0" algn="l" rtl="0"/>
            <a:r>
              <a:rPr lang="en-US" sz="2400" b="1" dirty="0">
                <a:solidFill>
                  <a:prstClr val="black"/>
                </a:solidFill>
                <a:latin typeface="Times New Roman" panose="02020603050405020304" pitchFamily="18" charset="0"/>
                <a:cs typeface="Times New Roman" panose="02020603050405020304" pitchFamily="18" charset="0"/>
              </a:rPr>
              <a:t>Copy and Rename</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46B0969B-6AA5-1B96-B378-A9F6CFFEA033}"/>
              </a:ext>
            </a:extLst>
          </p:cNvPr>
          <p:cNvSpPr txBox="1"/>
          <p:nvPr/>
        </p:nvSpPr>
        <p:spPr>
          <a:xfrm>
            <a:off x="762000" y="1208782"/>
            <a:ext cx="7315199" cy="523220"/>
          </a:xfrm>
          <a:prstGeom prst="rect">
            <a:avLst/>
          </a:prstGeom>
          <a:noFill/>
        </p:spPr>
        <p:txBody>
          <a:bodyPr wrap="square" rtlCol="0">
            <a:spAutoFit/>
          </a:bodyPr>
          <a:lstStyle/>
          <a:p>
            <a:pPr algn="ctr">
              <a:spcBef>
                <a:spcPct val="0"/>
              </a:spcBef>
              <a:defRPr/>
            </a:pPr>
            <a:r>
              <a:rPr lang="en-US" sz="2800" b="1" dirty="0">
                <a:solidFill>
                  <a:srgbClr val="008000"/>
                </a:solidFill>
                <a:cs typeface="B Nazanin" panose="00000400000000000000" pitchFamily="2" charset="-78"/>
              </a:rPr>
              <a:t>Inserting</a:t>
            </a:r>
            <a:r>
              <a:rPr lang="en-US" sz="2800" dirty="0">
                <a:solidFill>
                  <a:srgbClr val="0000FF"/>
                </a:solidFill>
                <a:latin typeface="Arial Black" panose="020B0A04020102020204" pitchFamily="34" charset="0"/>
                <a:ea typeface="+mj-ea"/>
                <a:cs typeface="+mj-cs"/>
              </a:rPr>
              <a:t> </a:t>
            </a:r>
            <a:r>
              <a:rPr lang="en-US" sz="2800" b="1" dirty="0">
                <a:solidFill>
                  <a:srgbClr val="008000"/>
                </a:solidFill>
                <a:cs typeface="B Nazanin" panose="00000400000000000000" pitchFamily="2" charset="-78"/>
              </a:rPr>
              <a:t>3D Tiles data into </a:t>
            </a:r>
            <a:r>
              <a:rPr lang="en-US" sz="2800" b="1" dirty="0" err="1">
                <a:solidFill>
                  <a:srgbClr val="008000"/>
                </a:solidFill>
                <a:cs typeface="B Nazanin" panose="00000400000000000000" pitchFamily="2" charset="-78"/>
              </a:rPr>
              <a:t>CesiumJS</a:t>
            </a:r>
            <a:r>
              <a:rPr lang="en-US" sz="2800" b="1" dirty="0">
                <a:solidFill>
                  <a:srgbClr val="008000"/>
                </a:solidFill>
                <a:cs typeface="B Nazanin" panose="00000400000000000000" pitchFamily="2" charset="-78"/>
              </a:rPr>
              <a:t> </a:t>
            </a:r>
          </a:p>
        </p:txBody>
      </p:sp>
      <p:sp>
        <p:nvSpPr>
          <p:cNvPr id="4" name="Slide Number Placeholder 3">
            <a:extLst>
              <a:ext uri="{FF2B5EF4-FFF2-40B4-BE49-F238E27FC236}">
                <a16:creationId xmlns:a16="http://schemas.microsoft.com/office/drawing/2014/main" id="{5D3F665A-BF7B-A187-4096-5AD53E69D212}"/>
              </a:ext>
            </a:extLst>
          </p:cNvPr>
          <p:cNvSpPr>
            <a:spLocks noGrp="1"/>
          </p:cNvSpPr>
          <p:nvPr>
            <p:ph type="sldNum" sz="quarter" idx="12"/>
          </p:nvPr>
        </p:nvSpPr>
        <p:spPr/>
        <p:txBody>
          <a:bodyPr/>
          <a:lstStyle/>
          <a:p>
            <a:fld id="{8D237C27-054B-4182-834C-C95A91C37D41}" type="slidenum">
              <a:rPr lang="en-US" smtClean="0"/>
              <a:pPr/>
              <a:t>98</a:t>
            </a:fld>
            <a:endParaRPr lang="en-US" dirty="0"/>
          </a:p>
        </p:txBody>
      </p:sp>
      <p:cxnSp>
        <p:nvCxnSpPr>
          <p:cNvPr id="5" name="Straight Connector 4">
            <a:extLst>
              <a:ext uri="{FF2B5EF4-FFF2-40B4-BE49-F238E27FC236}">
                <a16:creationId xmlns:a16="http://schemas.microsoft.com/office/drawing/2014/main" id="{31D5391E-8D67-EF9B-C5C7-454668051EE6}"/>
              </a:ext>
            </a:extLst>
          </p:cNvPr>
          <p:cNvCxnSpPr/>
          <p:nvPr/>
        </p:nvCxnSpPr>
        <p:spPr>
          <a:xfrm>
            <a:off x="4495800" y="4953000"/>
            <a:ext cx="3077805" cy="0"/>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DE622E2-2740-89B2-A9B2-220A6C6FBC4E}"/>
              </a:ext>
            </a:extLst>
          </p:cNvPr>
          <p:cNvSpPr txBox="1"/>
          <p:nvPr/>
        </p:nvSpPr>
        <p:spPr>
          <a:xfrm>
            <a:off x="533400" y="228600"/>
            <a:ext cx="8153400" cy="584775"/>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200" dirty="0">
                <a:solidFill>
                  <a:srgbClr val="0000FF"/>
                </a:solidFill>
                <a:latin typeface="Arial Black" panose="020B0A04020102020204" pitchFamily="34" charset="0"/>
                <a:ea typeface="+mj-ea"/>
                <a:cs typeface="+mj-cs"/>
              </a:rPr>
              <a:t>نمایش </a:t>
            </a:r>
            <a:r>
              <a:rPr lang="en-US" sz="3200" dirty="0">
                <a:solidFill>
                  <a:srgbClr val="0000FF"/>
                </a:solidFill>
                <a:latin typeface="Arial Black" panose="020B0A04020102020204" pitchFamily="34" charset="0"/>
                <a:ea typeface="+mj-ea"/>
                <a:cs typeface="+mj-cs"/>
              </a:rPr>
              <a:t>3D Tiles</a:t>
            </a:r>
            <a:r>
              <a:rPr lang="fa-IR" sz="3200" dirty="0">
                <a:solidFill>
                  <a:srgbClr val="0000FF"/>
                </a:solidFill>
                <a:latin typeface="Arial Black" panose="020B0A04020102020204" pitchFamily="34" charset="0"/>
                <a:ea typeface="+mj-ea"/>
                <a:cs typeface="+mj-cs"/>
              </a:rPr>
              <a:t> در </a:t>
            </a:r>
            <a:r>
              <a:rPr lang="en-US" sz="3200" dirty="0" err="1">
                <a:solidFill>
                  <a:srgbClr val="0000FF"/>
                </a:solidFill>
                <a:latin typeface="Arial Black" panose="020B0A04020102020204" pitchFamily="34" charset="0"/>
                <a:ea typeface="+mj-ea"/>
                <a:cs typeface="+mj-cs"/>
              </a:rPr>
              <a:t>CesiumJS</a:t>
            </a:r>
            <a:endParaRPr lang="en-US" sz="3200" dirty="0">
              <a:solidFill>
                <a:srgbClr val="0000FF"/>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303846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1"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dissolve">
                                      <p:cBhvr>
                                        <p:cTn id="20" dur="500"/>
                                        <p:tgtEl>
                                          <p:spTgt spid="19"/>
                                        </p:tgtEl>
                                      </p:cBhvr>
                                    </p:animEffect>
                                  </p:childTnLst>
                                </p:cTn>
                              </p:par>
                              <p:par>
                                <p:cTn id="21" presetID="9" presetClass="entr" presetSubtype="0" fill="hold" grpId="1"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dissolve">
                                      <p:cBhvr>
                                        <p:cTn id="23" dur="500"/>
                                        <p:tgtEl>
                                          <p:spTgt spid="25"/>
                                        </p:tgtEl>
                                      </p:cBhvr>
                                    </p:animEffect>
                                  </p:childTnLst>
                                </p:cTn>
                              </p:par>
                            </p:childTnLst>
                          </p:cTn>
                        </p:par>
                        <p:par>
                          <p:cTn id="24" fill="hold">
                            <p:stCondLst>
                              <p:cond delay="500"/>
                            </p:stCondLst>
                            <p:childTnLst>
                              <p:par>
                                <p:cTn id="25" presetID="9"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strips(downRight)">
                                      <p:cBhvr>
                                        <p:cTn id="32" dur="1000"/>
                                        <p:tgtEl>
                                          <p:spTgt spid="5"/>
                                        </p:tgtEl>
                                      </p:cBhvr>
                                    </p:animEffect>
                                  </p:childTnLst>
                                </p:cTn>
                              </p:par>
                              <p:par>
                                <p:cTn id="33" presetID="35" presetClass="emph" presetSubtype="0" repeatCount="3000" fill="hold" nodeType="withEffect">
                                  <p:stCondLst>
                                    <p:cond delay="0"/>
                                  </p:stCondLst>
                                  <p:childTnLst>
                                    <p:anim calcmode="discrete" valueType="str">
                                      <p:cBhvr>
                                        <p:cTn id="34"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1" animBg="1"/>
      <p:bldP spid="22" grpId="0" animBg="1"/>
      <p:bldP spid="25" grpId="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704" y="1891645"/>
            <a:ext cx="3240360" cy="52497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2307721"/>
            <a:ext cx="4252664" cy="4169279"/>
          </a:xfrm>
          <a:prstGeom prst="rect">
            <a:avLst/>
          </a:prstGeom>
        </p:spPr>
      </p:pic>
      <p:sp>
        <p:nvSpPr>
          <p:cNvPr id="22" name="Right Arrow 21"/>
          <p:cNvSpPr/>
          <p:nvPr/>
        </p:nvSpPr>
        <p:spPr>
          <a:xfrm rot="10800000">
            <a:off x="4110538" y="5791200"/>
            <a:ext cx="3204662" cy="457312"/>
          </a:xfrm>
          <a:prstGeom prst="right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p:cNvSpPr txBox="1"/>
          <p:nvPr/>
        </p:nvSpPr>
        <p:spPr>
          <a:xfrm>
            <a:off x="4191000" y="5315102"/>
            <a:ext cx="36761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Replaced</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by Piece of Code</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5058072F-16D0-8922-F166-150904BEC18A}"/>
              </a:ext>
            </a:extLst>
          </p:cNvPr>
          <p:cNvSpPr txBox="1"/>
          <p:nvPr/>
        </p:nvSpPr>
        <p:spPr>
          <a:xfrm>
            <a:off x="700336" y="1220379"/>
            <a:ext cx="3490664" cy="492443"/>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2600" b="1" dirty="0">
                <a:solidFill>
                  <a:srgbClr val="008000"/>
                </a:solidFill>
                <a:cs typeface="B Nazanin" panose="00000400000000000000" pitchFamily="2" charset="-78"/>
              </a:rPr>
              <a:t>Create an HTML file</a:t>
            </a:r>
          </a:p>
        </p:txBody>
      </p:sp>
      <p:sp>
        <p:nvSpPr>
          <p:cNvPr id="4" name="Slide Number Placeholder 3">
            <a:extLst>
              <a:ext uri="{FF2B5EF4-FFF2-40B4-BE49-F238E27FC236}">
                <a16:creationId xmlns:a16="http://schemas.microsoft.com/office/drawing/2014/main" id="{69C9AAAA-C8E5-1F2E-1C72-DDF0B845D548}"/>
              </a:ext>
            </a:extLst>
          </p:cNvPr>
          <p:cNvSpPr>
            <a:spLocks noGrp="1"/>
          </p:cNvSpPr>
          <p:nvPr>
            <p:ph type="sldNum" sz="quarter" idx="12"/>
          </p:nvPr>
        </p:nvSpPr>
        <p:spPr/>
        <p:txBody>
          <a:bodyPr/>
          <a:lstStyle/>
          <a:p>
            <a:fld id="{8D237C27-054B-4182-834C-C95A91C37D41}" type="slidenum">
              <a:rPr lang="en-US" smtClean="0"/>
              <a:pPr/>
              <a:t>99</a:t>
            </a:fld>
            <a:endParaRPr lang="en-US" dirty="0"/>
          </a:p>
        </p:txBody>
      </p:sp>
      <p:sp>
        <p:nvSpPr>
          <p:cNvPr id="9" name="TextBox 8">
            <a:extLst>
              <a:ext uri="{FF2B5EF4-FFF2-40B4-BE49-F238E27FC236}">
                <a16:creationId xmlns:a16="http://schemas.microsoft.com/office/drawing/2014/main" id="{CDE622E2-2740-89B2-A9B2-220A6C6FBC4E}"/>
              </a:ext>
            </a:extLst>
          </p:cNvPr>
          <p:cNvSpPr txBox="1"/>
          <p:nvPr/>
        </p:nvSpPr>
        <p:spPr>
          <a:xfrm>
            <a:off x="533400" y="228600"/>
            <a:ext cx="8153400" cy="584775"/>
          </a:xfrm>
          <a:prstGeom prst="rect">
            <a:avLst/>
          </a:prstGeom>
          <a:noFill/>
        </p:spPr>
        <p:txBody>
          <a:bodyPr wrap="square" rtlCol="0">
            <a:spAutoFit/>
          </a:bodyPr>
          <a:lstStyle/>
          <a:p>
            <a:pPr marR="0" lvl="0" indent="0" algn="ctr" rtl="1" fontAlgn="auto">
              <a:lnSpc>
                <a:spcPct val="100000"/>
              </a:lnSpc>
              <a:spcBef>
                <a:spcPct val="0"/>
              </a:spcBef>
              <a:spcAft>
                <a:spcPts val="0"/>
              </a:spcAft>
              <a:buClrTx/>
              <a:buSzTx/>
              <a:tabLst/>
              <a:defRPr/>
            </a:pPr>
            <a:r>
              <a:rPr lang="fa-IR" sz="3200" dirty="0">
                <a:solidFill>
                  <a:srgbClr val="0000FF"/>
                </a:solidFill>
                <a:latin typeface="Arial Black" panose="020B0A04020102020204" pitchFamily="34" charset="0"/>
                <a:ea typeface="+mj-ea"/>
                <a:cs typeface="+mj-cs"/>
              </a:rPr>
              <a:t>نمایش </a:t>
            </a:r>
            <a:r>
              <a:rPr lang="en-US" sz="3200" dirty="0">
                <a:solidFill>
                  <a:srgbClr val="0000FF"/>
                </a:solidFill>
                <a:latin typeface="Arial Black" panose="020B0A04020102020204" pitchFamily="34" charset="0"/>
                <a:ea typeface="+mj-ea"/>
                <a:cs typeface="+mj-cs"/>
              </a:rPr>
              <a:t>3D Tiles</a:t>
            </a:r>
            <a:r>
              <a:rPr lang="fa-IR" sz="3200" dirty="0">
                <a:solidFill>
                  <a:srgbClr val="0000FF"/>
                </a:solidFill>
                <a:latin typeface="Arial Black" panose="020B0A04020102020204" pitchFamily="34" charset="0"/>
                <a:ea typeface="+mj-ea"/>
                <a:cs typeface="+mj-cs"/>
              </a:rPr>
              <a:t> در </a:t>
            </a:r>
            <a:r>
              <a:rPr lang="en-US" sz="3200" dirty="0" err="1">
                <a:solidFill>
                  <a:srgbClr val="0000FF"/>
                </a:solidFill>
                <a:latin typeface="Arial Black" panose="020B0A04020102020204" pitchFamily="34" charset="0"/>
                <a:ea typeface="+mj-ea"/>
                <a:cs typeface="+mj-cs"/>
              </a:rPr>
              <a:t>CesiumJS</a:t>
            </a:r>
            <a:endParaRPr lang="en-US" sz="3200" dirty="0">
              <a:solidFill>
                <a:srgbClr val="0000FF"/>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390375015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B Titr"/>
      </a:majorFont>
      <a:minorFont>
        <a:latin typeface="Times New Roman"/>
        <a:ea typeface=""/>
        <a:cs typeface="B Mitr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20000"/>
            <a:lumOff val="80000"/>
          </a:schemeClr>
        </a:solidFill>
      </a:spPr>
      <a:bodyPr rtlCol="1"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13670</TotalTime>
  <Words>8952</Words>
  <Application>Microsoft Office PowerPoint</Application>
  <PresentationFormat>On-screen Show (4:3)</PresentationFormat>
  <Paragraphs>760</Paragraphs>
  <Slides>125</Slides>
  <Notes>124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125</vt:i4>
      </vt:variant>
    </vt:vector>
  </HeadingPairs>
  <TitlesOfParts>
    <vt:vector size="138" baseType="lpstr">
      <vt:lpstr>Arial</vt:lpstr>
      <vt:lpstr>Arial Black</vt:lpstr>
      <vt:lpstr>B Nazanin</vt:lpstr>
      <vt:lpstr>B Titr</vt:lpstr>
      <vt:lpstr>Calibri</vt:lpstr>
      <vt:lpstr>Courier New</vt:lpstr>
      <vt:lpstr>Google Sans</vt:lpstr>
      <vt:lpstr>IranNastaliq</vt:lpstr>
      <vt:lpstr>Montserrat</vt:lpstr>
      <vt:lpstr>Times New Roman</vt:lpstr>
      <vt:lpstr>Wingdings</vt:lpstr>
      <vt:lpstr>1_Office Theme</vt:lpstr>
      <vt:lpstr>2_Office Theme</vt:lpstr>
      <vt:lpstr>فناوری‌های نوین اطلاعات مکانی (BIM و سرویس‌های سه‌بعدی)</vt:lpstr>
      <vt:lpstr>PowerPoint Presentation</vt:lpstr>
      <vt:lpstr>PowerPoint Presentation</vt:lpstr>
      <vt:lpstr>تعریف BIM (Building Information Modeling)</vt:lpstr>
      <vt:lpstr>تاریخچه BIM (Building Information Modeling)</vt:lpstr>
      <vt:lpstr>مزایای BIM</vt:lpstr>
      <vt:lpstr>مقایسه BIM با مدل سه‌بعدی رقومی</vt:lpstr>
      <vt:lpstr>PowerPoint Presentation</vt:lpstr>
      <vt:lpstr>PowerPoint Presentation</vt:lpstr>
      <vt:lpstr>PowerPoint Presentation</vt:lpstr>
      <vt:lpstr>PowerPoint Presentation</vt:lpstr>
      <vt:lpstr>PowerPoint Presentation</vt:lpstr>
      <vt:lpstr>چگونه شهرداری‌ها می‌توانند شهر را راحت‌تر مدیریت کنند؟</vt:lpstr>
      <vt:lpstr>مراحل استفاده از BIM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تشکر از توجه شما</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ریحانه سعیدی</dc:creator>
  <cp:lastModifiedBy>Alireza Amiri</cp:lastModifiedBy>
  <cp:revision>3284</cp:revision>
  <dcterms:created xsi:type="dcterms:W3CDTF">2015-04-15T06:34:18Z</dcterms:created>
  <dcterms:modified xsi:type="dcterms:W3CDTF">2024-12-07T07:19:04Z</dcterms:modified>
</cp:coreProperties>
</file>